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18</c:v>
                </c:pt>
                <c:pt idx="1">
                  <c:v>19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01-4833-AD13-6CA427CA3D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324237984"/>
        <c:axId val="324212608"/>
      </c:barChart>
      <c:catAx>
        <c:axId val="324237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4212608"/>
        <c:crosses val="autoZero"/>
        <c:auto val="1"/>
        <c:lblAlgn val="ctr"/>
        <c:lblOffset val="100"/>
        <c:noMultiLvlLbl val="0"/>
      </c:catAx>
      <c:valAx>
        <c:axId val="324212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42379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</c:v>
                </c:pt>
              </c:strCache>
            </c:strRef>
          </c:tx>
          <c:spPr>
            <a:pattFill prst="ltDnDiag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19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2E-4D1B-8DB1-06E4D837CF4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</c:v>
                </c:pt>
              </c:strCache>
            </c:strRef>
          </c:tx>
          <c:spPr>
            <a:pattFill prst="ltDnDiag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15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42E-4D1B-8DB1-06E4D837C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6581008"/>
        <c:axId val="336582672"/>
        <c:axId val="0"/>
      </c:bar3DChart>
      <c:catAx>
        <c:axId val="33658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6582672"/>
        <c:crosses val="autoZero"/>
        <c:auto val="1"/>
        <c:lblAlgn val="ctr"/>
        <c:lblOffset val="100"/>
        <c:noMultiLvlLbl val="0"/>
      </c:catAx>
      <c:valAx>
        <c:axId val="33658267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65810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учреждений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89</c:v>
                </c:pt>
                <c:pt idx="1">
                  <c:v>89</c:v>
                </c:pt>
                <c:pt idx="2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0A-49DB-84CA-EAF77185A1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8027536"/>
        <c:axId val="338027952"/>
        <c:axId val="0"/>
      </c:bar3DChart>
      <c:catAx>
        <c:axId val="338027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8027952"/>
        <c:crosses val="autoZero"/>
        <c:auto val="1"/>
        <c:lblAlgn val="ctr"/>
        <c:lblOffset val="100"/>
        <c:noMultiLvlLbl val="0"/>
      </c:catAx>
      <c:valAx>
        <c:axId val="3380279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380275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53B-4824-9FF4-5B384A4A190E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53B-4824-9FF4-5B384A4A190E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53B-4824-9FF4-5B384A4A19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331575</c:v>
                </c:pt>
                <c:pt idx="1">
                  <c:v>481290.5</c:v>
                </c:pt>
                <c:pt idx="2">
                  <c:v>297185.2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96-4FD0-BFB3-988310F1DDD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719-42AD-9FFD-1C9F26B1D1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719-42AD-9FFD-1C9F26B1D10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719-42AD-9FFD-1C9F26B1D1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9972.1</c:v>
                </c:pt>
                <c:pt idx="1">
                  <c:v>22336</c:v>
                </c:pt>
                <c:pt idx="2">
                  <c:v>8041.8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3F-42D4-BD1B-4ADB6145351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неправомерные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2264.5</c:v>
                </c:pt>
                <c:pt idx="1">
                  <c:v>10398.1</c:v>
                </c:pt>
                <c:pt idx="2">
                  <c:v>3232.7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8-44D2-BD74-6C2CCF570B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неэффективные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1058.5999999999999</c:v>
                </c:pt>
                <c:pt idx="1">
                  <c:v>3766.5</c:v>
                </c:pt>
                <c:pt idx="2">
                  <c:v>181.4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58-44D2-BD74-6C2CCF570BD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прочие нарушения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6649</c:v>
                </c:pt>
                <c:pt idx="1">
                  <c:v>8171.4</c:v>
                </c:pt>
                <c:pt idx="2">
                  <c:v>4627.7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58-44D2-BD74-6C2CCF570BD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0848144"/>
        <c:axId val="650842736"/>
      </c:barChart>
      <c:catAx>
        <c:axId val="65084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0842736"/>
        <c:crosses val="autoZero"/>
        <c:auto val="1"/>
        <c:lblAlgn val="ctr"/>
        <c:lblOffset val="100"/>
        <c:noMultiLvlLbl val="0"/>
      </c:catAx>
      <c:valAx>
        <c:axId val="65084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084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12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42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9367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219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9613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050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207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17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50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2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2718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9095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16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64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1297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9611F-7506-4BA7-9157-234F72F0150A}" type="datetimeFigureOut">
              <a:rPr lang="ru-RU" smtClean="0"/>
              <a:t>03.01.2025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744D41-4DD2-4694-B940-0A4A3328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20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C2C30-53F9-4870-9041-8BE825F12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9582"/>
          </a:xfrm>
          <a:ln w="1905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</a:rPr>
              <a:t>Финансовое управление администрации муниципального района Мелеузовский район Республики Башкортостан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678677-47A7-4438-BE2B-1AEC3CC63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9678" y="2281273"/>
            <a:ext cx="10015671" cy="1607063"/>
          </a:xfrm>
        </p:spPr>
        <p:txBody>
          <a:bodyPr>
            <a:normAutofit/>
          </a:bodyPr>
          <a:lstStyle/>
          <a:p>
            <a:pPr algn="l"/>
            <a:r>
              <a:rPr lang="ru-RU" sz="24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</a:t>
            </a:r>
            <a:r>
              <a:rPr lang="ru-RU" sz="2400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проведенных</a:t>
            </a:r>
            <a:r>
              <a:rPr lang="ru-RU" sz="24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контрольных мероприятий по внутреннему муниципальному финансовому контролю в финансово-бюджетной сфере и сфере закупок за 2024 год органом внутреннего муниципального финансового контроля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04A194-09AF-4387-8CC7-882C1B03C1DE}"/>
              </a:ext>
            </a:extLst>
          </p:cNvPr>
          <p:cNvSpPr txBox="1"/>
          <p:nvPr/>
        </p:nvSpPr>
        <p:spPr>
          <a:xfrm>
            <a:off x="5469308" y="6452074"/>
            <a:ext cx="1034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</a:rPr>
              <a:t>2024 год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A39E6D9-7145-4416-BAF0-3375BA8710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6825" y="457"/>
            <a:ext cx="295175" cy="36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82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C2C30-53F9-4870-9041-8BE825F12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958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</a:rPr>
              <a:t>Финансовое управление администрации муниципального района Мелеузовский район Республики Башкортостан</a:t>
            </a:r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37A91898-985D-48FF-9F95-8F62D39B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49608"/>
            <a:ext cx="11485548" cy="369582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Количество проведенных проверок за период с 2022 </a:t>
            </a:r>
            <a:r>
              <a:rPr lang="ru-RU">
                <a:solidFill>
                  <a:srgbClr val="002060"/>
                </a:solidFill>
              </a:rPr>
              <a:t>по 202 </a:t>
            </a:r>
            <a:r>
              <a:rPr lang="ru-RU" dirty="0">
                <a:solidFill>
                  <a:srgbClr val="002060"/>
                </a:solidFill>
              </a:rPr>
              <a:t>годы</a:t>
            </a: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6621E899-71F3-46CA-A97C-D01A9C7C03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8009490"/>
              </p:ext>
            </p:extLst>
          </p:nvPr>
        </p:nvGraphicFramePr>
        <p:xfrm>
          <a:off x="1203058" y="1369530"/>
          <a:ext cx="8128000" cy="4839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2FB9616-1266-4361-BEFB-DBB5F3D60C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6824" y="0"/>
            <a:ext cx="295175" cy="36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3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C2C30-53F9-4870-9041-8BE825F12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958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</a:rPr>
              <a:t>Финансовое управление администрации муниципального района Мелеузовский район Республики Башкортостан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678677-47A7-4438-BE2B-1AEC3CC63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898" y="788267"/>
            <a:ext cx="10015671" cy="36958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проведенных проверок</a:t>
            </a: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3ECA256B-318E-4800-887F-A8CF4A5E17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6045502"/>
              </p:ext>
            </p:extLst>
          </p:nvPr>
        </p:nvGraphicFramePr>
        <p:xfrm>
          <a:off x="1117599" y="1550771"/>
          <a:ext cx="7716007" cy="4687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6DB2E69-E408-44D8-ACBE-A75DA9524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6076" y="0"/>
            <a:ext cx="275924" cy="34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53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C2C30-53F9-4870-9041-8BE825F12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958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</a:rPr>
              <a:t>Финансовое управление администрации муниципального района Мелеузовский район Республики Башкортостан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678677-47A7-4438-BE2B-1AEC3CC63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4759" y="859871"/>
            <a:ext cx="7073800" cy="36958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объектов контроля</a:t>
            </a: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56E19A48-7BF3-4C41-9D76-370958670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8485912"/>
              </p:ext>
            </p:extLst>
          </p:nvPr>
        </p:nvGraphicFramePr>
        <p:xfrm>
          <a:off x="982848" y="1719742"/>
          <a:ext cx="7296558" cy="4418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F26BD8C-999E-486A-92CB-DBF0DB044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450" y="1"/>
            <a:ext cx="285549" cy="35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90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50E37B-3B61-43DD-872E-3A1847D6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23" y="584433"/>
            <a:ext cx="8596668" cy="363523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проверенных средств (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b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8C3C59FD-5F91-49C0-B073-4312014729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3455993"/>
              </p:ext>
            </p:extLst>
          </p:nvPr>
        </p:nvGraphicFramePr>
        <p:xfrm>
          <a:off x="1527160" y="1283104"/>
          <a:ext cx="7179377" cy="4617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EC2F493-57C9-42D8-98A2-B3368F3BC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6076" y="0"/>
            <a:ext cx="275924" cy="345051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C797851D-2617-47BF-9C03-993BD2AAB04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369582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dirty="0">
                <a:solidFill>
                  <a:srgbClr val="002060"/>
                </a:solidFill>
              </a:rPr>
              <a:t>Финансовое управление администрации муниципального района Мелеузовский район Республики Башкортостан</a:t>
            </a:r>
          </a:p>
        </p:txBody>
      </p:sp>
    </p:spTree>
    <p:extLst>
      <p:ext uri="{BB962C8B-B14F-4D97-AF65-F5344CB8AC3E}">
        <p14:creationId xmlns:p14="http://schemas.microsoft.com/office/powerpoint/2010/main" val="969014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C2C30-53F9-4870-9041-8BE825F12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958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</a:rPr>
              <a:t>Финансовое управление администрации муниципального района Мелеузовский район Республики Башкортостан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678677-47A7-4438-BE2B-1AEC3CC63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794" y="1081882"/>
            <a:ext cx="10015671" cy="36958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выявленных финансовых нарушениях (тыс. руб.)</a:t>
            </a: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6B2C72AC-BD28-479F-BB08-2DC33D398B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44857"/>
              </p:ext>
            </p:extLst>
          </p:nvPr>
        </p:nvGraphicFramePr>
        <p:xfrm>
          <a:off x="1327325" y="1661020"/>
          <a:ext cx="7288169" cy="4225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84357CF-FF27-4E8A-933D-43AA9A63A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5700" y="0"/>
            <a:ext cx="266299" cy="33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87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C2C30-53F9-4870-9041-8BE825F12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958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</a:rPr>
              <a:t>Финансовое управление администрации муниципального района Мелеузовский район Республики Башкортостан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678677-47A7-4438-BE2B-1AEC3CC63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682" y="905713"/>
            <a:ext cx="8369547" cy="36958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о выявленных финансовых нарушениях (тыс. руб.)</a:t>
            </a: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82F5D1E2-358A-4037-9637-6A15141696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560000"/>
              </p:ext>
            </p:extLst>
          </p:nvPr>
        </p:nvGraphicFramePr>
        <p:xfrm>
          <a:off x="1453161" y="1577130"/>
          <a:ext cx="7002942" cy="4561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5D9B18D-8D21-4B1F-B29A-7301A0CA01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450" y="1"/>
            <a:ext cx="285549" cy="35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91135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1143</TotalTime>
  <Words>133</Words>
  <Application>Microsoft Office PowerPoint</Application>
  <PresentationFormat>Широкоэкранный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Финансовое управление администрации муниципального района Мелеузовский район Республики Башкортостан</vt:lpstr>
      <vt:lpstr>Финансовое управление администрации муниципального района Мелеузовский район Республики Башкортостан</vt:lpstr>
      <vt:lpstr>Финансовое управление администрации муниципального района Мелеузовский район Республики Башкортостан</vt:lpstr>
      <vt:lpstr>Финансовое управление администрации муниципального района Мелеузовский район Республики Башкортостан</vt:lpstr>
      <vt:lpstr>Объем проверенных средств (тыс.руб.) </vt:lpstr>
      <vt:lpstr>Финансовое управление администрации муниципального района Мелеузовский район Республики Башкортостан</vt:lpstr>
      <vt:lpstr>Финансовое управление администрации муниципального района Мелеузовский район Республики Башкортостан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Финансовое управление администрации муниципального района Мелеузовский район Республики Башкортостан</dc:title>
  <dc:creator>User</dc:creator>
  <cp:lastModifiedBy>User</cp:lastModifiedBy>
  <cp:revision>17</cp:revision>
  <dcterms:created xsi:type="dcterms:W3CDTF">2023-12-25T11:28:09Z</dcterms:created>
  <dcterms:modified xsi:type="dcterms:W3CDTF">2025-01-03T05:22:39Z</dcterms:modified>
</cp:coreProperties>
</file>