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2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charts/chart2.xml" ContentType="application/vnd.openxmlformats-officedocument.drawingml.chart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3.xml" ContentType="application/vnd.openxmlformats-officedocument.presentationml.notesSlide+xml"/>
  <Override PartName="/ppt/charts/chart3.xml" ContentType="application/vnd.openxmlformats-officedocument.drawingml.chart+xml"/>
  <Override PartName="/ppt/drawings/drawing1.xml" ContentType="application/vnd.openxmlformats-officedocument.drawingml.chartshapes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notesSlides/notesSlide16.xml" ContentType="application/vnd.openxmlformats-officedocument.presentationml.notesSlide+xml"/>
  <Override PartName="/ppt/charts/chart7.xml" ContentType="application/vnd.openxmlformats-officedocument.drawingml.chart+xml"/>
  <Override PartName="/ppt/theme/themeOverride1.xml" ContentType="application/vnd.openxmlformats-officedocument.themeOverride+xml"/>
  <Override PartName="/ppt/charts/chart8.xml" ContentType="application/vnd.openxmlformats-officedocument.drawingml.chart+xml"/>
  <Override PartName="/ppt/theme/themeOverride2.xml" ContentType="application/vnd.openxmlformats-officedocument.themeOverride+xml"/>
  <Override PartName="/ppt/charts/chart9.xml" ContentType="application/vnd.openxmlformats-officedocument.drawingml.chart+xml"/>
  <Override PartName="/ppt/theme/themeOverride3.xml" ContentType="application/vnd.openxmlformats-officedocument.themeOverride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charts/chart13.xml" ContentType="application/vnd.openxmlformats-officedocument.drawingml.chart+xml"/>
  <Override PartName="/ppt/notesSlides/notesSlide17.xml" ContentType="application/vnd.openxmlformats-officedocument.presentationml.notesSlide+xml"/>
  <Override PartName="/ppt/charts/chart14.xml" ContentType="application/vnd.openxmlformats-officedocument.drawingml.chart+xml"/>
  <Override PartName="/ppt/charts/chart15.xml" ContentType="application/vnd.openxmlformats-officedocument.drawingml.chart+xml"/>
  <Override PartName="/ppt/drawings/drawing2.xml" ContentType="application/vnd.openxmlformats-officedocument.drawingml.chartshapes+xml"/>
  <Override PartName="/ppt/charts/chart16.xml" ContentType="application/vnd.openxmlformats-officedocument.drawingml.chart+xml"/>
  <Override PartName="/ppt/drawings/drawing3.xml" ContentType="application/vnd.openxmlformats-officedocument.drawingml.chartshapes+xml"/>
  <Override PartName="/ppt/charts/chart17.xml" ContentType="application/vnd.openxmlformats-officedocument.drawingml.chart+xml"/>
  <Override PartName="/ppt/theme/themeOverride4.xml" ContentType="application/vnd.openxmlformats-officedocument.themeOverride+xml"/>
  <Override PartName="/ppt/charts/chart18.xml" ContentType="application/vnd.openxmlformats-officedocument.drawingml.chart+xml"/>
  <Override PartName="/ppt/theme/themeOverride5.xml" ContentType="application/vnd.openxmlformats-officedocument.themeOverride+xml"/>
  <Override PartName="/ppt/charts/chart19.xml" ContentType="application/vnd.openxmlformats-officedocument.drawingml.chart+xml"/>
  <Override PartName="/ppt/drawings/drawing4.xml" ContentType="application/vnd.openxmlformats-officedocument.drawingml.chartshapes+xml"/>
  <Override PartName="/ppt/notesSlides/notesSlide18.xml" ContentType="application/vnd.openxmlformats-officedocument.presentationml.notesSlide+xml"/>
  <Override PartName="/ppt/charts/chart20.xml" ContentType="application/vnd.openxmlformats-officedocument.drawingml.chart+xml"/>
  <Override PartName="/ppt/charts/chart21.xml" ContentType="application/vnd.openxmlformats-officedocument.drawingml.chart+xml"/>
  <Override PartName="/ppt/theme/themeOverride6.xml" ContentType="application/vnd.openxmlformats-officedocument.themeOverride+xml"/>
  <Override PartName="/ppt/charts/chart22.xml" ContentType="application/vnd.openxmlformats-officedocument.drawingml.chart+xml"/>
  <Override PartName="/ppt/charts/chart23.xml" ContentType="application/vnd.openxmlformats-officedocument.drawingml.chart+xml"/>
  <Override PartName="/ppt/theme/themeOverride7.xml" ContentType="application/vnd.openxmlformats-officedocument.themeOverride+xml"/>
  <Override PartName="/ppt/charts/chart24.xml" ContentType="application/vnd.openxmlformats-officedocument.drawingml.chart+xml"/>
  <Override PartName="/ppt/charts/chart25.xml" ContentType="application/vnd.openxmlformats-officedocument.drawingml.chart+xml"/>
  <Override PartName="/ppt/charts/chart26.xml" ContentType="application/vnd.openxmlformats-officedocument.drawingml.chart+xml"/>
  <Override PartName="/ppt/charts/chart27.xml" ContentType="application/vnd.openxmlformats-officedocument.drawingml.chart+xml"/>
  <Override PartName="/ppt/charts/chart28.xml" ContentType="application/vnd.openxmlformats-officedocument.drawingml.chart+xml"/>
  <Override PartName="/ppt/theme/themeOverride8.xml" ContentType="application/vnd.openxmlformats-officedocument.themeOverride+xml"/>
  <Override PartName="/ppt/charts/chart29.xml" ContentType="application/vnd.openxmlformats-officedocument.drawingml.chart+xml"/>
  <Override PartName="/ppt/theme/themeOverride9.xml" ContentType="application/vnd.openxmlformats-officedocument.themeOverride+xml"/>
  <Override PartName="/ppt/charts/chart30.xml" ContentType="application/vnd.openxmlformats-officedocument.drawingml.chart+xml"/>
  <Override PartName="/ppt/charts/chart31.xml" ContentType="application/vnd.openxmlformats-officedocument.drawingml.chart+xml"/>
  <Override PartName="/ppt/charts/chart32.xml" ContentType="application/vnd.openxmlformats-officedocument.drawingml.chart+xml"/>
  <Override PartName="/ppt/charts/chart33.xml" ContentType="application/vnd.openxmlformats-officedocument.drawingml.chart+xml"/>
  <Override PartName="/ppt/theme/themeOverride10.xml" ContentType="application/vnd.openxmlformats-officedocument.themeOverride+xml"/>
  <Override PartName="/ppt/charts/chart34.xml" ContentType="application/vnd.openxmlformats-officedocument.drawingml.chart+xml"/>
  <Override PartName="/ppt/drawings/drawing5.xml" ContentType="application/vnd.openxmlformats-officedocument.drawingml.chartshapes+xml"/>
  <Override PartName="/ppt/charts/chart35.xml" ContentType="application/vnd.openxmlformats-officedocument.drawingml.chart+xml"/>
  <Override PartName="/ppt/drawings/drawing6.xml" ContentType="application/vnd.openxmlformats-officedocument.drawingml.chartshapes+xml"/>
  <Override PartName="/ppt/charts/chart36.xml" ContentType="application/vnd.openxmlformats-officedocument.drawingml.chart+xml"/>
  <Override PartName="/ppt/drawings/drawing7.xml" ContentType="application/vnd.openxmlformats-officedocument.drawingml.chartshapes+xml"/>
  <Override PartName="/ppt/notesSlides/notesSlide19.xml" ContentType="application/vnd.openxmlformats-officedocument.presentationml.notesSlide+xml"/>
  <Override PartName="/ppt/charts/chart37.xml" ContentType="application/vnd.openxmlformats-officedocument.drawingml.chart+xml"/>
  <Override PartName="/ppt/charts/chart38.xml" ContentType="application/vnd.openxmlformats-officedocument.drawingml.chart+xml"/>
  <Override PartName="/ppt/charts/chart39.xml" ContentType="application/vnd.openxmlformats-officedocument.drawingml.chart+xml"/>
  <Override PartName="/ppt/notesSlides/notesSlide20.xml" ContentType="application/vnd.openxmlformats-officedocument.presentationml.notesSlide+xml"/>
  <Override PartName="/ppt/charts/chart40.xml" ContentType="application/vnd.openxmlformats-officedocument.drawingml.chart+xml"/>
  <Override PartName="/ppt/theme/themeOverride11.xml" ContentType="application/vnd.openxmlformats-officedocument.themeOverride+xml"/>
  <Override PartName="/ppt/charts/chart41.xml" ContentType="application/vnd.openxmlformats-officedocument.drawingml.chart+xml"/>
  <Override PartName="/ppt/theme/themeOverride12.xml" ContentType="application/vnd.openxmlformats-officedocument.themeOverride+xml"/>
  <Override PartName="/ppt/charts/chart42.xml" ContentType="application/vnd.openxmlformats-officedocument.drawingml.chart+xml"/>
  <Override PartName="/ppt/theme/themeOverride13.xml" ContentType="application/vnd.openxmlformats-officedocument.themeOverride+xml"/>
  <Override PartName="/ppt/charts/chart43.xml" ContentType="application/vnd.openxmlformats-officedocument.drawingml.chart+xml"/>
  <Override PartName="/ppt/charts/chart44.xml" ContentType="application/vnd.openxmlformats-officedocument.drawingml.chart+xml"/>
  <Override PartName="/ppt/charts/chart45.xml" ContentType="application/vnd.openxmlformats-officedocument.drawingml.chart+xml"/>
  <Override PartName="/ppt/notesSlides/notesSlide21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charts/chart46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2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charts/chart47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charts/chart48.xml" ContentType="application/vnd.openxmlformats-officedocument.drawingml.chart+xml"/>
  <Override PartName="/ppt/charts/chart49.xml" ContentType="application/vnd.openxmlformats-officedocument.drawingml.chart+xml"/>
  <Override PartName="/ppt/charts/chart50.xml" ContentType="application/vnd.openxmlformats-officedocument.drawingml.chart+xml"/>
  <Override PartName="/ppt/charts/chart51.xml" ContentType="application/vnd.openxmlformats-officedocument.drawingml.chart+xml"/>
  <Override PartName="/ppt/charts/chart52.xml" ContentType="application/vnd.openxmlformats-officedocument.drawingml.chart+xml"/>
  <Override PartName="/ppt/charts/chart53.xml" ContentType="application/vnd.openxmlformats-officedocument.drawingml.chart+xml"/>
  <Override PartName="/ppt/charts/chart54.xml" ContentType="application/vnd.openxmlformats-officedocument.drawingml.chart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charts/chart55.xml" ContentType="application/vnd.openxmlformats-officedocument.drawingml.chart+xml"/>
  <Override PartName="/ppt/charts/chart56.xml" ContentType="application/vnd.openxmlformats-officedocument.drawingml.chart+xml"/>
  <Override PartName="/ppt/charts/chart57.xml" ContentType="application/vnd.openxmlformats-officedocument.drawingml.chart+xml"/>
  <Override PartName="/ppt/notesSlides/notesSlide27.xml" ContentType="application/vnd.openxmlformats-officedocument.presentationml.notesSlide+xml"/>
  <Override PartName="/ppt/charts/chart58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59.xml" ContentType="application/vnd.openxmlformats-officedocument.drawingml.chart+xml"/>
  <Override PartName="/ppt/charts/chart60.xml" ContentType="application/vnd.openxmlformats-officedocument.drawingml.chart+xml"/>
  <Override PartName="/ppt/charts/chart61.xml" ContentType="application/vnd.openxmlformats-officedocument.drawingml.chart+xml"/>
  <Override PartName="/ppt/charts/chart62.xml" ContentType="application/vnd.openxmlformats-officedocument.drawingml.chart+xml"/>
  <Override PartName="/ppt/charts/chart63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28.xml" ContentType="application/vnd.openxmlformats-officedocument.presentationml.notesSlide+xml"/>
  <Override PartName="/ppt/charts/chart64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5.xml" ContentType="application/vnd.openxmlformats-officedocument.drawingml.chart+xml"/>
  <Override PartName="/ppt/charts/chart6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6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29.xml" ContentType="application/vnd.openxmlformats-officedocument.presentationml.notesSlide+xml"/>
  <Override PartName="/ppt/charts/chart6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6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7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7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7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notesSlides/notesSlide30.xml" ContentType="application/vnd.openxmlformats-officedocument.presentationml.notesSlide+xml"/>
  <Override PartName="/ppt/charts/chart7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charts/chart7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charts/chart75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charts/chart76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charts/chart77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notesSlides/notesSlide31.xml" ContentType="application/vnd.openxmlformats-officedocument.presentationml.notesSlide+xml"/>
  <Override PartName="/ppt/charts/chart78.xml" ContentType="application/vnd.openxmlformats-officedocument.drawingml.chart+xml"/>
  <Override PartName="/ppt/charts/chart79.xml" ContentType="application/vnd.openxmlformats-officedocument.drawingml.chart+xml"/>
  <Override PartName="/ppt/charts/chart80.xml" ContentType="application/vnd.openxmlformats-officedocument.drawingml.chart+xml"/>
  <Override PartName="/ppt/notesSlides/notesSlide32.xml" ContentType="application/vnd.openxmlformats-officedocument.presentationml.notesSlide+xml"/>
  <Override PartName="/ppt/charts/chart81.xml" ContentType="application/vnd.openxmlformats-officedocument.drawingml.chart+xml"/>
  <Override PartName="/ppt/charts/chart82.xml" ContentType="application/vnd.openxmlformats-officedocument.drawingml.chart+xml"/>
  <Override PartName="/ppt/notesSlides/notesSlide33.xml" ContentType="application/vnd.openxmlformats-officedocument.presentationml.notesSlide+xml"/>
  <Override PartName="/ppt/charts/chart83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charts/chart84.xml" ContentType="application/vnd.openxmlformats-officedocument.drawingml.chart+xml"/>
  <Override PartName="/ppt/charts/style19.xml" ContentType="application/vnd.ms-office.chartstyle+xml"/>
  <Override PartName="/ppt/charts/colors19.xml" ContentType="application/vnd.ms-office.chartcolorstyle+xml"/>
  <Override PartName="/ppt/charts/chart85.xml" ContentType="application/vnd.openxmlformats-officedocument.drawingml.chart+xml"/>
  <Override PartName="/ppt/charts/style20.xml" ContentType="application/vnd.ms-office.chartstyle+xml"/>
  <Override PartName="/ppt/charts/colors20.xml" ContentType="application/vnd.ms-office.chartcolorstyl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charts/chart86.xml" ContentType="application/vnd.openxmlformats-officedocument.drawingml.chart+xml"/>
  <Override PartName="/ppt/charts/style21.xml" ContentType="application/vnd.ms-office.chartstyle+xml"/>
  <Override PartName="/ppt/charts/colors21.xml" ContentType="application/vnd.ms-office.chartcolorstyle+xml"/>
  <Override PartName="/ppt/notesSlides/notesSlide34.xml" ContentType="application/vnd.openxmlformats-officedocument.presentationml.notesSlide+xml"/>
  <Override PartName="/ppt/charts/chart87.xml" ContentType="application/vnd.openxmlformats-officedocument.drawingml.chart+xml"/>
  <Override PartName="/ppt/charts/style22.xml" ContentType="application/vnd.ms-office.chartstyle+xml"/>
  <Override PartName="/ppt/charts/colors22.xml" ContentType="application/vnd.ms-office.chartcolorstyle+xml"/>
  <Override PartName="/ppt/charts/chart88.xml" ContentType="application/vnd.openxmlformats-officedocument.drawingml.chart+xml"/>
  <Override PartName="/ppt/charts/style23.xml" ContentType="application/vnd.ms-office.chartstyle+xml"/>
  <Override PartName="/ppt/charts/colors23.xml" ContentType="application/vnd.ms-office.chartcolorstyl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charts/chart89.xml" ContentType="application/vnd.openxmlformats-officedocument.drawingml.chart+xml"/>
  <Override PartName="/ppt/charts/style24.xml" ContentType="application/vnd.ms-office.chartstyle+xml"/>
  <Override PartName="/ppt/charts/colors24.xml" ContentType="application/vnd.ms-office.chartcolorstyle+xml"/>
  <Override PartName="/ppt/charts/chart90.xml" ContentType="application/vnd.openxmlformats-officedocument.drawingml.chart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charts/chart91.xml" ContentType="application/vnd.openxmlformats-officedocument.drawingml.chart+xml"/>
  <Override PartName="/ppt/charts/chart92.xml" ContentType="application/vnd.openxmlformats-officedocument.drawingml.chart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charts/chart93.xml" ContentType="application/vnd.openxmlformats-officedocument.drawingml.chart+xml"/>
  <Override PartName="/ppt/charts/chart94.xml" ContentType="application/vnd.openxmlformats-officedocument.drawingml.chart+xml"/>
  <Override PartName="/ppt/notesSlides/notesSlide41.xml" ContentType="application/vnd.openxmlformats-officedocument.presentationml.notesSlide+xml"/>
  <Override PartName="/ppt/charts/chart95.xml" ContentType="application/vnd.openxmlformats-officedocument.drawingml.chart+xml"/>
  <Override PartName="/ppt/charts/chart96.xml" ContentType="application/vnd.openxmlformats-officedocument.drawingml.chart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charts/chart97.xml" ContentType="application/vnd.openxmlformats-officedocument.drawingml.chart+xml"/>
  <Override PartName="/ppt/charts/chart98.xml" ContentType="application/vnd.openxmlformats-officedocument.drawingml.chart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charts/chart99.xml" ContentType="application/vnd.openxmlformats-officedocument.drawingml.chart+xml"/>
  <Override PartName="/ppt/charts/chart100.xml" ContentType="application/vnd.openxmlformats-officedocument.drawingml.chart+xml"/>
  <Override PartName="/ppt/notesSlides/notesSlide46.xml" ContentType="application/vnd.openxmlformats-officedocument.presentationml.notesSlide+xml"/>
  <Override PartName="/ppt/charts/chart101.xml" ContentType="application/vnd.openxmlformats-officedocument.drawingml.chart+xml"/>
  <Override PartName="/ppt/charts/chart102.xml" ContentType="application/vnd.openxmlformats-officedocument.drawingml.chart+xml"/>
  <Override PartName="/ppt/notesSlides/notesSlide47.xml" ContentType="application/vnd.openxmlformats-officedocument.presentationml.notesSlide+xml"/>
  <Override PartName="/ppt/charts/chart103.xml" ContentType="application/vnd.openxmlformats-officedocument.drawingml.chart+xml"/>
  <Override PartName="/ppt/charts/chart104.xml" ContentType="application/vnd.openxmlformats-officedocument.drawingml.chart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charts/chart105.xml" ContentType="application/vnd.openxmlformats-officedocument.drawingml.chart+xml"/>
  <Override PartName="/ppt/charts/chart106.xml" ContentType="application/vnd.openxmlformats-officedocument.drawingml.chart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charts/chart107.xml" ContentType="application/vnd.openxmlformats-officedocument.drawingml.chart+xml"/>
  <Override PartName="/ppt/charts/chart108.xml" ContentType="application/vnd.openxmlformats-officedocument.drawingml.chart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charts/chart109.xml" ContentType="application/vnd.openxmlformats-officedocument.drawingml.chart+xml"/>
  <Override PartName="/ppt/charts/chart110.xml" ContentType="application/vnd.openxmlformats-officedocument.drawingml.chart+xml"/>
  <Override PartName="/ppt/notesSlides/notesSlide55.xml" ContentType="application/vnd.openxmlformats-officedocument.presentationml.notesSlide+xml"/>
  <Override PartName="/ppt/charts/chart111.xml" ContentType="application/vnd.openxmlformats-officedocument.drawingml.chart+xml"/>
  <Override PartName="/ppt/charts/chart112.xml" ContentType="application/vnd.openxmlformats-officedocument.drawingml.chart+xml"/>
  <Override PartName="/ppt/notesSlides/notesSlide56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charts/chart113.xml" ContentType="application/vnd.openxmlformats-officedocument.drawingml.chart+xml"/>
  <Override PartName="/ppt/charts/chart114.xml" ContentType="application/vnd.openxmlformats-officedocument.drawingml.chart+xml"/>
  <Override PartName="/ppt/notesSlides/notesSlide57.xml" ContentType="application/vnd.openxmlformats-officedocument.presentationml.notesSlide+xml"/>
  <Override PartName="/ppt/charts/chart115.xml" ContentType="application/vnd.openxmlformats-officedocument.drawingml.chart+xml"/>
  <Override PartName="/ppt/charts/style25.xml" ContentType="application/vnd.ms-office.chartstyle+xml"/>
  <Override PartName="/ppt/charts/colors25.xml" ContentType="application/vnd.ms-office.chartcolorstyle+xml"/>
  <Override PartName="/ppt/notesSlides/notesSlide5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>
  <p:sldMasterIdLst>
    <p:sldMasterId id="2147483964" r:id="rId4"/>
  </p:sldMasterIdLst>
  <p:notesMasterIdLst>
    <p:notesMasterId r:id="rId78"/>
  </p:notesMasterIdLst>
  <p:handoutMasterIdLst>
    <p:handoutMasterId r:id="rId79"/>
  </p:handoutMasterIdLst>
  <p:sldIdLst>
    <p:sldId id="256" r:id="rId5"/>
    <p:sldId id="603" r:id="rId6"/>
    <p:sldId id="504" r:id="rId7"/>
    <p:sldId id="552" r:id="rId8"/>
    <p:sldId id="553" r:id="rId9"/>
    <p:sldId id="345" r:id="rId10"/>
    <p:sldId id="321" r:id="rId11"/>
    <p:sldId id="389" r:id="rId12"/>
    <p:sldId id="390" r:id="rId13"/>
    <p:sldId id="346" r:id="rId14"/>
    <p:sldId id="556" r:id="rId15"/>
    <p:sldId id="557" r:id="rId16"/>
    <p:sldId id="619" r:id="rId17"/>
    <p:sldId id="616" r:id="rId18"/>
    <p:sldId id="617" r:id="rId19"/>
    <p:sldId id="559" r:id="rId20"/>
    <p:sldId id="620" r:id="rId21"/>
    <p:sldId id="621" r:id="rId22"/>
    <p:sldId id="649" r:id="rId23"/>
    <p:sldId id="638" r:id="rId24"/>
    <p:sldId id="650" r:id="rId25"/>
    <p:sldId id="640" r:id="rId26"/>
    <p:sldId id="641" r:id="rId27"/>
    <p:sldId id="642" r:id="rId28"/>
    <p:sldId id="643" r:id="rId29"/>
    <p:sldId id="644" r:id="rId30"/>
    <p:sldId id="645" r:id="rId31"/>
    <p:sldId id="646" r:id="rId32"/>
    <p:sldId id="651" r:id="rId33"/>
    <p:sldId id="647" r:id="rId34"/>
    <p:sldId id="648" r:id="rId35"/>
    <p:sldId id="487" r:id="rId36"/>
    <p:sldId id="588" r:id="rId37"/>
    <p:sldId id="589" r:id="rId38"/>
    <p:sldId id="590" r:id="rId39"/>
    <p:sldId id="591" r:id="rId40"/>
    <p:sldId id="592" r:id="rId41"/>
    <p:sldId id="593" r:id="rId42"/>
    <p:sldId id="594" r:id="rId43"/>
    <p:sldId id="595" r:id="rId44"/>
    <p:sldId id="635" r:id="rId45"/>
    <p:sldId id="596" r:id="rId46"/>
    <p:sldId id="602" r:id="rId47"/>
    <p:sldId id="597" r:id="rId48"/>
    <p:sldId id="598" r:id="rId49"/>
    <p:sldId id="599" r:id="rId50"/>
    <p:sldId id="600" r:id="rId51"/>
    <p:sldId id="563" r:id="rId52"/>
    <p:sldId id="564" r:id="rId53"/>
    <p:sldId id="549" r:id="rId54"/>
    <p:sldId id="565" r:id="rId55"/>
    <p:sldId id="550" r:id="rId56"/>
    <p:sldId id="566" r:id="rId57"/>
    <p:sldId id="551" r:id="rId58"/>
    <p:sldId id="569" r:id="rId59"/>
    <p:sldId id="570" r:id="rId60"/>
    <p:sldId id="554" r:id="rId61"/>
    <p:sldId id="571" r:id="rId62"/>
    <p:sldId id="555" r:id="rId63"/>
    <p:sldId id="572" r:id="rId64"/>
    <p:sldId id="573" r:id="rId65"/>
    <p:sldId id="574" r:id="rId66"/>
    <p:sldId id="575" r:id="rId67"/>
    <p:sldId id="577" r:id="rId68"/>
    <p:sldId id="578" r:id="rId69"/>
    <p:sldId id="579" r:id="rId70"/>
    <p:sldId id="580" r:id="rId71"/>
    <p:sldId id="582" r:id="rId72"/>
    <p:sldId id="636" r:id="rId73"/>
    <p:sldId id="584" r:id="rId74"/>
    <p:sldId id="501" r:id="rId75"/>
    <p:sldId id="583" r:id="rId76"/>
    <p:sldId id="587" r:id="rId77"/>
  </p:sldIdLst>
  <p:sldSz cx="9144000" cy="6858000" type="screen4x3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Автор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52E1A"/>
    <a:srgbClr val="00FF00"/>
    <a:srgbClr val="92D050"/>
    <a:srgbClr val="E87D37"/>
    <a:srgbClr val="FFC100"/>
    <a:srgbClr val="00B1F1"/>
    <a:srgbClr val="961B1B"/>
    <a:srgbClr val="C42F1A"/>
    <a:srgbClr val="00B050"/>
    <a:srgbClr val="DAA51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FF1CE12-B100-0000-0000-000000000002}">
  <a:tblStyle styleId="{BDBED569-4797-4DF1-A0F4-6AAB3CD982D8}" styleName="Светлый стиль 3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782" autoAdjust="0"/>
    <p:restoredTop sz="86212" autoAdjust="0"/>
  </p:normalViewPr>
  <p:slideViewPr>
    <p:cSldViewPr>
      <p:cViewPr varScale="1">
        <p:scale>
          <a:sx n="79" d="100"/>
          <a:sy n="79" d="100"/>
        </p:scale>
        <p:origin x="1236" y="126"/>
      </p:cViewPr>
      <p:guideLst>
        <p:guide orient="horz" pos="2160"/>
        <p:guide pos="2880"/>
      </p:guideLst>
    </p:cSldViewPr>
  </p:slideViewPr>
  <p:outlineViewPr>
    <p:cViewPr>
      <p:scale>
        <a:sx n="1" d="1"/>
        <a:sy n="1" d="1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76" Type="http://schemas.openxmlformats.org/officeDocument/2006/relationships/slide" Target="slides/slide72.xml"/><Relationship Id="rId84" Type="http://schemas.openxmlformats.org/officeDocument/2006/relationships/tableStyles" Target="tableStyles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74" Type="http://schemas.openxmlformats.org/officeDocument/2006/relationships/slide" Target="slides/slide70.xml"/><Relationship Id="rId79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82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notesMaster" Target="notesMasters/notesMaster1.xml"/><Relationship Id="rId8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slide" Target="slides/slide73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7.xlsx"/></Relationships>
</file>

<file path=ppt/charts/_rels/chart10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87.xlsx"/></Relationships>
</file>

<file path=ppt/charts/_rels/chart10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88.xlsx"/></Relationships>
</file>

<file path=ppt/charts/_rels/chart10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89.xlsx"/></Relationships>
</file>

<file path=ppt/charts/_rels/chart10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90.xlsx"/></Relationships>
</file>

<file path=ppt/charts/_rels/chart10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91.xlsx"/></Relationships>
</file>

<file path=ppt/charts/_rels/chart10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92.xlsx"/></Relationships>
</file>

<file path=ppt/charts/_rels/chart10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93.xlsx"/></Relationships>
</file>

<file path=ppt/charts/_rels/chart10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94.xlsx"/></Relationships>
</file>

<file path=ppt/charts/_rels/chart10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95.xlsx"/></Relationships>
</file>

<file path=ppt/charts/_rels/chart10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96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8.xlsx"/></Relationships>
</file>

<file path=ppt/charts/_rels/chart1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97.xlsx"/></Relationships>
</file>

<file path=ppt/charts/_rels/chart1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98.xlsx"/></Relationships>
</file>

<file path=ppt/charts/_rels/chart1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99.xlsx"/></Relationships>
</file>

<file path=ppt/charts/_rels/chart1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00.xlsx"/></Relationships>
</file>

<file path=ppt/charts/_rels/chart11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01.xlsx"/></Relationships>
</file>

<file path=ppt/charts/_rels/chart11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02.xlsx"/><Relationship Id="rId2" Type="http://schemas.microsoft.com/office/2011/relationships/chartColorStyle" Target="colors25.xml"/><Relationship Id="rId1" Type="http://schemas.microsoft.com/office/2011/relationships/chartStyle" Target="style25.xml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9.xlsx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0.xlsx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1.xlsx"/></Relationships>
</file>

<file path=ppt/charts/_rels/chart1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_____Microsoft_Excel12.xlsx"/></Relationships>
</file>

<file path=ppt/charts/_rels/chart16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package" Target="../embeddings/_____Microsoft_Excel13.xlsx"/></Relationships>
</file>

<file path=ppt/charts/_rels/chart17.xml.rels><?xml version="1.0" encoding="UTF-8" standalone="yes"?>
<Relationships xmlns="http://schemas.openxmlformats.org/package/2006/relationships"><Relationship Id="rId2" Type="http://schemas.openxmlformats.org/officeDocument/2006/relationships/oleObject" Target="file:///C:\EXPIMP\&#1088;&#1086;&#1089;&#1087;&#1080;&#1089;&#1100;%2017-19.xls" TargetMode="External"/><Relationship Id="rId1" Type="http://schemas.openxmlformats.org/officeDocument/2006/relationships/themeOverride" Target="../theme/themeOverride4.xml"/></Relationships>
</file>

<file path=ppt/charts/_rels/chart18.xml.rels><?xml version="1.0" encoding="UTF-8" standalone="yes"?>
<Relationships xmlns="http://schemas.openxmlformats.org/package/2006/relationships"><Relationship Id="rId2" Type="http://schemas.openxmlformats.org/officeDocument/2006/relationships/oleObject" Target="file:///C:\EXPIMP\&#1088;&#1086;&#1089;&#1087;&#1080;&#1089;&#1100;%2017-19.xls" TargetMode="External"/><Relationship Id="rId1" Type="http://schemas.openxmlformats.org/officeDocument/2006/relationships/themeOverride" Target="../theme/themeOverride5.xml"/></Relationships>
</file>

<file path=ppt/charts/_rels/chart19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4.xml"/><Relationship Id="rId1" Type="http://schemas.openxmlformats.org/officeDocument/2006/relationships/package" Target="../embeddings/_____Microsoft_Excel14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_rels/chart2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5.xlsx"/></Relationships>
</file>

<file path=ppt/charts/_rels/chart21.xml.rels><?xml version="1.0" encoding="UTF-8" standalone="yes"?>
<Relationships xmlns="http://schemas.openxmlformats.org/package/2006/relationships"><Relationship Id="rId2" Type="http://schemas.openxmlformats.org/officeDocument/2006/relationships/oleObject" Target="file:///C:\EXPIMP\&#1088;&#1086;&#1089;&#1087;&#1080;&#1089;&#1100;%2017-19.xls" TargetMode="External"/><Relationship Id="rId1" Type="http://schemas.openxmlformats.org/officeDocument/2006/relationships/themeOverride" Target="../theme/themeOverride6.xml"/></Relationships>
</file>

<file path=ppt/charts/_rels/chart2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6.xlsx"/></Relationships>
</file>

<file path=ppt/charts/_rels/chart23.xml.rels><?xml version="1.0" encoding="UTF-8" standalone="yes"?>
<Relationships xmlns="http://schemas.openxmlformats.org/package/2006/relationships"><Relationship Id="rId2" Type="http://schemas.openxmlformats.org/officeDocument/2006/relationships/oleObject" Target="file:///C:\EXPIMP\&#1088;&#1086;&#1089;&#1087;&#1080;&#1089;&#1100;%2017-19.xls" TargetMode="External"/><Relationship Id="rId1" Type="http://schemas.openxmlformats.org/officeDocument/2006/relationships/themeOverride" Target="../theme/themeOverride7.xml"/></Relationships>
</file>

<file path=ppt/charts/_rels/chart2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7.xlsx"/></Relationships>
</file>

<file path=ppt/charts/_rels/chart2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8.xlsx"/></Relationships>
</file>

<file path=ppt/charts/_rels/chart2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9.xlsx"/></Relationships>
</file>

<file path=ppt/charts/_rels/chart2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0.xlsx"/></Relationships>
</file>

<file path=ppt/charts/_rels/chart28.xml.rels><?xml version="1.0" encoding="UTF-8" standalone="yes"?>
<Relationships xmlns="http://schemas.openxmlformats.org/package/2006/relationships"><Relationship Id="rId2" Type="http://schemas.openxmlformats.org/officeDocument/2006/relationships/oleObject" Target="file:///C:\EXPIMP\&#1088;&#1086;&#1089;&#1087;&#1080;&#1089;&#1100;%2017-19.xls" TargetMode="External"/><Relationship Id="rId1" Type="http://schemas.openxmlformats.org/officeDocument/2006/relationships/themeOverride" Target="../theme/themeOverride8.xml"/></Relationships>
</file>

<file path=ppt/charts/_rels/chart29.xml.rels><?xml version="1.0" encoding="UTF-8" standalone="yes"?>
<Relationships xmlns="http://schemas.openxmlformats.org/package/2006/relationships"><Relationship Id="rId2" Type="http://schemas.openxmlformats.org/officeDocument/2006/relationships/oleObject" Target="file:///C:\EXPIMP\&#1088;&#1086;&#1089;&#1087;&#1080;&#1089;&#1100;%2017-19.xls" TargetMode="External"/><Relationship Id="rId1" Type="http://schemas.openxmlformats.org/officeDocument/2006/relationships/themeOverride" Target="../theme/themeOverride9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Excel3.xlsx"/></Relationships>
</file>

<file path=ppt/charts/_rels/chart3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1.xlsx"/></Relationships>
</file>

<file path=ppt/charts/_rels/chart3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2.xlsx"/></Relationships>
</file>

<file path=ppt/charts/_rels/chart3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3.xlsx"/></Relationships>
</file>

<file path=ppt/charts/_rels/chart33.xml.rels><?xml version="1.0" encoding="UTF-8" standalone="yes"?>
<Relationships xmlns="http://schemas.openxmlformats.org/package/2006/relationships"><Relationship Id="rId2" Type="http://schemas.openxmlformats.org/officeDocument/2006/relationships/oleObject" Target="file:///C:\EXPIMP\&#1088;&#1086;&#1089;&#1087;&#1080;&#1089;&#1100;%2017-19.xls" TargetMode="External"/><Relationship Id="rId1" Type="http://schemas.openxmlformats.org/officeDocument/2006/relationships/themeOverride" Target="../theme/themeOverride10.xml"/></Relationships>
</file>

<file path=ppt/charts/_rels/chart3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5.xml"/><Relationship Id="rId1" Type="http://schemas.openxmlformats.org/officeDocument/2006/relationships/package" Target="../embeddings/_____Microsoft_Excel24.xlsx"/></Relationships>
</file>

<file path=ppt/charts/_rels/chart3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6.xml"/><Relationship Id="rId1" Type="http://schemas.openxmlformats.org/officeDocument/2006/relationships/package" Target="../embeddings/_____Microsoft_Excel25.xlsx"/></Relationships>
</file>

<file path=ppt/charts/_rels/chart36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7.xml"/><Relationship Id="rId1" Type="http://schemas.openxmlformats.org/officeDocument/2006/relationships/package" Target="../embeddings/_____Microsoft_Excel26.xlsx"/></Relationships>
</file>

<file path=ppt/charts/_rels/chart3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7.xlsx"/></Relationships>
</file>

<file path=ppt/charts/_rels/chart3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8.xlsx"/></Relationships>
</file>

<file path=ppt/charts/_rels/chart3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9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.xlsx"/></Relationships>
</file>

<file path=ppt/charts/_rels/chart40.xml.rels><?xml version="1.0" encoding="UTF-8" standalone="yes"?>
<Relationships xmlns="http://schemas.openxmlformats.org/package/2006/relationships"><Relationship Id="rId2" Type="http://schemas.openxmlformats.org/officeDocument/2006/relationships/oleObject" Target="file:///C:\expimp\&#1073;&#1077;&#1079;&#1074;&#1086;&#1079;&#1084;%2017-19.xls" TargetMode="External"/><Relationship Id="rId1" Type="http://schemas.openxmlformats.org/officeDocument/2006/relationships/themeOverride" Target="../theme/themeOverride11.xml"/></Relationships>
</file>

<file path=ppt/charts/_rels/chart41.xml.rels><?xml version="1.0" encoding="UTF-8" standalone="yes"?>
<Relationships xmlns="http://schemas.openxmlformats.org/package/2006/relationships"><Relationship Id="rId2" Type="http://schemas.openxmlformats.org/officeDocument/2006/relationships/oleObject" Target="file:///C:\expimp\&#1073;&#1077;&#1079;&#1074;&#1086;&#1079;&#1084;%2017-19.xls" TargetMode="External"/><Relationship Id="rId1" Type="http://schemas.openxmlformats.org/officeDocument/2006/relationships/themeOverride" Target="../theme/themeOverride12.xml"/></Relationships>
</file>

<file path=ppt/charts/_rels/chart42.xml.rels><?xml version="1.0" encoding="UTF-8" standalone="yes"?>
<Relationships xmlns="http://schemas.openxmlformats.org/package/2006/relationships"><Relationship Id="rId2" Type="http://schemas.openxmlformats.org/officeDocument/2006/relationships/oleObject" Target="file:///C:\expimp\&#1073;&#1077;&#1079;&#1074;&#1086;&#1079;&#1084;%2017-19.xls" TargetMode="External"/><Relationship Id="rId1" Type="http://schemas.openxmlformats.org/officeDocument/2006/relationships/themeOverride" Target="../theme/themeOverride13.xml"/></Relationships>
</file>

<file path=ppt/charts/_rels/chart4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0.xlsx"/></Relationships>
</file>

<file path=ppt/charts/_rels/chart4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1.xlsx"/></Relationships>
</file>

<file path=ppt/charts/_rels/chart4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2.xlsx"/></Relationships>
</file>

<file path=ppt/charts/_rels/chart4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33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4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34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4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5.xlsx"/></Relationships>
</file>

<file path=ppt/charts/_rels/chart4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6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.xlsx"/></Relationships>
</file>

<file path=ppt/charts/_rels/chart5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7.xlsx"/></Relationships>
</file>

<file path=ppt/charts/_rels/chart5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8.xlsx"/></Relationships>
</file>

<file path=ppt/charts/_rels/chart5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9.xlsx"/></Relationships>
</file>

<file path=ppt/charts/_rels/chart5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0.xlsx"/></Relationships>
</file>

<file path=ppt/charts/_rels/chart5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1.xlsx"/></Relationships>
</file>

<file path=ppt/charts/_rels/chart5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2.xlsx"/></Relationships>
</file>

<file path=ppt/charts/_rels/chart5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3.xlsx"/></Relationships>
</file>

<file path=ppt/charts/_rels/chart5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4.xlsx"/></Relationships>
</file>

<file path=ppt/charts/_rels/chart5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45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5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6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6.xlsx"/></Relationships>
</file>

<file path=ppt/charts/_rels/chart6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7.xlsx"/></Relationships>
</file>

<file path=ppt/charts/_rels/chart6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8.xlsx"/></Relationships>
</file>

<file path=ppt/charts/_rels/chart6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9.xlsx"/></Relationships>
</file>

<file path=ppt/charts/_rels/chart6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50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6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51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2.xlsx"/></Relationships>
</file>

<file path=ppt/charts/_rels/chart6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53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6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54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6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55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6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56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oleObject" Target="file:///C:\expimp\&#1088;&#1086;&#1089;&#1087;&#1080;&#1089;&#1100;%2017-19.xls" TargetMode="External"/><Relationship Id="rId1" Type="http://schemas.openxmlformats.org/officeDocument/2006/relationships/themeOverride" Target="../theme/themeOverride1.xml"/></Relationships>
</file>

<file path=ppt/charts/_rels/chart7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57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7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58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7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59.xlsx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7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60.xlsx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7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61.xlsx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7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62.xlsx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7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63.xlsx"/><Relationship Id="rId2" Type="http://schemas.microsoft.com/office/2011/relationships/chartColorStyle" Target="colors16.xml"/><Relationship Id="rId1" Type="http://schemas.microsoft.com/office/2011/relationships/chartStyle" Target="style16.xml"/></Relationships>
</file>

<file path=ppt/charts/_rels/chart7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64.xlsx"/><Relationship Id="rId2" Type="http://schemas.microsoft.com/office/2011/relationships/chartColorStyle" Target="colors17.xml"/><Relationship Id="rId1" Type="http://schemas.microsoft.com/office/2011/relationships/chartStyle" Target="style17.xml"/></Relationships>
</file>

<file path=ppt/charts/_rels/chart7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65.xlsx"/></Relationships>
</file>

<file path=ppt/charts/_rels/chart7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66.xlsx"/></Relationships>
</file>

<file path=ppt/charts/_rels/chart8.xml.rels><?xml version="1.0" encoding="UTF-8" standalone="yes"?>
<Relationships xmlns="http://schemas.openxmlformats.org/package/2006/relationships"><Relationship Id="rId2" Type="http://schemas.openxmlformats.org/officeDocument/2006/relationships/oleObject" Target="file:///C:\expimp\&#1088;&#1086;&#1089;&#1087;&#1080;&#1089;&#1100;%2017-19.xls" TargetMode="External"/><Relationship Id="rId1" Type="http://schemas.openxmlformats.org/officeDocument/2006/relationships/themeOverride" Target="../theme/themeOverride2.xml"/></Relationships>
</file>

<file path=ppt/charts/_rels/chart8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67.xlsx"/></Relationships>
</file>

<file path=ppt/charts/_rels/chart8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68.xlsx"/></Relationships>
</file>

<file path=ppt/charts/_rels/chart8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69.xlsx"/></Relationships>
</file>

<file path=ppt/charts/_rels/chart8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70.xlsx"/><Relationship Id="rId2" Type="http://schemas.microsoft.com/office/2011/relationships/chartColorStyle" Target="colors18.xml"/><Relationship Id="rId1" Type="http://schemas.microsoft.com/office/2011/relationships/chartStyle" Target="style18.xml"/></Relationships>
</file>

<file path=ppt/charts/_rels/chart8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71.xlsx"/><Relationship Id="rId2" Type="http://schemas.microsoft.com/office/2011/relationships/chartColorStyle" Target="colors19.xml"/><Relationship Id="rId1" Type="http://schemas.microsoft.com/office/2011/relationships/chartStyle" Target="style19.xml"/></Relationships>
</file>

<file path=ppt/charts/_rels/chart8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72.xlsx"/><Relationship Id="rId2" Type="http://schemas.microsoft.com/office/2011/relationships/chartColorStyle" Target="colors20.xml"/><Relationship Id="rId1" Type="http://schemas.microsoft.com/office/2011/relationships/chartStyle" Target="style20.xml"/></Relationships>
</file>

<file path=ppt/charts/_rels/chart8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73.xlsx"/><Relationship Id="rId2" Type="http://schemas.microsoft.com/office/2011/relationships/chartColorStyle" Target="colors21.xml"/><Relationship Id="rId1" Type="http://schemas.microsoft.com/office/2011/relationships/chartStyle" Target="style21.xml"/></Relationships>
</file>

<file path=ppt/charts/_rels/chart8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74.xlsx"/><Relationship Id="rId2" Type="http://schemas.microsoft.com/office/2011/relationships/chartColorStyle" Target="colors22.xml"/><Relationship Id="rId1" Type="http://schemas.microsoft.com/office/2011/relationships/chartStyle" Target="style22.xml"/></Relationships>
</file>

<file path=ppt/charts/_rels/chart8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75.xlsx"/><Relationship Id="rId2" Type="http://schemas.microsoft.com/office/2011/relationships/chartColorStyle" Target="colors23.xml"/><Relationship Id="rId1" Type="http://schemas.microsoft.com/office/2011/relationships/chartStyle" Target="style23.xml"/></Relationships>
</file>

<file path=ppt/charts/_rels/chart8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76.xlsx"/><Relationship Id="rId2" Type="http://schemas.microsoft.com/office/2011/relationships/chartColorStyle" Target="colors24.xml"/><Relationship Id="rId1" Type="http://schemas.microsoft.com/office/2011/relationships/chartStyle" Target="style24.xml"/></Relationships>
</file>

<file path=ppt/charts/_rels/chart9.xml.rels><?xml version="1.0" encoding="UTF-8" standalone="yes"?>
<Relationships xmlns="http://schemas.openxmlformats.org/package/2006/relationships"><Relationship Id="rId2" Type="http://schemas.openxmlformats.org/officeDocument/2006/relationships/oleObject" Target="file:///C:\expimp\&#1088;&#1086;&#1089;&#1087;&#1080;&#1089;&#1100;%2017-19.xls" TargetMode="External"/><Relationship Id="rId1" Type="http://schemas.openxmlformats.org/officeDocument/2006/relationships/themeOverride" Target="../theme/themeOverride3.xml"/></Relationships>
</file>

<file path=ppt/charts/_rels/chart9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77.xlsx"/></Relationships>
</file>

<file path=ppt/charts/_rels/chart9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78.xlsx"/></Relationships>
</file>

<file path=ppt/charts/_rels/chart9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79.xlsx"/></Relationships>
</file>

<file path=ppt/charts/_rels/chart9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80.xlsx"/></Relationships>
</file>

<file path=ppt/charts/_rels/chart9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81.xlsx"/></Relationships>
</file>

<file path=ppt/charts/_rels/chart9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82.xlsx"/></Relationships>
</file>

<file path=ppt/charts/_rels/chart9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83.xlsx"/></Relationships>
</file>

<file path=ppt/charts/_rels/chart9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84.xlsx"/></Relationships>
</file>

<file path=ppt/charts/_rels/chart9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85.xlsx"/></Relationships>
</file>

<file path=ppt/charts/_rels/chart9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86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299551523888062"/>
          <c:y val="7.7652116728899157E-2"/>
          <c:w val="0.4875078191117489"/>
          <c:h val="0.52993630872972741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rgbClr val="00B0F0"/>
            </a:solidFill>
          </c:spPr>
          <c:explosion val="10"/>
          <c:dPt>
            <c:idx val="0"/>
            <c:bubble3D val="0"/>
            <c:spPr>
              <a:solidFill>
                <a:srgbClr val="00B0F0"/>
              </a:solidFill>
              <a:ln w="18954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9986-4975-A425-8119B781568E}"/>
              </c:ext>
            </c:extLst>
          </c:dPt>
          <c:dPt>
            <c:idx val="1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 w="18954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9986-4975-A425-8119B781568E}"/>
              </c:ext>
            </c:extLst>
          </c:dPt>
          <c:dLbls>
            <c:dLbl>
              <c:idx val="0"/>
              <c:layout>
                <c:manualLayout>
                  <c:x val="-0.2309523686322591"/>
                  <c:y val="3.3517869089893175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597" b="1" i="0" u="none" strike="noStrike" kern="1200" baseline="0">
                        <a:solidFill>
                          <a:schemeClr val="accent2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597" b="1" dirty="0">
                        <a:solidFill>
                          <a:schemeClr val="accent2">
                            <a:lumMod val="75000"/>
                          </a:schemeClr>
                        </a:solidFill>
                      </a:rPr>
                      <a:t>43,9%</a:t>
                    </a:r>
                  </a:p>
                </c:rich>
              </c:tx>
              <c:spPr>
                <a:noFill/>
                <a:ln w="25314">
                  <a:noFill/>
                </a:ln>
              </c:spPr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9986-4975-A425-8119B781568E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0.17472657459053828"/>
                  <c:y val="-3.6687771605504696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597" b="1" i="0" u="none" strike="noStrike" kern="1200" baseline="0">
                        <a:solidFill>
                          <a:schemeClr val="accent2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597" b="1" dirty="0">
                        <a:solidFill>
                          <a:schemeClr val="accent2">
                            <a:lumMod val="75000"/>
                          </a:schemeClr>
                        </a:solidFill>
                      </a:rPr>
                      <a:t>56,1%</a:t>
                    </a:r>
                  </a:p>
                </c:rich>
              </c:tx>
              <c:spPr>
                <a:noFill/>
                <a:ln w="25314">
                  <a:noFill/>
                </a:ln>
              </c:spPr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9986-4975-A425-8119B781568E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 w="25314">
                <a:noFill/>
              </a:ln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797" b="1" i="0" u="none" strike="noStrike" kern="1200" baseline="0">
                    <a:solidFill>
                      <a:schemeClr val="accent2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Нетрудоспособное население</c:v>
                </c:pt>
                <c:pt idx="1">
                  <c:v>Трудоспособное население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37444</c:v>
                </c:pt>
                <c:pt idx="1">
                  <c:v>44556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9986-4975-A425-8119B781568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 w="25357">
          <a:noFill/>
        </a:ln>
      </c:spPr>
    </c:plotArea>
    <c:legend>
      <c:legendPos val="r"/>
      <c:layout>
        <c:manualLayout>
          <c:xMode val="edge"/>
          <c:yMode val="edge"/>
          <c:x val="0.1006435205961949"/>
          <c:y val="0.70146189826830307"/>
          <c:w val="0.52138767628139748"/>
          <c:h val="0.26091995483804753"/>
        </c:manualLayout>
      </c:layout>
      <c:overlay val="0"/>
      <c:spPr>
        <a:noFill/>
        <a:ln w="25314">
          <a:noFill/>
        </a:ln>
      </c:spPr>
      <c:txPr>
        <a:bodyPr rot="0" spcFirstLastPara="1" vertOverflow="ellipsis" vert="horz" wrap="square" anchor="ctr" anchorCtr="1"/>
        <a:lstStyle/>
        <a:p>
          <a:pPr>
            <a:defRPr sz="1191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0445001167703443E-2"/>
          <c:y val="3.9203187496961368E-2"/>
          <c:w val="0.92585083119254363"/>
          <c:h val="0.7412921463204953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prst="angle"/>
            </a:sp3d>
          </c:spPr>
          <c:invertIfNegative val="0"/>
          <c:dPt>
            <c:idx val="0"/>
            <c:invertIfNegative val="0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prst="angle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E327-48C0-BFE2-42287B8271B3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prst="angle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E327-48C0-BFE2-42287B8271B3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prst="angle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E327-48C0-BFE2-42287B8271B3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prst="angle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E327-48C0-BFE2-42287B8271B3}"/>
              </c:ext>
            </c:extLst>
          </c:dPt>
          <c:dPt>
            <c:idx val="4"/>
            <c:invertIfNegative val="0"/>
            <c:bubble3D val="0"/>
            <c:spPr>
              <a:solidFill>
                <a:schemeClr val="tx2">
                  <a:lumMod val="40000"/>
                  <a:lumOff val="6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prst="angle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4-E327-48C0-BFE2-42287B8271B3}"/>
              </c:ext>
            </c:extLst>
          </c:dPt>
          <c:dLbls>
            <c:spPr>
              <a:noFill/>
              <a:ln w="25347">
                <a:noFill/>
              </a:ln>
            </c:spPr>
            <c:txPr>
              <a:bodyPr rot="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2018 отчет</c:v>
                </c:pt>
                <c:pt idx="1">
                  <c:v>2019 план</c:v>
                </c:pt>
                <c:pt idx="2">
                  <c:v>2020 план</c:v>
                </c:pt>
                <c:pt idx="3">
                  <c:v>2021 план</c:v>
                </c:pt>
                <c:pt idx="4">
                  <c:v>2022 план</c:v>
                </c:pt>
              </c:strCache>
            </c:strRef>
          </c:cat>
          <c:val>
            <c:numRef>
              <c:f>Лист1!$B$2:$B$6</c:f>
              <c:numCache>
                <c:formatCode>#,##0.0</c:formatCode>
                <c:ptCount val="5"/>
                <c:pt idx="0">
                  <c:v>341992.33</c:v>
                </c:pt>
                <c:pt idx="1">
                  <c:v>328840</c:v>
                </c:pt>
                <c:pt idx="2">
                  <c:v>374530</c:v>
                </c:pt>
                <c:pt idx="3">
                  <c:v>437998</c:v>
                </c:pt>
                <c:pt idx="4">
                  <c:v>468683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E327-48C0-BFE2-42287B8271B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97732632"/>
        <c:axId val="97730328"/>
      </c:barChart>
      <c:catAx>
        <c:axId val="977326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48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ru-RU"/>
          </a:p>
        </c:txPr>
        <c:crossAx val="97730328"/>
        <c:crosses val="autoZero"/>
        <c:auto val="1"/>
        <c:lblAlgn val="ctr"/>
        <c:lblOffset val="100"/>
        <c:noMultiLvlLbl val="0"/>
      </c:catAx>
      <c:valAx>
        <c:axId val="97730328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extTo"/>
        <c:crossAx val="97732632"/>
        <c:crosses val="autoZero"/>
        <c:crossBetween val="between"/>
      </c:valAx>
      <c:spPr>
        <a:noFill/>
        <a:ln w="25347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>
    <c:autoUpdate val="0"/>
  </c:externalData>
</c:chartSpace>
</file>

<file path=ppt/charts/chart10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719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98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Удельный вес в общем объеме расходов </a:t>
            </a:r>
            <a:r>
              <a:rPr lang="ru-RU" sz="987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7,49 %</a:t>
            </a:r>
            <a:endParaRPr lang="ru-RU" sz="987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layout>
        <c:manualLayout>
          <c:xMode val="edge"/>
          <c:yMode val="edge"/>
          <c:x val="4.3152424738853952E-2"/>
          <c:y val="0.61874996933794491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1.4103226863504494E-3"/>
          <c:y val="0"/>
          <c:w val="0.93459946031680641"/>
          <c:h val="0.56621259842519689"/>
        </c:manualLayout>
      </c:layout>
      <c:ofPieChart>
        <c:ofPieType val="bar"/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solidFill>
                <a:srgbClr val="92D050"/>
              </a:solidFill>
              <a:ln w="1710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32D3-458E-99B9-E8239A093C9F}"/>
              </c:ext>
            </c:extLst>
          </c:dPt>
          <c:dPt>
            <c:idx val="1"/>
            <c:bubble3D val="0"/>
            <c:spPr>
              <a:solidFill>
                <a:srgbClr val="92D050"/>
              </a:solidFill>
              <a:ln w="1710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32D3-458E-99B9-E8239A093C9F}"/>
              </c:ext>
            </c:extLst>
          </c:dPt>
          <c:dPt>
            <c:idx val="2"/>
            <c:bubble3D val="0"/>
            <c:spPr>
              <a:solidFill>
                <a:srgbClr val="FFC000"/>
              </a:solidFill>
              <a:ln w="1710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32D3-458E-99B9-E8239A093C9F}"/>
              </c:ext>
            </c:extLst>
          </c:dPt>
          <c:cat>
            <c:strRef>
              <c:f>Лист1!$A$2</c:f>
              <c:strCache>
                <c:ptCount val="1"/>
                <c:pt idx="0">
                  <c:v>Кв. 1</c:v>
                </c:pt>
              </c:strCache>
            </c:strRef>
          </c:cat>
          <c:val>
            <c:numRef>
              <c:f>Лист1!$B$2:$B$3</c:f>
              <c:numCache>
                <c:formatCode>\О\с\н\о\в\н\о\й</c:formatCode>
                <c:ptCount val="2"/>
                <c:pt idx="0">
                  <c:v>6.78</c:v>
                </c:pt>
                <c:pt idx="1">
                  <c:v>93.22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32D3-458E-99B9-E8239A093C9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gapWidth val="100"/>
        <c:secondPieSize val="75"/>
        <c:serLines>
          <c:spPr>
            <a:ln w="8550" cap="flat" cmpd="sng" algn="ctr">
              <a:solidFill>
                <a:schemeClr val="tx1">
                  <a:lumMod val="35000"/>
                  <a:lumOff val="65000"/>
                </a:schemeClr>
              </a:solidFill>
              <a:round/>
            </a:ln>
            <a:effectLst/>
          </c:spPr>
        </c:serLines>
      </c:ofPieChart>
      <c:spPr>
        <a:noFill/>
        <a:ln w="22800">
          <a:noFill/>
        </a:ln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10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579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90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Удельный вес в общем объеме расходов </a:t>
            </a:r>
            <a:r>
              <a:rPr lang="ru-RU" sz="907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sz="907" b="1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,68</a:t>
            </a:r>
            <a:r>
              <a:rPr lang="ru-RU" sz="907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90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</a:p>
        </c:rich>
      </c:tx>
      <c:layout>
        <c:manualLayout>
          <c:xMode val="edge"/>
          <c:yMode val="edge"/>
          <c:x val="4.3152424738853952E-2"/>
          <c:y val="0.61874996933794491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1.4103226863504494E-3"/>
          <c:y val="0"/>
          <c:w val="0.93459946031680641"/>
          <c:h val="0.56621259842519689"/>
        </c:manualLayout>
      </c:layout>
      <c:ofPieChart>
        <c:ofPieType val="bar"/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solidFill>
                <a:srgbClr val="92D050"/>
              </a:solidFill>
              <a:ln w="15703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D60F-4DAF-B27E-3B406016B674}"/>
              </c:ext>
            </c:extLst>
          </c:dPt>
          <c:dPt>
            <c:idx val="1"/>
            <c:bubble3D val="0"/>
            <c:spPr>
              <a:solidFill>
                <a:srgbClr val="92D050"/>
              </a:solidFill>
              <a:ln w="15703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D60F-4DAF-B27E-3B406016B674}"/>
              </c:ext>
            </c:extLst>
          </c:dPt>
          <c:dPt>
            <c:idx val="2"/>
            <c:bubble3D val="0"/>
            <c:spPr>
              <a:solidFill>
                <a:srgbClr val="FFC000"/>
              </a:solidFill>
              <a:ln w="15703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D60F-4DAF-B27E-3B406016B674}"/>
              </c:ext>
            </c:extLst>
          </c:dPt>
          <c:cat>
            <c:strRef>
              <c:f>Лист1!$A$2</c:f>
              <c:strCache>
                <c:ptCount val="1"/>
                <c:pt idx="0">
                  <c:v>Кв. 1</c:v>
                </c:pt>
              </c:strCache>
            </c:strRef>
          </c:cat>
          <c:val>
            <c:numRef>
              <c:f>Лист1!$B$2:$B$3</c:f>
              <c:numCache>
                <c:formatCode>\О\с\н\о\в\н\о\й</c:formatCode>
                <c:ptCount val="2"/>
                <c:pt idx="0">
                  <c:v>3.7</c:v>
                </c:pt>
                <c:pt idx="1">
                  <c:v>96.3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D60F-4DAF-B27E-3B406016B67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gapWidth val="100"/>
        <c:secondPieSize val="75"/>
        <c:serLines>
          <c:spPr>
            <a:ln w="7852" cap="flat" cmpd="sng" algn="ctr">
              <a:solidFill>
                <a:schemeClr val="tx1">
                  <a:lumMod val="35000"/>
                  <a:lumOff val="65000"/>
                </a:schemeClr>
              </a:solidFill>
              <a:round/>
            </a:ln>
            <a:effectLst/>
          </c:spPr>
        </c:serLines>
      </c:ofPieChart>
      <c:spPr>
        <a:noFill/>
        <a:ln w="20938">
          <a:noFill/>
        </a:ln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10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36"/>
    </mc:Choice>
    <mc:Fallback>
      <c:style val="36"/>
    </mc:Fallback>
  </mc:AlternateContent>
  <c:chart>
    <c:autoTitleDeleted val="1"/>
    <c:view3D>
      <c:rotX val="15"/>
      <c:rotY val="20"/>
      <c:rAngAx val="1"/>
    </c:view3D>
    <c:floor>
      <c:thickness val="0"/>
      <c:spPr>
        <a:solidFill>
          <a:schemeClr val="tx1"/>
        </a:solidFill>
      </c:spPr>
    </c:floor>
    <c:sideWall>
      <c:thickness val="0"/>
      <c:spPr>
        <a:solidFill>
          <a:schemeClr val="tx1"/>
        </a:solidFill>
      </c:spPr>
    </c:sideWall>
    <c:backWall>
      <c:thickness val="0"/>
      <c:spPr>
        <a:solidFill>
          <a:schemeClr val="tx1"/>
        </a:solidFill>
      </c:spPr>
    </c:backWall>
    <c:plotArea>
      <c:layout>
        <c:manualLayout>
          <c:layoutTarget val="inner"/>
          <c:xMode val="edge"/>
          <c:yMode val="edge"/>
          <c:x val="0.18056520987618194"/>
          <c:y val="5.4076562043272283E-2"/>
          <c:w val="0.79158139625900148"/>
          <c:h val="0.75251283217380427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accent1"/>
            </a:solidFill>
            <a:ln w="3175">
              <a:solidFill>
                <a:srgbClr val="FFFFE5"/>
              </a:solidFill>
            </a:ln>
            <a:scene3d>
              <a:camera prst="orthographicFront"/>
              <a:lightRig rig="threePt" dir="t"/>
            </a:scene3d>
            <a:sp3d>
              <a:bevelT/>
              <a:contourClr>
                <a:srgbClr val="000000"/>
              </a:contourClr>
            </a:sp3d>
          </c:spPr>
          <c:invertIfNegative val="0"/>
          <c:dPt>
            <c:idx val="0"/>
            <c:invertIfNegative val="0"/>
            <c:bubble3D val="0"/>
            <c:spPr>
              <a:solidFill>
                <a:schemeClr val="accent1"/>
              </a:solidFill>
              <a:ln w="3175">
                <a:solidFill>
                  <a:srgbClr val="92D05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  <a:contourClr>
                  <a:srgbClr val="000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66B4-45D6-A8A8-16160FEE9D17}"/>
              </c:ext>
            </c:extLst>
          </c:dPt>
          <c:dLbls>
            <c:dLbl>
              <c:idx val="0"/>
              <c:layout>
                <c:manualLayout>
                  <c:x val="1.4288342961893123E-2"/>
                  <c:y val="-4.409169702416148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66B4-45D6-A8A8-16160FEE9D17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1.6573679313409622E-2"/>
                  <c:y val="2.86936076124499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66B4-45D6-A8A8-16160FEE9D17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1.894980418842351E-2"/>
                  <c:y val="-2.71413389900285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66B4-45D6-A8A8-16160FEE9D17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1.1444214531718698E-2"/>
                  <c:y val="-5.274598395919869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66B4-45D6-A8A8-16160FEE9D17}"/>
                </c:ext>
                <c:ext xmlns:c15="http://schemas.microsoft.com/office/drawing/2012/chart" uri="{CE6537A1-D6FC-4f65-9D91-7224C49458BB}"/>
              </c:extLst>
            </c:dLbl>
            <c:spPr>
              <a:solidFill>
                <a:schemeClr val="bg1"/>
              </a:solidFill>
              <a:ln>
                <a:solidFill>
                  <a:schemeClr val="tx1"/>
                </a:solidFill>
              </a:ln>
            </c:spPr>
            <c:txPr>
              <a:bodyPr/>
              <a:lstStyle/>
              <a:p>
                <a:pPr>
                  <a:defRPr sz="1200" b="1">
                    <a:solidFill>
                      <a:schemeClr val="tx1"/>
                    </a:solidFill>
                    <a:latin typeface="Arial Narrow" panose="020B060602020203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2019 год</c:v>
                </c:pt>
                <c:pt idx="1">
                  <c:v>2020 год</c:v>
                </c:pt>
                <c:pt idx="2">
                  <c:v>2021 год</c:v>
                </c:pt>
                <c:pt idx="3">
                  <c:v>2022 год</c:v>
                </c:pt>
              </c:strCache>
            </c:strRef>
          </c:cat>
          <c:val>
            <c:numRef>
              <c:f>Лист1!$B$2:$B$5</c:f>
              <c:numCache>
                <c:formatCode>#,##0.0</c:formatCode>
                <c:ptCount val="4"/>
                <c:pt idx="0">
                  <c:v>95863.9</c:v>
                </c:pt>
                <c:pt idx="1">
                  <c:v>100979.4</c:v>
                </c:pt>
                <c:pt idx="2">
                  <c:v>98085.5</c:v>
                </c:pt>
                <c:pt idx="3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66B4-45D6-A8A8-16160FEE9D17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</c:strCache>
            </c:strRef>
          </c:tx>
          <c:invertIfNegative val="0"/>
          <c:cat>
            <c:strRef>
              <c:f>Лист1!$A$2:$A$5</c:f>
              <c:strCache>
                <c:ptCount val="4"/>
                <c:pt idx="0">
                  <c:v>2019 год</c:v>
                </c:pt>
                <c:pt idx="1">
                  <c:v>2020 год</c:v>
                </c:pt>
                <c:pt idx="2">
                  <c:v>2021 год</c:v>
                </c:pt>
                <c:pt idx="3">
                  <c:v>2022 год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66B4-45D6-A8A8-16160FEE9D17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</c:strCache>
            </c:strRef>
          </c:tx>
          <c:invertIfNegative val="0"/>
          <c:cat>
            <c:strRef>
              <c:f>Лист1!$A$2:$A$5</c:f>
              <c:strCache>
                <c:ptCount val="4"/>
                <c:pt idx="0">
                  <c:v>2019 год</c:v>
                </c:pt>
                <c:pt idx="1">
                  <c:v>2020 год</c:v>
                </c:pt>
                <c:pt idx="2">
                  <c:v>2021 год</c:v>
                </c:pt>
                <c:pt idx="3">
                  <c:v>2022 год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7-66B4-45D6-A8A8-16160FEE9D17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</c:strCache>
            </c:strRef>
          </c:tx>
          <c:invertIfNegative val="0"/>
          <c:cat>
            <c:strRef>
              <c:f>Лист1!$A$2:$A$5</c:f>
              <c:strCache>
                <c:ptCount val="4"/>
                <c:pt idx="0">
                  <c:v>2019 год</c:v>
                </c:pt>
                <c:pt idx="1">
                  <c:v>2020 год</c:v>
                </c:pt>
                <c:pt idx="2">
                  <c:v>2021 год</c:v>
                </c:pt>
                <c:pt idx="3">
                  <c:v>2022 год</c:v>
                </c:pt>
              </c:strCache>
            </c:strRef>
          </c:cat>
          <c:val>
            <c:numRef>
              <c:f>Лист1!$E$2:$E$5</c:f>
              <c:numCache>
                <c:formatCode>General</c:formatCode>
                <c:ptCount val="4"/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66B4-45D6-A8A8-16160FEE9D17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</c:strCache>
            </c:strRef>
          </c:tx>
          <c:invertIfNegative val="0"/>
          <c:cat>
            <c:strRef>
              <c:f>Лист1!$A$2:$A$5</c:f>
              <c:strCache>
                <c:ptCount val="4"/>
                <c:pt idx="0">
                  <c:v>2019 год</c:v>
                </c:pt>
                <c:pt idx="1">
                  <c:v>2020 год</c:v>
                </c:pt>
                <c:pt idx="2">
                  <c:v>2021 год</c:v>
                </c:pt>
                <c:pt idx="3">
                  <c:v>2022 год</c:v>
                </c:pt>
              </c:strCache>
            </c:strRef>
          </c:cat>
          <c:val>
            <c:numRef>
              <c:f>Лист1!$F$2:$F$5</c:f>
              <c:numCache>
                <c:formatCode>General</c:formatCode>
                <c:ptCount val="4"/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9-66B4-45D6-A8A8-16160FEE9D1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38"/>
        <c:shape val="cylinder"/>
        <c:axId val="272278056"/>
        <c:axId val="272277272"/>
        <c:axId val="0"/>
      </c:bar3DChart>
      <c:catAx>
        <c:axId val="27227805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 i="0">
                <a:latin typeface="Arial Narrow" panose="020B0606020202030204" pitchFamily="34" charset="0"/>
              </a:defRPr>
            </a:pPr>
            <a:endParaRPr lang="ru-RU"/>
          </a:p>
        </c:txPr>
        <c:crossAx val="272277272"/>
        <c:crosses val="autoZero"/>
        <c:auto val="1"/>
        <c:lblAlgn val="ctr"/>
        <c:lblOffset val="100"/>
        <c:noMultiLvlLbl val="0"/>
      </c:catAx>
      <c:valAx>
        <c:axId val="272277272"/>
        <c:scaling>
          <c:orientation val="minMax"/>
          <c:max val="74500"/>
          <c:min val="71000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500">
                <a:latin typeface="Arial Narrow" panose="020B0606020202030204" pitchFamily="34" charset="0"/>
              </a:defRPr>
            </a:pPr>
            <a:endParaRPr lang="ru-RU"/>
          </a:p>
        </c:txPr>
        <c:crossAx val="272278056"/>
        <c:crosses val="autoZero"/>
        <c:crossBetween val="between"/>
      </c:valAx>
      <c:spPr>
        <a:noFill/>
        <a:effectLst>
          <a:outerShdw blurRad="50800" dist="50800" dir="5400000" sx="33000" sy="33000" algn="ctr" rotWithShape="0">
            <a:srgbClr val="000000">
              <a:alpha val="43137"/>
            </a:srgbClr>
          </a:outerShdw>
        </a:effectLst>
      </c:spPr>
    </c:plotArea>
    <c:plotVisOnly val="1"/>
    <c:dispBlanksAs val="gap"/>
    <c:showDLblsOverMax val="0"/>
  </c:chart>
  <c:spPr>
    <a:gradFill>
      <a:gsLst>
        <a:gs pos="0">
          <a:srgbClr val="C6D9F1"/>
        </a:gs>
        <a:gs pos="0">
          <a:srgbClr val="ADC9EB"/>
        </a:gs>
        <a:gs pos="50000">
          <a:srgbClr val="EBF3FB"/>
        </a:gs>
        <a:gs pos="100000">
          <a:srgbClr val="C6D9F1"/>
        </a:gs>
      </a:gsLst>
      <a:lin ang="5400000" scaled="0"/>
    </a:gradFill>
    <a:ln w="76200">
      <a:noFill/>
    </a:ln>
    <a:effectLst/>
    <a:scene3d>
      <a:camera prst="orthographicFront"/>
      <a:lightRig rig="threePt" dir="t"/>
    </a:scene3d>
    <a:sp3d>
      <a:bevelT/>
    </a:sp3d>
  </c:spPr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0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95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974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Удельный вес в общем объеме расходов </a:t>
            </a:r>
            <a:r>
              <a:rPr lang="ru-RU" sz="974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7,75%</a:t>
            </a:r>
            <a:endParaRPr lang="ru-RU" sz="974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layout>
        <c:manualLayout>
          <c:xMode val="edge"/>
          <c:yMode val="edge"/>
          <c:x val="4.3152733567878479E-2"/>
          <c:y val="0.61875020941531245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1.4103226863504494E-3"/>
          <c:y val="0"/>
          <c:w val="0.93459946031680641"/>
          <c:h val="0.56621259842519689"/>
        </c:manualLayout>
      </c:layout>
      <c:ofPieChart>
        <c:ofPieType val="bar"/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solidFill>
                <a:srgbClr val="92D050"/>
              </a:solidFill>
              <a:ln w="16863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97C9-4D31-B47D-17DEC8D7D665}"/>
              </c:ext>
            </c:extLst>
          </c:dPt>
          <c:dPt>
            <c:idx val="1"/>
            <c:bubble3D val="0"/>
            <c:spPr>
              <a:solidFill>
                <a:srgbClr val="92D050"/>
              </a:solidFill>
              <a:ln w="16863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97C9-4D31-B47D-17DEC8D7D665}"/>
              </c:ext>
            </c:extLst>
          </c:dPt>
          <c:dPt>
            <c:idx val="2"/>
            <c:bubble3D val="0"/>
            <c:spPr>
              <a:solidFill>
                <a:srgbClr val="FFC000"/>
              </a:solidFill>
              <a:ln w="16863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97C9-4D31-B47D-17DEC8D7D665}"/>
              </c:ext>
            </c:extLst>
          </c:dPt>
          <c:cat>
            <c:strRef>
              <c:f>Лист1!$A$2</c:f>
              <c:strCache>
                <c:ptCount val="1"/>
                <c:pt idx="0">
                  <c:v>Кв. 1</c:v>
                </c:pt>
              </c:strCache>
            </c:strRef>
          </c:cat>
          <c:val>
            <c:numRef>
              <c:f>Лист1!$B$2:$B$3</c:f>
              <c:numCache>
                <c:formatCode>\О\с\н\о\в\н\о\й</c:formatCode>
                <c:ptCount val="2"/>
                <c:pt idx="0">
                  <c:v>9.84</c:v>
                </c:pt>
                <c:pt idx="1">
                  <c:v>91.1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97C9-4D31-B47D-17DEC8D7D66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gapWidth val="100"/>
        <c:secondPieSize val="75"/>
        <c:serLines>
          <c:spPr>
            <a:ln w="8432" cap="flat" cmpd="sng" algn="ctr">
              <a:solidFill>
                <a:schemeClr val="tx1">
                  <a:lumMod val="35000"/>
                  <a:lumOff val="65000"/>
                </a:schemeClr>
              </a:solidFill>
              <a:round/>
            </a:ln>
            <a:effectLst/>
          </c:spPr>
        </c:serLines>
      </c:ofPieChart>
      <c:spPr>
        <a:noFill/>
        <a:ln w="22484">
          <a:noFill/>
        </a:ln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10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36"/>
    </mc:Choice>
    <mc:Fallback>
      <c:style val="36"/>
    </mc:Fallback>
  </mc:AlternateContent>
  <c:chart>
    <c:autoTitleDeleted val="1"/>
    <c:view3D>
      <c:rotX val="15"/>
      <c:rotY val="20"/>
      <c:rAngAx val="1"/>
    </c:view3D>
    <c:floor>
      <c:thickness val="0"/>
      <c:spPr>
        <a:solidFill>
          <a:schemeClr val="tx1"/>
        </a:solidFill>
      </c:spPr>
    </c:floor>
    <c:sideWall>
      <c:thickness val="0"/>
      <c:spPr>
        <a:solidFill>
          <a:schemeClr val="tx1"/>
        </a:solidFill>
      </c:spPr>
    </c:sideWall>
    <c:backWall>
      <c:thickness val="0"/>
      <c:spPr>
        <a:solidFill>
          <a:schemeClr val="tx1"/>
        </a:solidFill>
      </c:spPr>
    </c:backWall>
    <c:plotArea>
      <c:layout>
        <c:manualLayout>
          <c:layoutTarget val="inner"/>
          <c:xMode val="edge"/>
          <c:yMode val="edge"/>
          <c:x val="0.18056520987618194"/>
          <c:y val="5.4076562043272283E-2"/>
          <c:w val="0.79158139625900148"/>
          <c:h val="0.75251283217380427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accent1"/>
            </a:solidFill>
            <a:ln w="3175">
              <a:solidFill>
                <a:srgbClr val="FFFFE5"/>
              </a:solidFill>
            </a:ln>
            <a:scene3d>
              <a:camera prst="orthographicFront"/>
              <a:lightRig rig="threePt" dir="t"/>
            </a:scene3d>
            <a:sp3d>
              <a:bevelT/>
              <a:contourClr>
                <a:srgbClr val="000000"/>
              </a:contourClr>
            </a:sp3d>
          </c:spPr>
          <c:invertIfNegative val="0"/>
          <c:dPt>
            <c:idx val="0"/>
            <c:invertIfNegative val="0"/>
            <c:bubble3D val="0"/>
            <c:spPr>
              <a:solidFill>
                <a:schemeClr val="accent1"/>
              </a:solidFill>
              <a:ln w="3175">
                <a:solidFill>
                  <a:srgbClr val="92D05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  <a:contourClr>
                  <a:srgbClr val="000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A485-45D5-AA4E-661077833891}"/>
              </c:ext>
            </c:extLst>
          </c:dPt>
          <c:dLbls>
            <c:dLbl>
              <c:idx val="0"/>
              <c:layout>
                <c:manualLayout>
                  <c:x val="1.4288342961893123E-2"/>
                  <c:y val="-4.409169702416148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A485-45D5-AA4E-661077833891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2.3229075176133471E-2"/>
                  <c:y val="-0.1264922418481389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A485-45D5-AA4E-661077833891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3.5588288932257003E-2"/>
                  <c:y val="-0.167751544278772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A485-45D5-AA4E-661077833891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4.1393723548536536E-2"/>
                  <c:y val="-0.1652342857345310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A485-45D5-AA4E-661077833891}"/>
                </c:ext>
                <c:ext xmlns:c15="http://schemas.microsoft.com/office/drawing/2012/chart" uri="{CE6537A1-D6FC-4f65-9D91-7224C49458BB}"/>
              </c:extLst>
            </c:dLbl>
            <c:spPr>
              <a:solidFill>
                <a:schemeClr val="bg1"/>
              </a:solidFill>
              <a:ln>
                <a:solidFill>
                  <a:schemeClr val="tx1"/>
                </a:solidFill>
              </a:ln>
            </c:spPr>
            <c:txPr>
              <a:bodyPr/>
              <a:lstStyle/>
              <a:p>
                <a:pPr>
                  <a:defRPr sz="1200" b="1">
                    <a:solidFill>
                      <a:schemeClr val="tx1"/>
                    </a:solidFill>
                    <a:latin typeface="Arial Narrow" panose="020B060602020203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2019 год</c:v>
                </c:pt>
                <c:pt idx="1">
                  <c:v>2020 год</c:v>
                </c:pt>
                <c:pt idx="2">
                  <c:v>2021 год</c:v>
                </c:pt>
                <c:pt idx="3">
                  <c:v>2021 год</c:v>
                </c:pt>
              </c:strCache>
            </c:strRef>
          </c:cat>
          <c:val>
            <c:numRef>
              <c:f>Лист1!$B$2:$B$5</c:f>
              <c:numCache>
                <c:formatCode>#,##0.0</c:formatCode>
                <c:ptCount val="4"/>
                <c:pt idx="0">
                  <c:v>365294.7</c:v>
                </c:pt>
                <c:pt idx="1">
                  <c:v>158905.60000000001</c:v>
                </c:pt>
                <c:pt idx="2">
                  <c:v>160933.5</c:v>
                </c:pt>
                <c:pt idx="3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A485-45D5-AA4E-661077833891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</c:strCache>
            </c:strRef>
          </c:tx>
          <c:invertIfNegative val="0"/>
          <c:cat>
            <c:strRef>
              <c:f>Лист1!$A$2:$A$5</c:f>
              <c:strCache>
                <c:ptCount val="4"/>
                <c:pt idx="0">
                  <c:v>2019 год</c:v>
                </c:pt>
                <c:pt idx="1">
                  <c:v>2020 год</c:v>
                </c:pt>
                <c:pt idx="2">
                  <c:v>2021 год</c:v>
                </c:pt>
                <c:pt idx="3">
                  <c:v>2021 год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A485-45D5-AA4E-661077833891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</c:strCache>
            </c:strRef>
          </c:tx>
          <c:invertIfNegative val="0"/>
          <c:cat>
            <c:strRef>
              <c:f>Лист1!$A$2:$A$5</c:f>
              <c:strCache>
                <c:ptCount val="4"/>
                <c:pt idx="0">
                  <c:v>2019 год</c:v>
                </c:pt>
                <c:pt idx="1">
                  <c:v>2020 год</c:v>
                </c:pt>
                <c:pt idx="2">
                  <c:v>2021 год</c:v>
                </c:pt>
                <c:pt idx="3">
                  <c:v>2021 год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7-A485-45D5-AA4E-661077833891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</c:strCache>
            </c:strRef>
          </c:tx>
          <c:invertIfNegative val="0"/>
          <c:cat>
            <c:strRef>
              <c:f>Лист1!$A$2:$A$5</c:f>
              <c:strCache>
                <c:ptCount val="4"/>
                <c:pt idx="0">
                  <c:v>2019 год</c:v>
                </c:pt>
                <c:pt idx="1">
                  <c:v>2020 год</c:v>
                </c:pt>
                <c:pt idx="2">
                  <c:v>2021 год</c:v>
                </c:pt>
                <c:pt idx="3">
                  <c:v>2021 год</c:v>
                </c:pt>
              </c:strCache>
            </c:strRef>
          </c:cat>
          <c:val>
            <c:numRef>
              <c:f>Лист1!$E$2:$E$5</c:f>
              <c:numCache>
                <c:formatCode>General</c:formatCode>
                <c:ptCount val="4"/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A485-45D5-AA4E-661077833891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</c:strCache>
            </c:strRef>
          </c:tx>
          <c:invertIfNegative val="0"/>
          <c:cat>
            <c:strRef>
              <c:f>Лист1!$A$2:$A$5</c:f>
              <c:strCache>
                <c:ptCount val="4"/>
                <c:pt idx="0">
                  <c:v>2019 год</c:v>
                </c:pt>
                <c:pt idx="1">
                  <c:v>2020 год</c:v>
                </c:pt>
                <c:pt idx="2">
                  <c:v>2021 год</c:v>
                </c:pt>
                <c:pt idx="3">
                  <c:v>2021 год</c:v>
                </c:pt>
              </c:strCache>
            </c:strRef>
          </c:cat>
          <c:val>
            <c:numRef>
              <c:f>Лист1!$F$2:$F$5</c:f>
              <c:numCache>
                <c:formatCode>General</c:formatCode>
                <c:ptCount val="4"/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9-A485-45D5-AA4E-66107783389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38"/>
        <c:shape val="cylinder"/>
        <c:axId val="272274528"/>
        <c:axId val="272268648"/>
        <c:axId val="0"/>
      </c:bar3DChart>
      <c:catAx>
        <c:axId val="27227452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 i="0">
                <a:latin typeface="Arial Narrow" panose="020B0606020202030204" pitchFamily="34" charset="0"/>
              </a:defRPr>
            </a:pPr>
            <a:endParaRPr lang="ru-RU"/>
          </a:p>
        </c:txPr>
        <c:crossAx val="272268648"/>
        <c:crosses val="autoZero"/>
        <c:auto val="1"/>
        <c:lblAlgn val="ctr"/>
        <c:lblOffset val="100"/>
        <c:noMultiLvlLbl val="0"/>
      </c:catAx>
      <c:valAx>
        <c:axId val="272268648"/>
        <c:scaling>
          <c:orientation val="minMax"/>
          <c:max val="400000"/>
          <c:min val="50000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500">
                <a:latin typeface="Arial Narrow" panose="020B0606020202030204" pitchFamily="34" charset="0"/>
              </a:defRPr>
            </a:pPr>
            <a:endParaRPr lang="ru-RU"/>
          </a:p>
        </c:txPr>
        <c:crossAx val="272274528"/>
        <c:crosses val="autoZero"/>
        <c:crossBetween val="between"/>
        <c:majorUnit val="150000"/>
      </c:valAx>
      <c:spPr>
        <a:noFill/>
        <a:effectLst>
          <a:outerShdw blurRad="50800" dist="50800" dir="5400000" sx="33000" sy="33000" algn="ctr" rotWithShape="0">
            <a:srgbClr val="000000">
              <a:alpha val="43137"/>
            </a:srgbClr>
          </a:outerShdw>
        </a:effectLst>
      </c:spPr>
    </c:plotArea>
    <c:plotVisOnly val="1"/>
    <c:dispBlanksAs val="gap"/>
    <c:showDLblsOverMax val="0"/>
  </c:chart>
  <c:spPr>
    <a:gradFill>
      <a:gsLst>
        <a:gs pos="0">
          <a:srgbClr val="C6D9F1"/>
        </a:gs>
        <a:gs pos="0">
          <a:srgbClr val="ADC9EB"/>
        </a:gs>
        <a:gs pos="50000">
          <a:srgbClr val="EBF3FB"/>
        </a:gs>
        <a:gs pos="100000">
          <a:srgbClr val="C6D9F1"/>
        </a:gs>
      </a:gsLst>
      <a:lin ang="5400000" scaled="0"/>
    </a:gradFill>
    <a:ln w="76200">
      <a:noFill/>
    </a:ln>
    <a:effectLst/>
    <a:scene3d>
      <a:camera prst="orthographicFront"/>
      <a:lightRig rig="threePt" dir="t"/>
    </a:scene3d>
    <a:sp3d>
      <a:bevelT/>
    </a:sp3d>
  </c:spPr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0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64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956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Удельный вес в общем объеме расходов </a:t>
            </a:r>
            <a:r>
              <a:rPr lang="ru-RU" sz="956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4,54 </a:t>
            </a:r>
            <a:r>
              <a:rPr lang="ru-RU" sz="956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</a:p>
        </c:rich>
      </c:tx>
      <c:layout>
        <c:manualLayout>
          <c:xMode val="edge"/>
          <c:yMode val="edge"/>
          <c:x val="4.3152733567878479E-2"/>
          <c:y val="0.61875020941531245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1.4103226863504494E-3"/>
          <c:y val="0"/>
          <c:w val="0.93459946031680641"/>
          <c:h val="0.56621259842519689"/>
        </c:manualLayout>
      </c:layout>
      <c:ofPieChart>
        <c:ofPieType val="bar"/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solidFill>
                <a:srgbClr val="92D050"/>
              </a:solidFill>
              <a:ln w="16552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A584-42EE-8FB4-4D3433490B40}"/>
              </c:ext>
            </c:extLst>
          </c:dPt>
          <c:dPt>
            <c:idx val="1"/>
            <c:bubble3D val="0"/>
            <c:spPr>
              <a:solidFill>
                <a:srgbClr val="92D050"/>
              </a:solidFill>
              <a:ln w="16552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A584-42EE-8FB4-4D3433490B40}"/>
              </c:ext>
            </c:extLst>
          </c:dPt>
          <c:dPt>
            <c:idx val="2"/>
            <c:bubble3D val="0"/>
            <c:spPr>
              <a:solidFill>
                <a:srgbClr val="FFC000"/>
              </a:solidFill>
              <a:ln w="16552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A584-42EE-8FB4-4D3433490B40}"/>
              </c:ext>
            </c:extLst>
          </c:dPt>
          <c:cat>
            <c:strRef>
              <c:f>Лист1!$A$2</c:f>
              <c:strCache>
                <c:ptCount val="1"/>
                <c:pt idx="0">
                  <c:v>Кв. 1</c:v>
                </c:pt>
              </c:strCache>
            </c:strRef>
          </c:cat>
          <c:val>
            <c:numRef>
              <c:f>Лист1!$B$2:$B$3</c:f>
              <c:numCache>
                <c:formatCode>\О\с\н\о\в\н\о\й</c:formatCode>
                <c:ptCount val="2"/>
                <c:pt idx="0">
                  <c:v>7.56</c:v>
                </c:pt>
                <c:pt idx="1">
                  <c:v>94.22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A584-42EE-8FB4-4D3433490B4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gapWidth val="100"/>
        <c:secondPieSize val="75"/>
        <c:serLines>
          <c:spPr>
            <a:ln w="8276" cap="flat" cmpd="sng" algn="ctr">
              <a:solidFill>
                <a:schemeClr val="tx1">
                  <a:lumMod val="35000"/>
                  <a:lumOff val="65000"/>
                </a:schemeClr>
              </a:solidFill>
              <a:round/>
            </a:ln>
            <a:effectLst/>
          </c:spPr>
        </c:serLines>
      </c:ofPieChart>
      <c:spPr>
        <a:noFill/>
        <a:ln w="22070">
          <a:noFill/>
        </a:ln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10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36"/>
    </mc:Choice>
    <mc:Fallback>
      <c:style val="36"/>
    </mc:Fallback>
  </mc:AlternateContent>
  <c:chart>
    <c:autoTitleDeleted val="1"/>
    <c:view3D>
      <c:rotX val="15"/>
      <c:rotY val="20"/>
      <c:rAngAx val="1"/>
    </c:view3D>
    <c:floor>
      <c:thickness val="0"/>
      <c:spPr>
        <a:solidFill>
          <a:schemeClr val="tx1"/>
        </a:solidFill>
      </c:spPr>
    </c:floor>
    <c:sideWall>
      <c:thickness val="0"/>
      <c:spPr>
        <a:solidFill>
          <a:schemeClr val="tx1"/>
        </a:solidFill>
      </c:spPr>
    </c:sideWall>
    <c:backWall>
      <c:thickness val="0"/>
      <c:spPr>
        <a:solidFill>
          <a:schemeClr val="tx1"/>
        </a:solidFill>
      </c:spPr>
    </c:backWall>
    <c:plotArea>
      <c:layout>
        <c:manualLayout>
          <c:layoutTarget val="inner"/>
          <c:xMode val="edge"/>
          <c:yMode val="edge"/>
          <c:x val="0.18056520987618194"/>
          <c:y val="5.4076562043272283E-2"/>
          <c:w val="0.79158139625900148"/>
          <c:h val="0.75251283217380427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accent1"/>
            </a:solidFill>
            <a:ln w="3175">
              <a:solidFill>
                <a:srgbClr val="FFFFE5"/>
              </a:solidFill>
            </a:ln>
            <a:scene3d>
              <a:camera prst="orthographicFront"/>
              <a:lightRig rig="threePt" dir="t"/>
            </a:scene3d>
            <a:sp3d>
              <a:bevelT/>
              <a:contourClr>
                <a:srgbClr val="000000"/>
              </a:contourClr>
            </a:sp3d>
          </c:spPr>
          <c:invertIfNegative val="0"/>
          <c:dPt>
            <c:idx val="0"/>
            <c:invertIfNegative val="0"/>
            <c:bubble3D val="0"/>
            <c:spPr>
              <a:solidFill>
                <a:schemeClr val="accent1"/>
              </a:solidFill>
              <a:ln w="3175">
                <a:solidFill>
                  <a:srgbClr val="92D05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  <a:contourClr>
                  <a:srgbClr val="000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237A-4D94-9274-F14639AF6C8E}"/>
              </c:ext>
            </c:extLst>
          </c:dPt>
          <c:dLbls>
            <c:dLbl>
              <c:idx val="0"/>
              <c:layout>
                <c:manualLayout>
                  <c:x val="1.4288342961893123E-2"/>
                  <c:y val="-4.409169702416148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237A-4D94-9274-F14639AF6C8E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1.6573679313409622E-2"/>
                  <c:y val="2.86936076124499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237A-4D94-9274-F14639AF6C8E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1.894980418842351E-2"/>
                  <c:y val="-2.71413389900285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237A-4D94-9274-F14639AF6C8E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1.1444214531718698E-2"/>
                  <c:y val="-5.274598395919869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237A-4D94-9274-F14639AF6C8E}"/>
                </c:ext>
                <c:ext xmlns:c15="http://schemas.microsoft.com/office/drawing/2012/chart" uri="{CE6537A1-D6FC-4f65-9D91-7224C49458BB}"/>
              </c:extLst>
            </c:dLbl>
            <c:spPr>
              <a:solidFill>
                <a:schemeClr val="bg1"/>
              </a:solidFill>
              <a:ln>
                <a:solidFill>
                  <a:schemeClr val="tx1"/>
                </a:solidFill>
              </a:ln>
            </c:spPr>
            <c:txPr>
              <a:bodyPr/>
              <a:lstStyle/>
              <a:p>
                <a:pPr>
                  <a:defRPr sz="1200" b="1">
                    <a:solidFill>
                      <a:schemeClr val="tx1"/>
                    </a:solidFill>
                    <a:latin typeface="Arial Narrow" panose="020B060602020203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2019 год</c:v>
                </c:pt>
                <c:pt idx="1">
                  <c:v>2020 год</c:v>
                </c:pt>
                <c:pt idx="2">
                  <c:v>2021 год</c:v>
                </c:pt>
                <c:pt idx="3">
                  <c:v>2022 год</c:v>
                </c:pt>
              </c:strCache>
            </c:strRef>
          </c:cat>
          <c:val>
            <c:numRef>
              <c:f>Лист1!$B$2:$B$5</c:f>
              <c:numCache>
                <c:formatCode>#,##0.0</c:formatCode>
                <c:ptCount val="4"/>
                <c:pt idx="0">
                  <c:v>112420.5</c:v>
                </c:pt>
                <c:pt idx="1">
                  <c:v>80011</c:v>
                </c:pt>
                <c:pt idx="2">
                  <c:v>107169.8</c:v>
                </c:pt>
                <c:pt idx="3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237A-4D94-9274-F14639AF6C8E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</c:strCache>
            </c:strRef>
          </c:tx>
          <c:invertIfNegative val="0"/>
          <c:cat>
            <c:strRef>
              <c:f>Лист1!$A$2:$A$5</c:f>
              <c:strCache>
                <c:ptCount val="4"/>
                <c:pt idx="0">
                  <c:v>2019 год</c:v>
                </c:pt>
                <c:pt idx="1">
                  <c:v>2020 год</c:v>
                </c:pt>
                <c:pt idx="2">
                  <c:v>2021 год</c:v>
                </c:pt>
                <c:pt idx="3">
                  <c:v>2022 год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237A-4D94-9274-F14639AF6C8E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</c:strCache>
            </c:strRef>
          </c:tx>
          <c:invertIfNegative val="0"/>
          <c:cat>
            <c:strRef>
              <c:f>Лист1!$A$2:$A$5</c:f>
              <c:strCache>
                <c:ptCount val="4"/>
                <c:pt idx="0">
                  <c:v>2019 год</c:v>
                </c:pt>
                <c:pt idx="1">
                  <c:v>2020 год</c:v>
                </c:pt>
                <c:pt idx="2">
                  <c:v>2021 год</c:v>
                </c:pt>
                <c:pt idx="3">
                  <c:v>2022 год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7-237A-4D94-9274-F14639AF6C8E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</c:strCache>
            </c:strRef>
          </c:tx>
          <c:invertIfNegative val="0"/>
          <c:cat>
            <c:strRef>
              <c:f>Лист1!$A$2:$A$5</c:f>
              <c:strCache>
                <c:ptCount val="4"/>
                <c:pt idx="0">
                  <c:v>2019 год</c:v>
                </c:pt>
                <c:pt idx="1">
                  <c:v>2020 год</c:v>
                </c:pt>
                <c:pt idx="2">
                  <c:v>2021 год</c:v>
                </c:pt>
                <c:pt idx="3">
                  <c:v>2022 год</c:v>
                </c:pt>
              </c:strCache>
            </c:strRef>
          </c:cat>
          <c:val>
            <c:numRef>
              <c:f>Лист1!$E$2:$E$5</c:f>
              <c:numCache>
                <c:formatCode>General</c:formatCode>
                <c:ptCount val="4"/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237A-4D94-9274-F14639AF6C8E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</c:strCache>
            </c:strRef>
          </c:tx>
          <c:invertIfNegative val="0"/>
          <c:cat>
            <c:strRef>
              <c:f>Лист1!$A$2:$A$5</c:f>
              <c:strCache>
                <c:ptCount val="4"/>
                <c:pt idx="0">
                  <c:v>2019 год</c:v>
                </c:pt>
                <c:pt idx="1">
                  <c:v>2020 год</c:v>
                </c:pt>
                <c:pt idx="2">
                  <c:v>2021 год</c:v>
                </c:pt>
                <c:pt idx="3">
                  <c:v>2022 год</c:v>
                </c:pt>
              </c:strCache>
            </c:strRef>
          </c:cat>
          <c:val>
            <c:numRef>
              <c:f>Лист1!$F$2:$F$5</c:f>
              <c:numCache>
                <c:formatCode>General</c:formatCode>
                <c:ptCount val="4"/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9-237A-4D94-9274-F14639AF6C8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38"/>
        <c:shape val="cylinder"/>
        <c:axId val="272264728"/>
        <c:axId val="272265120"/>
        <c:axId val="0"/>
      </c:bar3DChart>
      <c:catAx>
        <c:axId val="27226472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 i="0">
                <a:latin typeface="Arial Narrow" panose="020B0606020202030204" pitchFamily="34" charset="0"/>
              </a:defRPr>
            </a:pPr>
            <a:endParaRPr lang="ru-RU"/>
          </a:p>
        </c:txPr>
        <c:crossAx val="272265120"/>
        <c:crosses val="autoZero"/>
        <c:auto val="1"/>
        <c:lblAlgn val="ctr"/>
        <c:lblOffset val="100"/>
        <c:noMultiLvlLbl val="0"/>
      </c:catAx>
      <c:valAx>
        <c:axId val="272265120"/>
        <c:scaling>
          <c:orientation val="minMax"/>
          <c:max val="103000"/>
          <c:min val="40000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500">
                <a:latin typeface="Arial Narrow" panose="020B0606020202030204" pitchFamily="34" charset="0"/>
              </a:defRPr>
            </a:pPr>
            <a:endParaRPr lang="ru-RU"/>
          </a:p>
        </c:txPr>
        <c:crossAx val="272264728"/>
        <c:crosses val="autoZero"/>
        <c:crossBetween val="between"/>
      </c:valAx>
      <c:spPr>
        <a:noFill/>
        <a:effectLst>
          <a:outerShdw blurRad="50800" dist="50800" dir="5400000" sx="33000" sy="33000" algn="ctr" rotWithShape="0">
            <a:srgbClr val="000000">
              <a:alpha val="43137"/>
            </a:srgbClr>
          </a:outerShdw>
        </a:effectLst>
      </c:spPr>
    </c:plotArea>
    <c:plotVisOnly val="1"/>
    <c:dispBlanksAs val="gap"/>
    <c:showDLblsOverMax val="0"/>
  </c:chart>
  <c:spPr>
    <a:gradFill>
      <a:gsLst>
        <a:gs pos="0">
          <a:srgbClr val="C6D9F1"/>
        </a:gs>
        <a:gs pos="0">
          <a:srgbClr val="ADC9EB"/>
        </a:gs>
        <a:gs pos="50000">
          <a:srgbClr val="EBF3FB"/>
        </a:gs>
        <a:gs pos="100000">
          <a:srgbClr val="C6D9F1"/>
        </a:gs>
      </a:gsLst>
      <a:lin ang="5400000" scaled="0"/>
    </a:gradFill>
    <a:ln w="76200">
      <a:noFill/>
    </a:ln>
    <a:effectLst/>
    <a:scene3d>
      <a:camera prst="orthographicFront"/>
      <a:lightRig rig="threePt" dir="t"/>
    </a:scene3d>
    <a:sp3d>
      <a:bevelT/>
    </a:sp3d>
  </c:spPr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0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36"/>
    </mc:Choice>
    <mc:Fallback>
      <c:style val="36"/>
    </mc:Fallback>
  </mc:AlternateContent>
  <c:chart>
    <c:autoTitleDeleted val="1"/>
    <c:view3D>
      <c:rotX val="15"/>
      <c:rotY val="20"/>
      <c:rAngAx val="1"/>
    </c:view3D>
    <c:floor>
      <c:thickness val="0"/>
      <c:spPr>
        <a:solidFill>
          <a:schemeClr val="tx1"/>
        </a:solidFill>
      </c:spPr>
    </c:floor>
    <c:sideWall>
      <c:thickness val="0"/>
      <c:spPr>
        <a:solidFill>
          <a:schemeClr val="tx1"/>
        </a:solidFill>
      </c:spPr>
    </c:sideWall>
    <c:backWall>
      <c:thickness val="0"/>
      <c:spPr>
        <a:solidFill>
          <a:schemeClr val="tx1"/>
        </a:solidFill>
      </c:spPr>
    </c:backWall>
    <c:plotArea>
      <c:layout>
        <c:manualLayout>
          <c:layoutTarget val="inner"/>
          <c:xMode val="edge"/>
          <c:yMode val="edge"/>
          <c:x val="0.18056520987618194"/>
          <c:y val="5.4076562043272283E-2"/>
          <c:w val="0.79158139625900148"/>
          <c:h val="0.75251283217380427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accent1"/>
            </a:solidFill>
            <a:ln w="3175">
              <a:solidFill>
                <a:srgbClr val="FFFFE5"/>
              </a:solidFill>
            </a:ln>
            <a:scene3d>
              <a:camera prst="orthographicFront"/>
              <a:lightRig rig="threePt" dir="t"/>
            </a:scene3d>
            <a:sp3d>
              <a:bevelT/>
              <a:contourClr>
                <a:srgbClr val="000000"/>
              </a:contourClr>
            </a:sp3d>
          </c:spPr>
          <c:invertIfNegative val="0"/>
          <c:dPt>
            <c:idx val="0"/>
            <c:invertIfNegative val="0"/>
            <c:bubble3D val="0"/>
            <c:spPr>
              <a:solidFill>
                <a:schemeClr val="accent1"/>
              </a:solidFill>
              <a:ln w="3175">
                <a:solidFill>
                  <a:srgbClr val="92D05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  <a:contourClr>
                  <a:srgbClr val="000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317F-4723-B36B-D685FF9EB353}"/>
              </c:ext>
            </c:extLst>
          </c:dPt>
          <c:dLbls>
            <c:dLbl>
              <c:idx val="0"/>
              <c:layout>
                <c:manualLayout>
                  <c:x val="1.4288342961893123E-2"/>
                  <c:y val="-4.409169702416148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317F-4723-B36B-D685FF9EB353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1.6573679313409622E-2"/>
                  <c:y val="2.86936076124499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317F-4723-B36B-D685FF9EB353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1.894980418842351E-2"/>
                  <c:y val="-2.71413389900285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317F-4723-B36B-D685FF9EB353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1.1444214531718698E-2"/>
                  <c:y val="-5.274598395919869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317F-4723-B36B-D685FF9EB353}"/>
                </c:ext>
                <c:ext xmlns:c15="http://schemas.microsoft.com/office/drawing/2012/chart" uri="{CE6537A1-D6FC-4f65-9D91-7224C49458BB}"/>
              </c:extLst>
            </c:dLbl>
            <c:spPr>
              <a:solidFill>
                <a:schemeClr val="bg1"/>
              </a:solidFill>
              <a:ln>
                <a:solidFill>
                  <a:schemeClr val="tx1"/>
                </a:solidFill>
              </a:ln>
            </c:spPr>
            <c:txPr>
              <a:bodyPr/>
              <a:lstStyle/>
              <a:p>
                <a:pPr>
                  <a:defRPr sz="1200" b="1">
                    <a:solidFill>
                      <a:schemeClr val="tx1"/>
                    </a:solidFill>
                    <a:latin typeface="Arial Narrow" panose="020B060602020203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2019 год</c:v>
                </c:pt>
                <c:pt idx="1">
                  <c:v>2020 год</c:v>
                </c:pt>
                <c:pt idx="2">
                  <c:v>2021 год</c:v>
                </c:pt>
                <c:pt idx="3">
                  <c:v>2022 год</c:v>
                </c:pt>
              </c:strCache>
            </c:strRef>
          </c:cat>
          <c:val>
            <c:numRef>
              <c:f>Лист1!$B$2:$B$5</c:f>
              <c:numCache>
                <c:formatCode>#,##0.0</c:formatCode>
                <c:ptCount val="4"/>
                <c:pt idx="0">
                  <c:v>4508.8999999999996</c:v>
                </c:pt>
                <c:pt idx="1">
                  <c:v>4738</c:v>
                </c:pt>
                <c:pt idx="2">
                  <c:v>4773</c:v>
                </c:pt>
                <c:pt idx="3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317F-4723-B36B-D685FF9EB353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</c:strCache>
            </c:strRef>
          </c:tx>
          <c:invertIfNegative val="0"/>
          <c:cat>
            <c:strRef>
              <c:f>Лист1!$A$2:$A$5</c:f>
              <c:strCache>
                <c:ptCount val="4"/>
                <c:pt idx="0">
                  <c:v>2019 год</c:v>
                </c:pt>
                <c:pt idx="1">
                  <c:v>2020 год</c:v>
                </c:pt>
                <c:pt idx="2">
                  <c:v>2021 год</c:v>
                </c:pt>
                <c:pt idx="3">
                  <c:v>2022 год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317F-4723-B36B-D685FF9EB353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</c:strCache>
            </c:strRef>
          </c:tx>
          <c:invertIfNegative val="0"/>
          <c:cat>
            <c:strRef>
              <c:f>Лист1!$A$2:$A$5</c:f>
              <c:strCache>
                <c:ptCount val="4"/>
                <c:pt idx="0">
                  <c:v>2019 год</c:v>
                </c:pt>
                <c:pt idx="1">
                  <c:v>2020 год</c:v>
                </c:pt>
                <c:pt idx="2">
                  <c:v>2021 год</c:v>
                </c:pt>
                <c:pt idx="3">
                  <c:v>2022 год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7-317F-4723-B36B-D685FF9EB353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</c:strCache>
            </c:strRef>
          </c:tx>
          <c:invertIfNegative val="0"/>
          <c:cat>
            <c:strRef>
              <c:f>Лист1!$A$2:$A$5</c:f>
              <c:strCache>
                <c:ptCount val="4"/>
                <c:pt idx="0">
                  <c:v>2019 год</c:v>
                </c:pt>
                <c:pt idx="1">
                  <c:v>2020 год</c:v>
                </c:pt>
                <c:pt idx="2">
                  <c:v>2021 год</c:v>
                </c:pt>
                <c:pt idx="3">
                  <c:v>2022 год</c:v>
                </c:pt>
              </c:strCache>
            </c:strRef>
          </c:cat>
          <c:val>
            <c:numRef>
              <c:f>Лист1!$E$2:$E$5</c:f>
              <c:numCache>
                <c:formatCode>General</c:formatCode>
                <c:ptCount val="4"/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317F-4723-B36B-D685FF9EB353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</c:strCache>
            </c:strRef>
          </c:tx>
          <c:invertIfNegative val="0"/>
          <c:cat>
            <c:strRef>
              <c:f>Лист1!$A$2:$A$5</c:f>
              <c:strCache>
                <c:ptCount val="4"/>
                <c:pt idx="0">
                  <c:v>2019 год</c:v>
                </c:pt>
                <c:pt idx="1">
                  <c:v>2020 год</c:v>
                </c:pt>
                <c:pt idx="2">
                  <c:v>2021 год</c:v>
                </c:pt>
                <c:pt idx="3">
                  <c:v>2022 год</c:v>
                </c:pt>
              </c:strCache>
            </c:strRef>
          </c:cat>
          <c:val>
            <c:numRef>
              <c:f>Лист1!$F$2:$F$5</c:f>
              <c:numCache>
                <c:formatCode>General</c:formatCode>
                <c:ptCount val="4"/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9-317F-4723-B36B-D685FF9EB35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38"/>
        <c:shape val="cylinder"/>
        <c:axId val="272267472"/>
        <c:axId val="272267864"/>
        <c:axId val="0"/>
      </c:bar3DChart>
      <c:catAx>
        <c:axId val="27226747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 i="0">
                <a:latin typeface="Arial Narrow" panose="020B0606020202030204" pitchFamily="34" charset="0"/>
              </a:defRPr>
            </a:pPr>
            <a:endParaRPr lang="ru-RU"/>
          </a:p>
        </c:txPr>
        <c:crossAx val="272267864"/>
        <c:crosses val="autoZero"/>
        <c:auto val="1"/>
        <c:lblAlgn val="ctr"/>
        <c:lblOffset val="100"/>
        <c:noMultiLvlLbl val="0"/>
      </c:catAx>
      <c:valAx>
        <c:axId val="272267864"/>
        <c:scaling>
          <c:orientation val="minMax"/>
          <c:max val="5500"/>
          <c:min val="1000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500">
                <a:latin typeface="Arial Narrow" panose="020B0606020202030204" pitchFamily="34" charset="0"/>
              </a:defRPr>
            </a:pPr>
            <a:endParaRPr lang="ru-RU"/>
          </a:p>
        </c:txPr>
        <c:crossAx val="272267472"/>
        <c:crosses val="autoZero"/>
        <c:crossBetween val="between"/>
      </c:valAx>
      <c:spPr>
        <a:noFill/>
        <a:effectLst>
          <a:outerShdw blurRad="50800" dist="50800" dir="5400000" sx="33000" sy="33000" algn="ctr" rotWithShape="0">
            <a:srgbClr val="000000">
              <a:alpha val="43137"/>
            </a:srgbClr>
          </a:outerShdw>
        </a:effectLst>
      </c:spPr>
    </c:plotArea>
    <c:plotVisOnly val="1"/>
    <c:dispBlanksAs val="gap"/>
    <c:showDLblsOverMax val="0"/>
  </c:chart>
  <c:spPr>
    <a:gradFill>
      <a:gsLst>
        <a:gs pos="0">
          <a:srgbClr val="C6D9F1"/>
        </a:gs>
        <a:gs pos="0">
          <a:srgbClr val="ADC9EB"/>
        </a:gs>
        <a:gs pos="50000">
          <a:srgbClr val="EBF3FB"/>
        </a:gs>
        <a:gs pos="100000">
          <a:srgbClr val="C6D9F1"/>
        </a:gs>
      </a:gsLst>
      <a:lin ang="5400000" scaled="0"/>
    </a:gradFill>
    <a:ln w="76200">
      <a:noFill/>
    </a:ln>
    <a:effectLst/>
    <a:scene3d>
      <a:camera prst="orthographicFront"/>
      <a:lightRig rig="threePt" dir="t"/>
    </a:scene3d>
    <a:sp3d>
      <a:bevelT/>
    </a:sp3d>
  </c:spPr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0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67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95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Удельный вес в общем объеме расходов </a:t>
            </a:r>
            <a:r>
              <a:rPr lang="ru-RU" sz="957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0,26 </a:t>
            </a:r>
            <a:r>
              <a:rPr lang="ru-RU" sz="95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</a:p>
        </c:rich>
      </c:tx>
      <c:layout>
        <c:manualLayout>
          <c:xMode val="edge"/>
          <c:yMode val="edge"/>
          <c:x val="4.3152733567878479E-2"/>
          <c:y val="0.61875020941531245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1.4103226863504494E-3"/>
          <c:y val="0"/>
          <c:w val="0.93459946031680641"/>
          <c:h val="0.56621259842519689"/>
        </c:manualLayout>
      </c:layout>
      <c:ofPieChart>
        <c:ofPieType val="bar"/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solidFill>
                <a:srgbClr val="92D050"/>
              </a:solidFill>
              <a:ln w="16578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3F3C-4FDE-B4CC-32EA27F26664}"/>
              </c:ext>
            </c:extLst>
          </c:dPt>
          <c:dPt>
            <c:idx val="1"/>
            <c:bubble3D val="0"/>
            <c:spPr>
              <a:solidFill>
                <a:srgbClr val="92D050"/>
              </a:solidFill>
              <a:ln w="16578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3F3C-4FDE-B4CC-32EA27F26664}"/>
              </c:ext>
            </c:extLst>
          </c:dPt>
          <c:dPt>
            <c:idx val="2"/>
            <c:bubble3D val="0"/>
            <c:spPr>
              <a:solidFill>
                <a:srgbClr val="FFC000"/>
              </a:solidFill>
              <a:ln w="16578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3F3C-4FDE-B4CC-32EA27F26664}"/>
              </c:ext>
            </c:extLst>
          </c:dPt>
          <c:cat>
            <c:strRef>
              <c:f>Лист1!$A$2</c:f>
              <c:strCache>
                <c:ptCount val="1"/>
                <c:pt idx="0">
                  <c:v>Кв. 1</c:v>
                </c:pt>
              </c:strCache>
            </c:strRef>
          </c:cat>
          <c:val>
            <c:numRef>
              <c:f>Лист1!$B$2:$B$3</c:f>
              <c:numCache>
                <c:formatCode>\О\с\н\о\в\н\о\й</c:formatCode>
                <c:ptCount val="2"/>
                <c:pt idx="0">
                  <c:v>1</c:v>
                </c:pt>
                <c:pt idx="1">
                  <c:v>99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3F3C-4FDE-B4CC-32EA27F2666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gapWidth val="100"/>
        <c:secondPieSize val="75"/>
        <c:serLines>
          <c:spPr>
            <a:ln w="8289" cap="flat" cmpd="sng" algn="ctr">
              <a:solidFill>
                <a:schemeClr val="tx1">
                  <a:lumMod val="35000"/>
                  <a:lumOff val="65000"/>
                </a:schemeClr>
              </a:solidFill>
              <a:round/>
            </a:ln>
            <a:effectLst/>
          </c:spPr>
        </c:serLines>
      </c:ofPieChart>
      <c:spPr>
        <a:noFill/>
        <a:ln w="22104">
          <a:noFill/>
        </a:ln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10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36"/>
    </mc:Choice>
    <mc:Fallback>
      <c:style val="36"/>
    </mc:Fallback>
  </mc:AlternateContent>
  <c:chart>
    <c:autoTitleDeleted val="1"/>
    <c:view3D>
      <c:rotX val="15"/>
      <c:rotY val="20"/>
      <c:rAngAx val="1"/>
    </c:view3D>
    <c:floor>
      <c:thickness val="0"/>
      <c:spPr>
        <a:solidFill>
          <a:schemeClr val="tx1"/>
        </a:solidFill>
      </c:spPr>
    </c:floor>
    <c:sideWall>
      <c:thickness val="0"/>
      <c:spPr>
        <a:solidFill>
          <a:schemeClr val="tx1"/>
        </a:solidFill>
      </c:spPr>
    </c:sideWall>
    <c:backWall>
      <c:thickness val="0"/>
      <c:spPr>
        <a:solidFill>
          <a:schemeClr val="tx1"/>
        </a:solidFill>
      </c:spPr>
    </c:backWall>
    <c:plotArea>
      <c:layout>
        <c:manualLayout>
          <c:layoutTarget val="inner"/>
          <c:xMode val="edge"/>
          <c:yMode val="edge"/>
          <c:x val="0.18056520987618194"/>
          <c:y val="5.4076562043272283E-2"/>
          <c:w val="0.79158139625900148"/>
          <c:h val="0.75251283217380427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accent1"/>
            </a:solidFill>
            <a:ln w="3175">
              <a:solidFill>
                <a:srgbClr val="FFFFE5"/>
              </a:solidFill>
            </a:ln>
            <a:scene3d>
              <a:camera prst="orthographicFront"/>
              <a:lightRig rig="threePt" dir="t"/>
            </a:scene3d>
            <a:sp3d>
              <a:bevelT/>
              <a:contourClr>
                <a:srgbClr val="000000"/>
              </a:contourClr>
            </a:sp3d>
          </c:spPr>
          <c:invertIfNegative val="0"/>
          <c:dPt>
            <c:idx val="0"/>
            <c:invertIfNegative val="0"/>
            <c:bubble3D val="0"/>
            <c:spPr>
              <a:solidFill>
                <a:schemeClr val="accent1"/>
              </a:solidFill>
              <a:ln w="3175">
                <a:solidFill>
                  <a:srgbClr val="92D05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  <a:contourClr>
                  <a:srgbClr val="000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AC34-415F-B6C3-8CE34BEE98C8}"/>
              </c:ext>
            </c:extLst>
          </c:dPt>
          <c:dLbls>
            <c:dLbl>
              <c:idx val="0"/>
              <c:layout>
                <c:manualLayout>
                  <c:x val="1.4288342961893123E-2"/>
                  <c:y val="-4.409169702416148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AC34-415F-B6C3-8CE34BEE98C8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3.4278702415203761E-2"/>
                  <c:y val="-0.2444933673695237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AC34-415F-B6C3-8CE34BEE98C8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2.2490841530810348E-2"/>
                  <c:y val="-0.2220330229744285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AC34-415F-B6C3-8CE34BEE98C8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2.5608025046764592E-2"/>
                  <c:y val="-0.232645821959245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AC34-415F-B6C3-8CE34BEE98C8}"/>
                </c:ext>
                <c:ext xmlns:c15="http://schemas.microsoft.com/office/drawing/2012/chart" uri="{CE6537A1-D6FC-4f65-9D91-7224C49458BB}"/>
              </c:extLst>
            </c:dLbl>
            <c:spPr>
              <a:solidFill>
                <a:schemeClr val="bg1"/>
              </a:solidFill>
              <a:ln>
                <a:solidFill>
                  <a:schemeClr val="tx1"/>
                </a:solidFill>
              </a:ln>
            </c:spPr>
            <c:txPr>
              <a:bodyPr/>
              <a:lstStyle/>
              <a:p>
                <a:pPr>
                  <a:defRPr sz="1200" b="1">
                    <a:solidFill>
                      <a:schemeClr val="tx1"/>
                    </a:solidFill>
                    <a:latin typeface="Arial Narrow" panose="020B060602020203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2019 год</c:v>
                </c:pt>
                <c:pt idx="1">
                  <c:v>2020 год</c:v>
                </c:pt>
                <c:pt idx="2">
                  <c:v>2021 год</c:v>
                </c:pt>
                <c:pt idx="3">
                  <c:v>2022 год</c:v>
                </c:pt>
              </c:strCache>
            </c:strRef>
          </c:cat>
          <c:val>
            <c:numRef>
              <c:f>Лист1!$B$2:$B$5</c:f>
              <c:numCache>
                <c:formatCode>#,##0.0</c:formatCode>
                <c:ptCount val="4"/>
                <c:pt idx="0">
                  <c:v>827.6</c:v>
                </c:pt>
                <c:pt idx="1">
                  <c:v>780</c:v>
                </c:pt>
                <c:pt idx="2">
                  <c:v>780</c:v>
                </c:pt>
                <c:pt idx="3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AC34-415F-B6C3-8CE34BEE98C8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</c:strCache>
            </c:strRef>
          </c:tx>
          <c:invertIfNegative val="0"/>
          <c:cat>
            <c:strRef>
              <c:f>Лист1!$A$2:$A$5</c:f>
              <c:strCache>
                <c:ptCount val="4"/>
                <c:pt idx="0">
                  <c:v>2019 год</c:v>
                </c:pt>
                <c:pt idx="1">
                  <c:v>2020 год</c:v>
                </c:pt>
                <c:pt idx="2">
                  <c:v>2021 год</c:v>
                </c:pt>
                <c:pt idx="3">
                  <c:v>2022 год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AC34-415F-B6C3-8CE34BEE98C8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</c:strCache>
            </c:strRef>
          </c:tx>
          <c:invertIfNegative val="0"/>
          <c:cat>
            <c:strRef>
              <c:f>Лист1!$A$2:$A$5</c:f>
              <c:strCache>
                <c:ptCount val="4"/>
                <c:pt idx="0">
                  <c:v>2019 год</c:v>
                </c:pt>
                <c:pt idx="1">
                  <c:v>2020 год</c:v>
                </c:pt>
                <c:pt idx="2">
                  <c:v>2021 год</c:v>
                </c:pt>
                <c:pt idx="3">
                  <c:v>2022 год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7-AC34-415F-B6C3-8CE34BEE98C8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</c:strCache>
            </c:strRef>
          </c:tx>
          <c:invertIfNegative val="0"/>
          <c:cat>
            <c:strRef>
              <c:f>Лист1!$A$2:$A$5</c:f>
              <c:strCache>
                <c:ptCount val="4"/>
                <c:pt idx="0">
                  <c:v>2019 год</c:v>
                </c:pt>
                <c:pt idx="1">
                  <c:v>2020 год</c:v>
                </c:pt>
                <c:pt idx="2">
                  <c:v>2021 год</c:v>
                </c:pt>
                <c:pt idx="3">
                  <c:v>2022 год</c:v>
                </c:pt>
              </c:strCache>
            </c:strRef>
          </c:cat>
          <c:val>
            <c:numRef>
              <c:f>Лист1!$E$2:$E$5</c:f>
              <c:numCache>
                <c:formatCode>General</c:formatCode>
                <c:ptCount val="4"/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AC34-415F-B6C3-8CE34BEE98C8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</c:strCache>
            </c:strRef>
          </c:tx>
          <c:invertIfNegative val="0"/>
          <c:cat>
            <c:strRef>
              <c:f>Лист1!$A$2:$A$5</c:f>
              <c:strCache>
                <c:ptCount val="4"/>
                <c:pt idx="0">
                  <c:v>2019 год</c:v>
                </c:pt>
                <c:pt idx="1">
                  <c:v>2020 год</c:v>
                </c:pt>
                <c:pt idx="2">
                  <c:v>2021 год</c:v>
                </c:pt>
                <c:pt idx="3">
                  <c:v>2022 год</c:v>
                </c:pt>
              </c:strCache>
            </c:strRef>
          </c:cat>
          <c:val>
            <c:numRef>
              <c:f>Лист1!$F$2:$F$5</c:f>
              <c:numCache>
                <c:formatCode>General</c:formatCode>
                <c:ptCount val="4"/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9-AC34-415F-B6C3-8CE34BEE98C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38"/>
        <c:shape val="cylinder"/>
        <c:axId val="273352344"/>
        <c:axId val="273352736"/>
        <c:axId val="0"/>
      </c:bar3DChart>
      <c:catAx>
        <c:axId val="27335234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 i="0">
                <a:latin typeface="Arial Narrow" panose="020B0606020202030204" pitchFamily="34" charset="0"/>
              </a:defRPr>
            </a:pPr>
            <a:endParaRPr lang="ru-RU"/>
          </a:p>
        </c:txPr>
        <c:crossAx val="273352736"/>
        <c:crosses val="autoZero"/>
        <c:auto val="1"/>
        <c:lblAlgn val="ctr"/>
        <c:lblOffset val="100"/>
        <c:noMultiLvlLbl val="0"/>
      </c:catAx>
      <c:valAx>
        <c:axId val="273352736"/>
        <c:scaling>
          <c:orientation val="minMax"/>
          <c:max val="1000"/>
          <c:min val="200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500">
                <a:latin typeface="Arial Narrow" panose="020B0606020202030204" pitchFamily="34" charset="0"/>
              </a:defRPr>
            </a:pPr>
            <a:endParaRPr lang="ru-RU"/>
          </a:p>
        </c:txPr>
        <c:crossAx val="273352344"/>
        <c:crosses val="autoZero"/>
        <c:crossBetween val="between"/>
      </c:valAx>
      <c:spPr>
        <a:noFill/>
        <a:effectLst>
          <a:outerShdw blurRad="50800" dist="50800" dir="5400000" sx="33000" sy="33000" algn="ctr" rotWithShape="0">
            <a:srgbClr val="000000">
              <a:alpha val="43137"/>
            </a:srgbClr>
          </a:outerShdw>
        </a:effectLst>
      </c:spPr>
    </c:plotArea>
    <c:plotVisOnly val="1"/>
    <c:dispBlanksAs val="gap"/>
    <c:showDLblsOverMax val="0"/>
  </c:chart>
  <c:spPr>
    <a:gradFill>
      <a:gsLst>
        <a:gs pos="0">
          <a:srgbClr val="C6D9F1"/>
        </a:gs>
        <a:gs pos="0">
          <a:srgbClr val="ADC9EB"/>
        </a:gs>
        <a:gs pos="50000">
          <a:srgbClr val="EBF3FB"/>
        </a:gs>
        <a:gs pos="100000">
          <a:srgbClr val="C6D9F1"/>
        </a:gs>
      </a:gsLst>
      <a:lin ang="5400000" scaled="0"/>
    </a:gradFill>
    <a:ln w="76200">
      <a:noFill/>
    </a:ln>
    <a:effectLst/>
    <a:scene3d>
      <a:camera prst="orthographicFront"/>
      <a:lightRig rig="threePt" dir="t"/>
    </a:scene3d>
    <a:sp3d>
      <a:bevelT/>
    </a:sp3d>
  </c:spPr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7.415783971914898E-2"/>
          <c:y val="0.12422316852919908"/>
          <c:w val="0.88750065430005998"/>
          <c:h val="0.80479216373982998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2"/>
          <c:dPt>
            <c:idx val="0"/>
            <c:bubble3D val="0"/>
            <c:spPr>
              <a:solidFill>
                <a:schemeClr val="accent1"/>
              </a:solidFill>
              <a:ln w="25179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86BB-491F-89D0-7A986A4FE1B1}"/>
              </c:ext>
            </c:extLst>
          </c:dPt>
          <c:dPt>
            <c:idx val="1"/>
            <c:bubble3D val="0"/>
            <c:spPr>
              <a:solidFill>
                <a:srgbClr val="00B0F0"/>
              </a:solidFill>
              <a:ln w="25179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86BB-491F-89D0-7A986A4FE1B1}"/>
              </c:ext>
            </c:extLst>
          </c:dPt>
          <c:dLbls>
            <c:dLbl>
              <c:idx val="0"/>
              <c:layout>
                <c:manualLayout>
                  <c:x val="-0.10870519848217543"/>
                  <c:y val="-0.24263915242411235"/>
                </c:manualLayout>
              </c:layout>
              <c:spPr>
                <a:solidFill>
                  <a:schemeClr val="bg1"/>
                </a:solidFill>
                <a:ln w="25252">
                  <a:noFill/>
                </a:ln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094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86BB-491F-89D0-7A986A4FE1B1}"/>
                </c:ex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>
                    <c:manualLayout>
                      <c:w val="0.31041941339051532"/>
                      <c:h val="0.25003320893383241"/>
                    </c:manualLayout>
                  </c15:layout>
                </c:ext>
              </c:extLst>
            </c:dLbl>
            <c:dLbl>
              <c:idx val="1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86BB-491F-89D0-7A986A4FE1B1}"/>
                </c:ext>
                <c:ext xmlns:c15="http://schemas.microsoft.com/office/drawing/2012/chart" uri="{CE6537A1-D6FC-4f65-9D91-7224C49458BB}"/>
              </c:extLst>
            </c:dLbl>
            <c:spPr>
              <a:solidFill>
                <a:schemeClr val="bg1"/>
              </a:solidFill>
              <a:ln w="25252">
                <a:noFill/>
              </a:ln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94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443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0.00%</c:formatCode>
                <c:ptCount val="2"/>
                <c:pt idx="0">
                  <c:v>0.59</c:v>
                </c:pt>
                <c:pt idx="1">
                  <c:v>0.41000000000000003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86BB-491F-89D0-7A986A4FE1B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252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1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67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95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Удельный вес в общем объеме расходов </a:t>
            </a:r>
            <a:r>
              <a:rPr lang="ru-RU" sz="957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0,04%</a:t>
            </a:r>
            <a:endParaRPr lang="ru-RU" sz="957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layout>
        <c:manualLayout>
          <c:xMode val="edge"/>
          <c:yMode val="edge"/>
          <c:x val="4.3152733567878479E-2"/>
          <c:y val="0.61875020941531245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1.4103226863504494E-3"/>
          <c:y val="0"/>
          <c:w val="0.93459946031680641"/>
          <c:h val="0.56621259842519689"/>
        </c:manualLayout>
      </c:layout>
      <c:ofPieChart>
        <c:ofPieType val="bar"/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solidFill>
                <a:srgbClr val="92D050"/>
              </a:solidFill>
              <a:ln w="16578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28E9-4F66-A683-6CFF1AFF7963}"/>
              </c:ext>
            </c:extLst>
          </c:dPt>
          <c:dPt>
            <c:idx val="1"/>
            <c:bubble3D val="0"/>
            <c:spPr>
              <a:solidFill>
                <a:srgbClr val="92D050"/>
              </a:solidFill>
              <a:ln w="16578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28E9-4F66-A683-6CFF1AFF7963}"/>
              </c:ext>
            </c:extLst>
          </c:dPt>
          <c:dPt>
            <c:idx val="2"/>
            <c:bubble3D val="0"/>
            <c:spPr>
              <a:solidFill>
                <a:srgbClr val="FFC000"/>
              </a:solidFill>
              <a:ln w="16578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28E9-4F66-A683-6CFF1AFF7963}"/>
              </c:ext>
            </c:extLst>
          </c:dPt>
          <c:cat>
            <c:strRef>
              <c:f>Лист1!$A$2</c:f>
              <c:strCache>
                <c:ptCount val="1"/>
                <c:pt idx="0">
                  <c:v>Кв. 1</c:v>
                </c:pt>
              </c:strCache>
            </c:strRef>
          </c:cat>
          <c:val>
            <c:numRef>
              <c:f>Лист1!$B$2:$B$3</c:f>
              <c:numCache>
                <c:formatCode>\О\с\н\о\в\н\о\й</c:formatCode>
                <c:ptCount val="2"/>
                <c:pt idx="0">
                  <c:v>1</c:v>
                </c:pt>
                <c:pt idx="1">
                  <c:v>99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28E9-4F66-A683-6CFF1AFF796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gapWidth val="100"/>
        <c:secondPieSize val="75"/>
        <c:serLines>
          <c:spPr>
            <a:ln w="8289" cap="flat" cmpd="sng" algn="ctr">
              <a:solidFill>
                <a:schemeClr val="tx1">
                  <a:lumMod val="35000"/>
                  <a:lumOff val="65000"/>
                </a:schemeClr>
              </a:solidFill>
              <a:round/>
            </a:ln>
            <a:effectLst/>
          </c:spPr>
        </c:serLines>
      </c:ofPieChart>
      <c:spPr>
        <a:noFill/>
        <a:ln w="22104">
          <a:noFill/>
        </a:ln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1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36"/>
    </mc:Choice>
    <mc:Fallback>
      <c:style val="36"/>
    </mc:Fallback>
  </mc:AlternateContent>
  <c:chart>
    <c:autoTitleDeleted val="1"/>
    <c:view3D>
      <c:rotX val="15"/>
      <c:rotY val="20"/>
      <c:rAngAx val="1"/>
    </c:view3D>
    <c:floor>
      <c:thickness val="0"/>
      <c:spPr>
        <a:solidFill>
          <a:schemeClr val="tx1"/>
        </a:solidFill>
      </c:spPr>
    </c:floor>
    <c:sideWall>
      <c:thickness val="0"/>
      <c:spPr>
        <a:solidFill>
          <a:schemeClr val="tx1"/>
        </a:solidFill>
      </c:spPr>
    </c:sideWall>
    <c:backWall>
      <c:thickness val="0"/>
      <c:spPr>
        <a:solidFill>
          <a:schemeClr val="tx1"/>
        </a:solidFill>
      </c:spPr>
    </c:backWall>
    <c:plotArea>
      <c:layout>
        <c:manualLayout>
          <c:layoutTarget val="inner"/>
          <c:xMode val="edge"/>
          <c:yMode val="edge"/>
          <c:x val="0.19702941890736306"/>
          <c:y val="7.7106727066149239E-2"/>
          <c:w val="0.79158139625900148"/>
          <c:h val="0.75251283217380427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accent1"/>
            </a:solidFill>
            <a:ln w="3175">
              <a:solidFill>
                <a:srgbClr val="FFFFE5"/>
              </a:solidFill>
            </a:ln>
            <a:scene3d>
              <a:camera prst="orthographicFront"/>
              <a:lightRig rig="threePt" dir="t"/>
            </a:scene3d>
            <a:sp3d>
              <a:bevelT/>
              <a:contourClr>
                <a:srgbClr val="000000"/>
              </a:contourClr>
            </a:sp3d>
          </c:spPr>
          <c:invertIfNegative val="0"/>
          <c:dPt>
            <c:idx val="0"/>
            <c:invertIfNegative val="0"/>
            <c:bubble3D val="0"/>
            <c:spPr>
              <a:solidFill>
                <a:schemeClr val="accent1"/>
              </a:solidFill>
              <a:ln w="3175">
                <a:solidFill>
                  <a:srgbClr val="92D05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  <a:contourClr>
                  <a:srgbClr val="000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AC34-415F-B6C3-8CE34BEE98C8}"/>
              </c:ext>
            </c:extLst>
          </c:dPt>
          <c:dLbls>
            <c:dLbl>
              <c:idx val="0"/>
              <c:layout>
                <c:manualLayout>
                  <c:x val="1.4288342961893123E-2"/>
                  <c:y val="-4.409169702416148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AC34-415F-B6C3-8CE34BEE98C8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3.4278702415203761E-2"/>
                  <c:y val="-0.2444933673695237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AC34-415F-B6C3-8CE34BEE98C8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2.2490841530810348E-2"/>
                  <c:y val="-0.2220330229744285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AC34-415F-B6C3-8CE34BEE98C8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2.5608025046764592E-2"/>
                  <c:y val="-0.232645821959245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AC34-415F-B6C3-8CE34BEE98C8}"/>
                </c:ext>
                <c:ext xmlns:c15="http://schemas.microsoft.com/office/drawing/2012/chart" uri="{CE6537A1-D6FC-4f65-9D91-7224C49458BB}"/>
              </c:extLst>
            </c:dLbl>
            <c:spPr>
              <a:solidFill>
                <a:schemeClr val="bg1"/>
              </a:solidFill>
              <a:ln>
                <a:solidFill>
                  <a:schemeClr val="tx1"/>
                </a:solidFill>
              </a:ln>
            </c:spPr>
            <c:txPr>
              <a:bodyPr/>
              <a:lstStyle/>
              <a:p>
                <a:pPr>
                  <a:defRPr sz="1200" b="1">
                    <a:solidFill>
                      <a:schemeClr val="tx1"/>
                    </a:solidFill>
                    <a:latin typeface="Arial Narrow" panose="020B060602020203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2019 год</c:v>
                </c:pt>
                <c:pt idx="1">
                  <c:v>2020 год</c:v>
                </c:pt>
                <c:pt idx="2">
                  <c:v>2021 год</c:v>
                </c:pt>
                <c:pt idx="3">
                  <c:v>2022 год</c:v>
                </c:pt>
              </c:strCache>
            </c:strRef>
          </c:cat>
          <c:val>
            <c:numRef>
              <c:f>Лист1!$B$2:$B$5</c:f>
              <c:numCache>
                <c:formatCode>#,##0.0</c:formatCode>
                <c:ptCount val="4"/>
                <c:pt idx="0">
                  <c:v>200</c:v>
                </c:pt>
                <c:pt idx="1">
                  <c:v>250</c:v>
                </c:pt>
                <c:pt idx="2">
                  <c:v>450</c:v>
                </c:pt>
                <c:pt idx="3">
                  <c:v>250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AC34-415F-B6C3-8CE34BEE98C8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</c:strCache>
            </c:strRef>
          </c:tx>
          <c:invertIfNegative val="0"/>
          <c:cat>
            <c:strRef>
              <c:f>Лист1!$A$2:$A$5</c:f>
              <c:strCache>
                <c:ptCount val="4"/>
                <c:pt idx="0">
                  <c:v>2019 год</c:v>
                </c:pt>
                <c:pt idx="1">
                  <c:v>2020 год</c:v>
                </c:pt>
                <c:pt idx="2">
                  <c:v>2021 год</c:v>
                </c:pt>
                <c:pt idx="3">
                  <c:v>2022 год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AC34-415F-B6C3-8CE34BEE98C8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</c:strCache>
            </c:strRef>
          </c:tx>
          <c:invertIfNegative val="0"/>
          <c:cat>
            <c:strRef>
              <c:f>Лист1!$A$2:$A$5</c:f>
              <c:strCache>
                <c:ptCount val="4"/>
                <c:pt idx="0">
                  <c:v>2019 год</c:v>
                </c:pt>
                <c:pt idx="1">
                  <c:v>2020 год</c:v>
                </c:pt>
                <c:pt idx="2">
                  <c:v>2021 год</c:v>
                </c:pt>
                <c:pt idx="3">
                  <c:v>2022 год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7-AC34-415F-B6C3-8CE34BEE98C8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</c:strCache>
            </c:strRef>
          </c:tx>
          <c:invertIfNegative val="0"/>
          <c:cat>
            <c:strRef>
              <c:f>Лист1!$A$2:$A$5</c:f>
              <c:strCache>
                <c:ptCount val="4"/>
                <c:pt idx="0">
                  <c:v>2019 год</c:v>
                </c:pt>
                <c:pt idx="1">
                  <c:v>2020 год</c:v>
                </c:pt>
                <c:pt idx="2">
                  <c:v>2021 год</c:v>
                </c:pt>
                <c:pt idx="3">
                  <c:v>2022 год</c:v>
                </c:pt>
              </c:strCache>
            </c:strRef>
          </c:cat>
          <c:val>
            <c:numRef>
              <c:f>Лист1!$E$2:$E$5</c:f>
              <c:numCache>
                <c:formatCode>General</c:formatCode>
                <c:ptCount val="4"/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AC34-415F-B6C3-8CE34BEE98C8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</c:strCache>
            </c:strRef>
          </c:tx>
          <c:invertIfNegative val="0"/>
          <c:cat>
            <c:strRef>
              <c:f>Лист1!$A$2:$A$5</c:f>
              <c:strCache>
                <c:ptCount val="4"/>
                <c:pt idx="0">
                  <c:v>2019 год</c:v>
                </c:pt>
                <c:pt idx="1">
                  <c:v>2020 год</c:v>
                </c:pt>
                <c:pt idx="2">
                  <c:v>2021 год</c:v>
                </c:pt>
                <c:pt idx="3">
                  <c:v>2022 год</c:v>
                </c:pt>
              </c:strCache>
            </c:strRef>
          </c:cat>
          <c:val>
            <c:numRef>
              <c:f>Лист1!$F$2:$F$5</c:f>
              <c:numCache>
                <c:formatCode>General</c:formatCode>
                <c:ptCount val="4"/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9-AC34-415F-B6C3-8CE34BEE98C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38"/>
        <c:shape val="cylinder"/>
        <c:axId val="273349208"/>
        <c:axId val="273356264"/>
        <c:axId val="0"/>
      </c:bar3DChart>
      <c:catAx>
        <c:axId val="27334920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 i="0">
                <a:latin typeface="Arial Narrow" panose="020B0606020202030204" pitchFamily="34" charset="0"/>
              </a:defRPr>
            </a:pPr>
            <a:endParaRPr lang="ru-RU"/>
          </a:p>
        </c:txPr>
        <c:crossAx val="273356264"/>
        <c:crosses val="autoZero"/>
        <c:auto val="1"/>
        <c:lblAlgn val="ctr"/>
        <c:lblOffset val="100"/>
        <c:noMultiLvlLbl val="0"/>
      </c:catAx>
      <c:valAx>
        <c:axId val="273356264"/>
        <c:scaling>
          <c:orientation val="minMax"/>
          <c:max val="500"/>
          <c:min val="50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500">
                <a:latin typeface="Arial Narrow" panose="020B0606020202030204" pitchFamily="34" charset="0"/>
              </a:defRPr>
            </a:pPr>
            <a:endParaRPr lang="ru-RU"/>
          </a:p>
        </c:txPr>
        <c:crossAx val="273349208"/>
        <c:crosses val="autoZero"/>
        <c:crossBetween val="between"/>
        <c:majorUnit val="100"/>
      </c:valAx>
      <c:spPr>
        <a:noFill/>
        <a:effectLst>
          <a:outerShdw blurRad="50800" dist="50800" dir="5400000" sx="33000" sy="33000" algn="ctr" rotWithShape="0">
            <a:srgbClr val="000000">
              <a:alpha val="43137"/>
            </a:srgbClr>
          </a:outerShdw>
        </a:effectLst>
      </c:spPr>
    </c:plotArea>
    <c:plotVisOnly val="1"/>
    <c:dispBlanksAs val="gap"/>
    <c:showDLblsOverMax val="0"/>
  </c:chart>
  <c:spPr>
    <a:gradFill>
      <a:gsLst>
        <a:gs pos="0">
          <a:srgbClr val="C6D9F1"/>
        </a:gs>
        <a:gs pos="0">
          <a:srgbClr val="ADC9EB"/>
        </a:gs>
        <a:gs pos="50000">
          <a:srgbClr val="EBF3FB"/>
        </a:gs>
        <a:gs pos="100000">
          <a:srgbClr val="C6D9F1"/>
        </a:gs>
      </a:gsLst>
      <a:lin ang="5400000" scaled="0"/>
    </a:gradFill>
    <a:ln w="76200">
      <a:noFill/>
    </a:ln>
    <a:effectLst/>
    <a:scene3d>
      <a:camera prst="orthographicFront"/>
      <a:lightRig rig="threePt" dir="t"/>
    </a:scene3d>
    <a:sp3d>
      <a:bevelT/>
    </a:sp3d>
  </c:spPr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67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95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Удельный вес в общем объеме расходов </a:t>
            </a:r>
            <a:r>
              <a:rPr lang="ru-RU" sz="957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0,01%</a:t>
            </a:r>
            <a:endParaRPr lang="ru-RU" sz="957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layout>
        <c:manualLayout>
          <c:xMode val="edge"/>
          <c:yMode val="edge"/>
          <c:x val="4.3152733567878479E-2"/>
          <c:y val="0.61875020941531245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1.4103226863504494E-3"/>
          <c:y val="0"/>
          <c:w val="0.93459946031680641"/>
          <c:h val="0.56621259842519689"/>
        </c:manualLayout>
      </c:layout>
      <c:ofPieChart>
        <c:ofPieType val="bar"/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solidFill>
                <a:srgbClr val="92D050"/>
              </a:solidFill>
              <a:ln w="16578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28E9-4F66-A683-6CFF1AFF7963}"/>
              </c:ext>
            </c:extLst>
          </c:dPt>
          <c:dPt>
            <c:idx val="1"/>
            <c:bubble3D val="0"/>
            <c:spPr>
              <a:solidFill>
                <a:srgbClr val="92D050"/>
              </a:solidFill>
              <a:ln w="16578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28E9-4F66-A683-6CFF1AFF7963}"/>
              </c:ext>
            </c:extLst>
          </c:dPt>
          <c:dPt>
            <c:idx val="2"/>
            <c:bubble3D val="0"/>
            <c:spPr>
              <a:solidFill>
                <a:srgbClr val="FFC000"/>
              </a:solidFill>
              <a:ln w="16578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28E9-4F66-A683-6CFF1AFF7963}"/>
              </c:ext>
            </c:extLst>
          </c:dPt>
          <c:cat>
            <c:strRef>
              <c:f>Лист1!$A$2</c:f>
              <c:strCache>
                <c:ptCount val="1"/>
                <c:pt idx="0">
                  <c:v>Кв. 1</c:v>
                </c:pt>
              </c:strCache>
            </c:strRef>
          </c:cat>
          <c:val>
            <c:numRef>
              <c:f>Лист1!$B$2:$B$3</c:f>
              <c:numCache>
                <c:formatCode>\О\с\н\о\в\н\о\й</c:formatCode>
                <c:ptCount val="2"/>
                <c:pt idx="0">
                  <c:v>1</c:v>
                </c:pt>
                <c:pt idx="1">
                  <c:v>99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28E9-4F66-A683-6CFF1AFF796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gapWidth val="100"/>
        <c:secondPieSize val="75"/>
        <c:serLines>
          <c:spPr>
            <a:ln w="8289" cap="flat" cmpd="sng" algn="ctr">
              <a:solidFill>
                <a:schemeClr val="tx1">
                  <a:lumMod val="35000"/>
                  <a:lumOff val="65000"/>
                </a:schemeClr>
              </a:solidFill>
              <a:round/>
            </a:ln>
            <a:effectLst/>
          </c:spPr>
        </c:serLines>
      </c:ofPieChart>
      <c:spPr>
        <a:noFill/>
        <a:ln w="22104">
          <a:noFill/>
        </a:ln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1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36"/>
    </mc:Choice>
    <mc:Fallback>
      <c:style val="36"/>
    </mc:Fallback>
  </mc:AlternateContent>
  <c:chart>
    <c:autoTitleDeleted val="1"/>
    <c:view3D>
      <c:rotX val="15"/>
      <c:rotY val="20"/>
      <c:rAngAx val="1"/>
    </c:view3D>
    <c:floor>
      <c:thickness val="0"/>
      <c:spPr>
        <a:solidFill>
          <a:schemeClr val="tx1"/>
        </a:solidFill>
      </c:spPr>
    </c:floor>
    <c:sideWall>
      <c:thickness val="0"/>
      <c:spPr>
        <a:solidFill>
          <a:schemeClr val="tx1"/>
        </a:solidFill>
      </c:spPr>
    </c:sideWall>
    <c:backWall>
      <c:thickness val="0"/>
      <c:spPr>
        <a:solidFill>
          <a:schemeClr val="tx1"/>
        </a:solidFill>
      </c:spPr>
    </c:backWall>
    <c:plotArea>
      <c:layout>
        <c:manualLayout>
          <c:layoutTarget val="inner"/>
          <c:xMode val="edge"/>
          <c:yMode val="edge"/>
          <c:x val="0.13944820524992174"/>
          <c:y val="8.3985796500261195E-2"/>
          <c:w val="0.79158139625900148"/>
          <c:h val="0.75748648309091426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accent1"/>
            </a:solidFill>
            <a:ln w="3175">
              <a:solidFill>
                <a:srgbClr val="FFFFE5"/>
              </a:solidFill>
            </a:ln>
            <a:scene3d>
              <a:camera prst="orthographicFront"/>
              <a:lightRig rig="threePt" dir="t"/>
            </a:scene3d>
            <a:sp3d>
              <a:bevelT/>
              <a:contourClr>
                <a:srgbClr val="000000"/>
              </a:contourClr>
            </a:sp3d>
          </c:spPr>
          <c:invertIfNegative val="0"/>
          <c:dPt>
            <c:idx val="0"/>
            <c:invertIfNegative val="0"/>
            <c:bubble3D val="0"/>
            <c:spPr>
              <a:solidFill>
                <a:schemeClr val="accent1"/>
              </a:solidFill>
              <a:ln w="3175">
                <a:solidFill>
                  <a:srgbClr val="92D05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  <a:contourClr>
                  <a:srgbClr val="000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BF9E-47F6-94E5-398E7D10B7BE}"/>
              </c:ext>
            </c:extLst>
          </c:dPt>
          <c:dLbls>
            <c:dLbl>
              <c:idx val="0"/>
              <c:layout>
                <c:manualLayout>
                  <c:x val="3.8743829798797771E-2"/>
                  <c:y val="-0.2138714631727191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BF9E-47F6-94E5-398E7D10B7BE}"/>
                </c:ext>
                <c:ext xmlns:c15="http://schemas.microsoft.com/office/drawing/2012/chart" uri="{CE6537A1-D6FC-4f65-9D91-7224C49458BB}">
                  <c15:layout>
                    <c:manualLayout>
                      <c:w val="0.22092403025541482"/>
                      <c:h val="0.11128684529411587"/>
                    </c:manualLayout>
                  </c15:layout>
                </c:ext>
              </c:extLst>
            </c:dLbl>
            <c:dLbl>
              <c:idx val="1"/>
              <c:layout>
                <c:manualLayout>
                  <c:x val="-1.6495562993000777E-2"/>
                  <c:y val="0.1708250769797064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BF9E-47F6-94E5-398E7D10B7BE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3.0319231668444815E-3"/>
                  <c:y val="-3.07823955423543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BF9E-47F6-94E5-398E7D10B7BE}"/>
                </c:ext>
                <c:ext xmlns:c15="http://schemas.microsoft.com/office/drawing/2012/chart" uri="{CE6537A1-D6FC-4f65-9D91-7224C49458BB}">
                  <c15:layout>
                    <c:manualLayout>
                      <c:w val="0.1868404735496195"/>
                      <c:h val="0.10278645590592139"/>
                    </c:manualLayout>
                  </c15:layout>
                </c:ext>
              </c:extLst>
            </c:dLbl>
            <c:dLbl>
              <c:idx val="3"/>
              <c:layout>
                <c:manualLayout>
                  <c:x val="1.1444214531718537E-2"/>
                  <c:y val="0.2051122900828978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BF9E-47F6-94E5-398E7D10B7BE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schemeClr val="bg1"/>
              </a:solidFill>
              <a:ln>
                <a:solidFill>
                  <a:schemeClr val="tx1"/>
                </a:solidFill>
              </a:ln>
            </c:spPr>
            <c:txPr>
              <a:bodyPr/>
              <a:lstStyle/>
              <a:p>
                <a:pPr>
                  <a:defRPr sz="1000" b="1">
                    <a:solidFill>
                      <a:schemeClr val="tx1"/>
                    </a:solidFill>
                    <a:latin typeface="Arial Narrow" panose="020B060602020203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2019 год</c:v>
                </c:pt>
                <c:pt idx="1">
                  <c:v>2020 год</c:v>
                </c:pt>
                <c:pt idx="2">
                  <c:v>2021 год</c:v>
                </c:pt>
                <c:pt idx="3">
                  <c:v>2022 год</c:v>
                </c:pt>
              </c:strCache>
            </c:strRef>
          </c:cat>
          <c:val>
            <c:numRef>
              <c:f>Лист1!$B$2:$B$5</c:f>
              <c:numCache>
                <c:formatCode>#,##0.0</c:formatCode>
                <c:ptCount val="4"/>
                <c:pt idx="0">
                  <c:v>66061.600000000006</c:v>
                </c:pt>
                <c:pt idx="1">
                  <c:v>60053.9</c:v>
                </c:pt>
                <c:pt idx="2">
                  <c:v>53174.400000000001</c:v>
                </c:pt>
                <c:pt idx="3">
                  <c:v>54505.4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BF9E-47F6-94E5-398E7D10B7BE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</c:strCache>
            </c:strRef>
          </c:tx>
          <c:invertIfNegative val="0"/>
          <c:cat>
            <c:strRef>
              <c:f>Лист1!$A$2:$A$5</c:f>
              <c:strCache>
                <c:ptCount val="4"/>
                <c:pt idx="0">
                  <c:v>2019 год</c:v>
                </c:pt>
                <c:pt idx="1">
                  <c:v>2020 год</c:v>
                </c:pt>
                <c:pt idx="2">
                  <c:v>2021 год</c:v>
                </c:pt>
                <c:pt idx="3">
                  <c:v>2022 год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BF9E-47F6-94E5-398E7D10B7BE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</c:strCache>
            </c:strRef>
          </c:tx>
          <c:invertIfNegative val="0"/>
          <c:cat>
            <c:strRef>
              <c:f>Лист1!$A$2:$A$5</c:f>
              <c:strCache>
                <c:ptCount val="4"/>
                <c:pt idx="0">
                  <c:v>2019 год</c:v>
                </c:pt>
                <c:pt idx="1">
                  <c:v>2020 год</c:v>
                </c:pt>
                <c:pt idx="2">
                  <c:v>2021 год</c:v>
                </c:pt>
                <c:pt idx="3">
                  <c:v>2022 год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7-BF9E-47F6-94E5-398E7D10B7BE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</c:strCache>
            </c:strRef>
          </c:tx>
          <c:invertIfNegative val="0"/>
          <c:cat>
            <c:strRef>
              <c:f>Лист1!$A$2:$A$5</c:f>
              <c:strCache>
                <c:ptCount val="4"/>
                <c:pt idx="0">
                  <c:v>2019 год</c:v>
                </c:pt>
                <c:pt idx="1">
                  <c:v>2020 год</c:v>
                </c:pt>
                <c:pt idx="2">
                  <c:v>2021 год</c:v>
                </c:pt>
                <c:pt idx="3">
                  <c:v>2022 год</c:v>
                </c:pt>
              </c:strCache>
            </c:strRef>
          </c:cat>
          <c:val>
            <c:numRef>
              <c:f>Лист1!$E$2:$E$5</c:f>
              <c:numCache>
                <c:formatCode>General</c:formatCode>
                <c:ptCount val="4"/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BF9E-47F6-94E5-398E7D10B7BE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</c:strCache>
            </c:strRef>
          </c:tx>
          <c:invertIfNegative val="0"/>
          <c:cat>
            <c:strRef>
              <c:f>Лист1!$A$2:$A$5</c:f>
              <c:strCache>
                <c:ptCount val="4"/>
                <c:pt idx="0">
                  <c:v>2019 год</c:v>
                </c:pt>
                <c:pt idx="1">
                  <c:v>2020 год</c:v>
                </c:pt>
                <c:pt idx="2">
                  <c:v>2021 год</c:v>
                </c:pt>
                <c:pt idx="3">
                  <c:v>2022 год</c:v>
                </c:pt>
              </c:strCache>
            </c:strRef>
          </c:cat>
          <c:val>
            <c:numRef>
              <c:f>Лист1!$F$2:$F$5</c:f>
              <c:numCache>
                <c:formatCode>General</c:formatCode>
                <c:ptCount val="4"/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9-BF9E-47F6-94E5-398E7D10B7B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38"/>
        <c:shape val="cylinder"/>
        <c:axId val="255216536"/>
        <c:axId val="255214968"/>
        <c:axId val="0"/>
      </c:bar3DChart>
      <c:catAx>
        <c:axId val="25521653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000" b="1" i="0">
                <a:latin typeface="Arial Narrow" panose="020B0606020202030204" pitchFamily="34" charset="0"/>
              </a:defRPr>
            </a:pPr>
            <a:endParaRPr lang="ru-RU"/>
          </a:p>
        </c:txPr>
        <c:crossAx val="255214968"/>
        <c:crosses val="autoZero"/>
        <c:auto val="1"/>
        <c:lblAlgn val="ctr"/>
        <c:lblOffset val="100"/>
        <c:noMultiLvlLbl val="0"/>
      </c:catAx>
      <c:valAx>
        <c:axId val="255214968"/>
        <c:scaling>
          <c:orientation val="minMax"/>
          <c:max val="30000"/>
          <c:min val="10000"/>
        </c:scaling>
        <c:delete val="1"/>
        <c:axPos val="l"/>
        <c:majorGridlines>
          <c:spPr>
            <a:ln>
              <a:solidFill>
                <a:schemeClr val="accent1">
                  <a:lumMod val="20000"/>
                  <a:lumOff val="80000"/>
                </a:schemeClr>
              </a:solidFill>
            </a:ln>
          </c:spPr>
        </c:majorGridlines>
        <c:numFmt formatCode="#,##0.0" sourceLinked="1"/>
        <c:majorTickMark val="out"/>
        <c:minorTickMark val="none"/>
        <c:tickLblPos val="nextTo"/>
        <c:crossAx val="255216536"/>
        <c:crosses val="autoZero"/>
        <c:crossBetween val="between"/>
        <c:majorUnit val="10100"/>
        <c:minorUnit val="500"/>
      </c:valAx>
      <c:spPr>
        <a:noFill/>
      </c:spPr>
    </c:plotArea>
    <c:plotVisOnly val="1"/>
    <c:dispBlanksAs val="gap"/>
    <c:showDLblsOverMax val="0"/>
  </c:chart>
  <c:spPr>
    <a:gradFill>
      <a:gsLst>
        <a:gs pos="0">
          <a:srgbClr val="C6D9F1"/>
        </a:gs>
        <a:gs pos="0">
          <a:srgbClr val="ADC9EB"/>
        </a:gs>
        <a:gs pos="50000">
          <a:srgbClr val="EBF3FB"/>
        </a:gs>
        <a:gs pos="100000">
          <a:srgbClr val="C6D9F1"/>
        </a:gs>
      </a:gsLst>
      <a:lin ang="5400000" scaled="0"/>
    </a:gradFill>
    <a:ln w="76200">
      <a:noFill/>
    </a:ln>
    <a:effectLst/>
    <a:scene3d>
      <a:camera prst="orthographicFront"/>
      <a:lightRig rig="threePt" dir="t"/>
    </a:scene3d>
    <a:sp3d>
      <a:bevelT/>
    </a:sp3d>
  </c:spPr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36"/>
    </mc:Choice>
    <mc:Fallback>
      <c:style val="36"/>
    </mc:Fallback>
  </mc:AlternateContent>
  <c:chart>
    <c:autoTitleDeleted val="1"/>
    <c:view3D>
      <c:rotX val="15"/>
      <c:rotY val="20"/>
      <c:rAngAx val="1"/>
    </c:view3D>
    <c:floor>
      <c:thickness val="0"/>
      <c:spPr>
        <a:solidFill>
          <a:schemeClr val="tx1"/>
        </a:solidFill>
      </c:spPr>
    </c:floor>
    <c:sideWall>
      <c:thickness val="0"/>
      <c:spPr>
        <a:solidFill>
          <a:schemeClr val="tx1"/>
        </a:solidFill>
      </c:spPr>
    </c:sideWall>
    <c:backWall>
      <c:thickness val="0"/>
      <c:spPr>
        <a:solidFill>
          <a:schemeClr val="tx1"/>
        </a:solidFill>
      </c:spPr>
    </c:backWall>
    <c:plotArea>
      <c:layout>
        <c:manualLayout>
          <c:layoutTarget val="inner"/>
          <c:xMode val="edge"/>
          <c:yMode val="edge"/>
          <c:x val="0.13944820524992174"/>
          <c:y val="8.3985796500261195E-2"/>
          <c:w val="0.79158139625900148"/>
          <c:h val="0.75748648309091426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accent3">
                <a:lumMod val="75000"/>
              </a:schemeClr>
            </a:solidFill>
            <a:ln w="3175">
              <a:solidFill>
                <a:srgbClr val="FFFFE5"/>
              </a:solidFill>
            </a:ln>
            <a:scene3d>
              <a:camera prst="orthographicFront"/>
              <a:lightRig rig="threePt" dir="t"/>
            </a:scene3d>
            <a:sp3d>
              <a:bevelT/>
              <a:contourClr>
                <a:srgbClr val="000000"/>
              </a:contourClr>
            </a:sp3d>
          </c:spPr>
          <c:invertIfNegative val="0"/>
          <c:dPt>
            <c:idx val="0"/>
            <c:invertIfNegative val="0"/>
            <c:bubble3D val="0"/>
            <c:spPr>
              <a:solidFill>
                <a:schemeClr val="accent3">
                  <a:lumMod val="75000"/>
                </a:schemeClr>
              </a:solidFill>
              <a:ln w="3175">
                <a:solidFill>
                  <a:srgbClr val="92D05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  <a:contourClr>
                  <a:srgbClr val="000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9F29-479A-AE1D-4C27D8D4646F}"/>
              </c:ext>
            </c:extLst>
          </c:dPt>
          <c:dLbls>
            <c:dLbl>
              <c:idx val="0"/>
              <c:layout>
                <c:manualLayout>
                  <c:x val="3.8743829798797771E-2"/>
                  <c:y val="-0.2138714631727191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9F29-479A-AE1D-4C27D8D4646F}"/>
                </c:ext>
                <c:ext xmlns:c15="http://schemas.microsoft.com/office/drawing/2012/chart" uri="{CE6537A1-D6FC-4f65-9D91-7224C49458BB}">
                  <c15:layout>
                    <c:manualLayout>
                      <c:w val="0.22092403025541482"/>
                      <c:h val="0.11128684529411587"/>
                    </c:manualLayout>
                  </c15:layout>
                </c:ext>
              </c:extLst>
            </c:dLbl>
            <c:dLbl>
              <c:idx val="1"/>
              <c:layout>
                <c:manualLayout>
                  <c:x val="-1.6495562993000777E-2"/>
                  <c:y val="0.1708250769797064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9F29-479A-AE1D-4C27D8D4646F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3.0319231668444815E-3"/>
                  <c:y val="-3.07823955423543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9F29-479A-AE1D-4C27D8D4646F}"/>
                </c:ext>
                <c:ext xmlns:c15="http://schemas.microsoft.com/office/drawing/2012/chart" uri="{CE6537A1-D6FC-4f65-9D91-7224C49458BB}">
                  <c15:layout>
                    <c:manualLayout>
                      <c:w val="0.1868404735496195"/>
                      <c:h val="0.10278645590592139"/>
                    </c:manualLayout>
                  </c15:layout>
                </c:ext>
              </c:extLst>
            </c:dLbl>
            <c:dLbl>
              <c:idx val="3"/>
              <c:layout>
                <c:manualLayout>
                  <c:x val="1.1444214531718537E-2"/>
                  <c:y val="0.2051122900828978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9F29-479A-AE1D-4C27D8D4646F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schemeClr val="bg1"/>
              </a:solidFill>
              <a:ln>
                <a:solidFill>
                  <a:schemeClr val="tx1"/>
                </a:solidFill>
              </a:ln>
            </c:spPr>
            <c:txPr>
              <a:bodyPr/>
              <a:lstStyle/>
              <a:p>
                <a:pPr>
                  <a:defRPr sz="1000" b="1">
                    <a:solidFill>
                      <a:schemeClr val="tx1"/>
                    </a:solidFill>
                    <a:latin typeface="Arial Narrow" panose="020B060602020203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2019 год</c:v>
                </c:pt>
                <c:pt idx="1">
                  <c:v>2020 год</c:v>
                </c:pt>
                <c:pt idx="2">
                  <c:v>2021 год</c:v>
                </c:pt>
                <c:pt idx="3">
                  <c:v>2022 год</c:v>
                </c:pt>
              </c:strCache>
            </c:strRef>
          </c:cat>
          <c:val>
            <c:numRef>
              <c:f>Лист1!$B$2:$B$5</c:f>
              <c:numCache>
                <c:formatCode>#,##0.0</c:formatCode>
                <c:ptCount val="4"/>
                <c:pt idx="0">
                  <c:v>3640</c:v>
                </c:pt>
                <c:pt idx="1">
                  <c:v>3638.1</c:v>
                </c:pt>
                <c:pt idx="2">
                  <c:v>3638.1</c:v>
                </c:pt>
                <c:pt idx="3">
                  <c:v>3638.1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9F29-479A-AE1D-4C27D8D4646F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</c:strCache>
            </c:strRef>
          </c:tx>
          <c:invertIfNegative val="0"/>
          <c:cat>
            <c:strRef>
              <c:f>Лист1!$A$2:$A$5</c:f>
              <c:strCache>
                <c:ptCount val="4"/>
                <c:pt idx="0">
                  <c:v>2019 год</c:v>
                </c:pt>
                <c:pt idx="1">
                  <c:v>2020 год</c:v>
                </c:pt>
                <c:pt idx="2">
                  <c:v>2021 год</c:v>
                </c:pt>
                <c:pt idx="3">
                  <c:v>2022 год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9F29-479A-AE1D-4C27D8D4646F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</c:strCache>
            </c:strRef>
          </c:tx>
          <c:invertIfNegative val="0"/>
          <c:cat>
            <c:strRef>
              <c:f>Лист1!$A$2:$A$5</c:f>
              <c:strCache>
                <c:ptCount val="4"/>
                <c:pt idx="0">
                  <c:v>2019 год</c:v>
                </c:pt>
                <c:pt idx="1">
                  <c:v>2020 год</c:v>
                </c:pt>
                <c:pt idx="2">
                  <c:v>2021 год</c:v>
                </c:pt>
                <c:pt idx="3">
                  <c:v>2022 год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7-9F29-479A-AE1D-4C27D8D4646F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</c:strCache>
            </c:strRef>
          </c:tx>
          <c:invertIfNegative val="0"/>
          <c:cat>
            <c:strRef>
              <c:f>Лист1!$A$2:$A$5</c:f>
              <c:strCache>
                <c:ptCount val="4"/>
                <c:pt idx="0">
                  <c:v>2019 год</c:v>
                </c:pt>
                <c:pt idx="1">
                  <c:v>2020 год</c:v>
                </c:pt>
                <c:pt idx="2">
                  <c:v>2021 год</c:v>
                </c:pt>
                <c:pt idx="3">
                  <c:v>2022 год</c:v>
                </c:pt>
              </c:strCache>
            </c:strRef>
          </c:cat>
          <c:val>
            <c:numRef>
              <c:f>Лист1!$E$2:$E$5</c:f>
              <c:numCache>
                <c:formatCode>General</c:formatCode>
                <c:ptCount val="4"/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9F29-479A-AE1D-4C27D8D4646F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</c:strCache>
            </c:strRef>
          </c:tx>
          <c:invertIfNegative val="0"/>
          <c:cat>
            <c:strRef>
              <c:f>Лист1!$A$2:$A$5</c:f>
              <c:strCache>
                <c:ptCount val="4"/>
                <c:pt idx="0">
                  <c:v>2019 год</c:v>
                </c:pt>
                <c:pt idx="1">
                  <c:v>2020 год</c:v>
                </c:pt>
                <c:pt idx="2">
                  <c:v>2021 год</c:v>
                </c:pt>
                <c:pt idx="3">
                  <c:v>2022 год</c:v>
                </c:pt>
              </c:strCache>
            </c:strRef>
          </c:cat>
          <c:val>
            <c:numRef>
              <c:f>Лист1!$F$2:$F$5</c:f>
              <c:numCache>
                <c:formatCode>General</c:formatCode>
                <c:ptCount val="4"/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9-9F29-479A-AE1D-4C27D8D4646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38"/>
        <c:shape val="cylinder"/>
        <c:axId val="255209872"/>
        <c:axId val="253347144"/>
        <c:axId val="0"/>
      </c:bar3DChart>
      <c:catAx>
        <c:axId val="25520987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000" b="1" i="0">
                <a:latin typeface="Arial Narrow" panose="020B0606020202030204" pitchFamily="34" charset="0"/>
              </a:defRPr>
            </a:pPr>
            <a:endParaRPr lang="ru-RU"/>
          </a:p>
        </c:txPr>
        <c:crossAx val="253347144"/>
        <c:crosses val="autoZero"/>
        <c:auto val="1"/>
        <c:lblAlgn val="ctr"/>
        <c:lblOffset val="100"/>
        <c:noMultiLvlLbl val="0"/>
      </c:catAx>
      <c:valAx>
        <c:axId val="253347144"/>
        <c:scaling>
          <c:orientation val="minMax"/>
          <c:max val="4000"/>
          <c:min val="1000"/>
        </c:scaling>
        <c:delete val="1"/>
        <c:axPos val="l"/>
        <c:majorGridlines>
          <c:spPr>
            <a:ln>
              <a:solidFill>
                <a:schemeClr val="accent1">
                  <a:lumMod val="20000"/>
                  <a:lumOff val="80000"/>
                </a:schemeClr>
              </a:solidFill>
            </a:ln>
          </c:spPr>
        </c:majorGridlines>
        <c:numFmt formatCode="#,##0.0" sourceLinked="1"/>
        <c:majorTickMark val="out"/>
        <c:minorTickMark val="none"/>
        <c:tickLblPos val="nextTo"/>
        <c:crossAx val="255209872"/>
        <c:crosses val="autoZero"/>
        <c:crossBetween val="between"/>
        <c:majorUnit val="1000"/>
        <c:minorUnit val="500"/>
      </c:valAx>
      <c:spPr>
        <a:noFill/>
      </c:spPr>
    </c:plotArea>
    <c:plotVisOnly val="1"/>
    <c:dispBlanksAs val="gap"/>
    <c:showDLblsOverMax val="0"/>
  </c:chart>
  <c:spPr>
    <a:gradFill>
      <a:gsLst>
        <a:gs pos="0">
          <a:srgbClr val="C6D9F1"/>
        </a:gs>
        <a:gs pos="0">
          <a:srgbClr val="ADC9EB"/>
        </a:gs>
        <a:gs pos="50000">
          <a:srgbClr val="EBF3FB"/>
        </a:gs>
        <a:gs pos="100000">
          <a:srgbClr val="C6D9F1"/>
        </a:gs>
      </a:gsLst>
      <a:lin ang="5400000" scaled="0"/>
    </a:gradFill>
    <a:ln w="76200">
      <a:noFill/>
    </a:ln>
    <a:effectLst/>
    <a:scene3d>
      <a:camera prst="orthographicFront"/>
      <a:lightRig rig="threePt" dir="t"/>
    </a:scene3d>
    <a:sp3d>
      <a:bevelT/>
    </a:sp3d>
  </c:spPr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gradFill>
              <a:gsLst>
                <a:gs pos="100000">
                  <a:schemeClr val="accent1">
                    <a:alpha val="0"/>
                  </a:schemeClr>
                </a:gs>
                <a:gs pos="50000">
                  <a:schemeClr val="accent1"/>
                </a:gs>
              </a:gsLst>
              <a:lin ang="5400000" scaled="0"/>
            </a:gra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1.5203342915828788E-2"/>
                  <c:y val="-0.1388577827547591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B197-4636-915F-6E2ECEFC2C8C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3.0406685831657018E-3"/>
                  <c:y val="-8.062709966405377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B197-4636-915F-6E2ECEFC2C8C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3.0406685831657573E-3"/>
                  <c:y val="-4.486231494299494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B197-4636-915F-6E2ECEFC2C8C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2020 год (план)</c:v>
                </c:pt>
                <c:pt idx="1">
                  <c:v>2021 год (план)</c:v>
                </c:pt>
                <c:pt idx="2">
                  <c:v>2022 год (план)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66.394999999999996</c:v>
                </c:pt>
                <c:pt idx="1">
                  <c:v>70.153999999999996</c:v>
                </c:pt>
                <c:pt idx="2">
                  <c:v>72.573999999999998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A194-479C-819A-DC6D9A90630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gapDepth val="0"/>
        <c:shape val="box"/>
        <c:axId val="280014240"/>
        <c:axId val="280014632"/>
        <c:axId val="0"/>
      </c:bar3DChart>
      <c:catAx>
        <c:axId val="2800142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80014632"/>
        <c:crosses val="autoZero"/>
        <c:auto val="1"/>
        <c:lblAlgn val="ctr"/>
        <c:lblOffset val="100"/>
        <c:noMultiLvlLbl val="0"/>
      </c:catAx>
      <c:valAx>
        <c:axId val="2800146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8001424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8.2467191601049989E-4"/>
          <c:y val="0.19520784957312709"/>
          <c:w val="0.88750065430005998"/>
          <c:h val="0.80479216373982998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2"/>
          <c:dPt>
            <c:idx val="0"/>
            <c:bubble3D val="0"/>
            <c:spPr>
              <a:solidFill>
                <a:schemeClr val="accent1"/>
              </a:solidFill>
              <a:ln w="25334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A7E1-4C9D-9BA3-BB1708D7BCDF}"/>
              </c:ext>
            </c:extLst>
          </c:dPt>
          <c:dPt>
            <c:idx val="1"/>
            <c:bubble3D val="0"/>
            <c:spPr>
              <a:solidFill>
                <a:srgbClr val="00B0F0"/>
              </a:solidFill>
              <a:ln w="25334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A7E1-4C9D-9BA3-BB1708D7BCDF}"/>
              </c:ext>
            </c:extLst>
          </c:dPt>
          <c:dLbls>
            <c:dLbl>
              <c:idx val="0"/>
              <c:layout>
                <c:manualLayout>
                  <c:x val="-0.20583359580052493"/>
                  <c:y val="-0.2778410182097526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A7E1-4C9D-9BA3-BB1708D7BCDF}"/>
                </c:ext>
                <c:ext xmlns:c15="http://schemas.microsoft.com/office/drawing/2012/chart" uri="{CE6537A1-D6FC-4f65-9D91-7224C49458BB}">
                  <c15:layout>
                    <c:manualLayout>
                      <c:w val="0.33416640419947508"/>
                      <c:h val="0.28514412416851437"/>
                    </c:manualLayout>
                  </c15:layout>
                </c:ext>
              </c:extLst>
            </c:dLbl>
            <c:dLbl>
              <c:idx val="1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A7E1-4C9D-9BA3-BB1708D7BCDF}"/>
                </c:ext>
                <c:ext xmlns:c15="http://schemas.microsoft.com/office/drawing/2012/chart" uri="{CE6537A1-D6FC-4f65-9D91-7224C49458BB}"/>
              </c:extLst>
            </c:dLbl>
            <c:spPr>
              <a:solidFill>
                <a:schemeClr val="bg1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4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00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0.00%</c:formatCode>
                <c:ptCount val="2"/>
                <c:pt idx="0">
                  <c:v>0.64700000000000002</c:v>
                </c:pt>
                <c:pt idx="1">
                  <c:v>0.35299999999999998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A7E1-4C9D-9BA3-BB1708D7BCD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334">
          <a:noFill/>
        </a:ln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8.2467191601049989E-4"/>
          <c:y val="0.19520784957312709"/>
          <c:w val="0.88750065430005998"/>
          <c:h val="0.80479216373982998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2"/>
          <c:dPt>
            <c:idx val="0"/>
            <c:bubble3D val="0"/>
            <c:spPr>
              <a:solidFill>
                <a:schemeClr val="accent1"/>
              </a:solidFill>
              <a:ln w="25334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DB58-4854-ADE3-3569E4254727}"/>
              </c:ext>
            </c:extLst>
          </c:dPt>
          <c:dPt>
            <c:idx val="1"/>
            <c:bubble3D val="0"/>
            <c:spPr>
              <a:solidFill>
                <a:srgbClr val="00B0F0"/>
              </a:solidFill>
              <a:ln w="25334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DB58-4854-ADE3-3569E4254727}"/>
              </c:ext>
            </c:extLst>
          </c:dPt>
          <c:dLbls>
            <c:dLbl>
              <c:idx val="0"/>
              <c:layout>
                <c:manualLayout>
                  <c:x val="-0.17916692913385826"/>
                  <c:y val="-0.30444855701241336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DB58-4854-ADE3-3569E4254727}"/>
                </c:ext>
                <c:ext xmlns:c15="http://schemas.microsoft.com/office/drawing/2012/chart" uri="{CE6537A1-D6FC-4f65-9D91-7224C49458BB}">
                  <c15:layout>
                    <c:manualLayout>
                      <c:w val="0.33416640419947508"/>
                      <c:h val="0.28514412416851437"/>
                    </c:manualLayout>
                  </c15:layout>
                </c:ext>
              </c:extLst>
            </c:dLbl>
            <c:dLbl>
              <c:idx val="1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DB58-4854-ADE3-3569E4254727}"/>
                </c:ext>
                <c:ext xmlns:c15="http://schemas.microsoft.com/office/drawing/2012/chart" uri="{CE6537A1-D6FC-4f65-9D91-7224C49458BB}"/>
              </c:extLst>
            </c:dLbl>
            <c:spPr>
              <a:solidFill>
                <a:schemeClr val="bg1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4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00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0.00%</c:formatCode>
                <c:ptCount val="2"/>
                <c:pt idx="0">
                  <c:v>0.65300000000000002</c:v>
                </c:pt>
                <c:pt idx="1">
                  <c:v>0.34699999999999998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DB58-4854-ADE3-3569E425472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334">
          <a:noFill/>
        </a:ln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2">
                      <a:lumMod val="95000"/>
                    </a:schemeClr>
                  </a:gs>
                  <a:gs pos="100000">
                    <a:schemeClr val="accent2">
                      <a:shade val="82000"/>
                      <a:satMod val="125000"/>
                      <a:lumMod val="74000"/>
                    </a:schemeClr>
                  </a:gs>
                </a:gsLst>
                <a:lin ang="5400000" scaled="0"/>
              </a:gradFill>
              <a:ln w="18939">
                <a:noFill/>
              </a:ln>
              <a:effectLst>
                <a:reflection blurRad="38100" stA="26000" endPos="23000" dist="25400" dir="5400000" sy="-100000" rotWithShape="0"/>
              </a:effectLst>
              <a:scene3d>
                <a:camera prst="orthographicFront">
                  <a:rot lat="0" lon="0" rev="0"/>
                </a:camera>
                <a:lightRig rig="balanced" dir="tr"/>
              </a:scene3d>
              <a:sp3d contourW="14605" prstMaterial="plastic">
                <a:bevelT w="50800"/>
                <a:contourClr>
                  <a:schemeClr val="accent2">
                    <a:shade val="30000"/>
                    <a:satMod val="120000"/>
                  </a:schemeClr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7F09-46C5-A406-E302C8BCDB00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6">
                      <a:lumMod val="95000"/>
                    </a:schemeClr>
                  </a:gs>
                  <a:gs pos="100000">
                    <a:schemeClr val="accent6">
                      <a:shade val="82000"/>
                      <a:satMod val="125000"/>
                      <a:lumMod val="74000"/>
                    </a:schemeClr>
                  </a:gs>
                </a:gsLst>
                <a:lin ang="5400000" scaled="0"/>
              </a:gradFill>
              <a:ln w="18939">
                <a:noFill/>
              </a:ln>
              <a:effectLst>
                <a:reflection blurRad="38100" stA="26000" endPos="23000" dist="25400" dir="5400000" sy="-100000" rotWithShape="0"/>
              </a:effectLst>
              <a:scene3d>
                <a:camera prst="orthographicFront">
                  <a:rot lat="0" lon="0" rev="0"/>
                </a:camera>
                <a:lightRig rig="balanced" dir="tr"/>
              </a:scene3d>
              <a:sp3d contourW="14605" prstMaterial="plastic">
                <a:bevelT w="50800"/>
                <a:contourClr>
                  <a:schemeClr val="accent6">
                    <a:shade val="30000"/>
                    <a:satMod val="120000"/>
                  </a:schemeClr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7F09-46C5-A406-E302C8BCDB00}"/>
              </c:ext>
            </c:extLst>
          </c:dPt>
          <c:dLbls>
            <c:dLbl>
              <c:idx val="0"/>
              <c:layout>
                <c:manualLayout>
                  <c:x val="7.9138436371860715E-2"/>
                  <c:y val="-0.17686595282088974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400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 Black" panose="020B0A04020102020204" pitchFamily="34" charset="0"/>
                        <a:ea typeface="+mn-ea"/>
                        <a:cs typeface="Times New Roman" panose="02020603050405020304" pitchFamily="18" charset="0"/>
                      </a:defRPr>
                    </a:pPr>
                    <a:r>
                      <a:rPr lang="en-US" sz="1400" dirty="0">
                        <a:latin typeface="Arial Black" panose="020B0A04020102020204" pitchFamily="34" charset="0"/>
                      </a:rPr>
                      <a:t>16,7%</a:t>
                    </a:r>
                  </a:p>
                </c:rich>
              </c:tx>
              <c:numFmt formatCode="0.0%" sourceLinked="0"/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7F09-46C5-A406-E302C8BCDB00}"/>
                </c:ext>
                <c:ext xmlns:c15="http://schemas.microsoft.com/office/drawing/2012/chart" uri="{CE6537A1-D6FC-4f65-9D91-7224C49458BB}">
                  <c15:layout>
                    <c:manualLayout>
                      <c:w val="0.53590465453523184"/>
                      <c:h val="0.1490147765196182"/>
                    </c:manualLayout>
                  </c15:layout>
                </c:ext>
              </c:extLst>
            </c:dLbl>
            <c:dLbl>
              <c:idx val="1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7F09-46C5-A406-E302C8BCDB00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0.00%</c:formatCode>
                <c:ptCount val="2"/>
                <c:pt idx="0">
                  <c:v>0.16700000000000001</c:v>
                </c:pt>
                <c:pt idx="1">
                  <c:v>0.83299999999999996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7F09-46C5-A406-E302C8BCDB0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50"/>
      </c:doughnutChart>
      <c:spPr>
        <a:noFill/>
        <a:ln w="25251">
          <a:noFill/>
        </a:ln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2">
                      <a:lumMod val="95000"/>
                    </a:schemeClr>
                  </a:gs>
                  <a:gs pos="100000">
                    <a:schemeClr val="accent2">
                      <a:shade val="82000"/>
                      <a:satMod val="125000"/>
                      <a:lumMod val="74000"/>
                    </a:schemeClr>
                  </a:gs>
                </a:gsLst>
                <a:lin ang="5400000" scaled="0"/>
              </a:gradFill>
              <a:ln w="18911">
                <a:noFill/>
              </a:ln>
              <a:effectLst>
                <a:reflection blurRad="38100" stA="26000" endPos="23000" dist="25400" dir="5400000" sy="-100000" rotWithShape="0"/>
              </a:effectLst>
              <a:scene3d>
                <a:camera prst="orthographicFront">
                  <a:rot lat="0" lon="0" rev="0"/>
                </a:camera>
                <a:lightRig rig="balanced" dir="tr"/>
              </a:scene3d>
              <a:sp3d contourW="14605" prstMaterial="plastic">
                <a:bevelT w="50800"/>
                <a:contourClr>
                  <a:schemeClr val="accent2">
                    <a:shade val="30000"/>
                    <a:satMod val="120000"/>
                  </a:schemeClr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8DCF-4B5E-96D0-65AA189D0F12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6">
                      <a:lumMod val="95000"/>
                    </a:schemeClr>
                  </a:gs>
                  <a:gs pos="100000">
                    <a:schemeClr val="accent6">
                      <a:shade val="82000"/>
                      <a:satMod val="125000"/>
                      <a:lumMod val="74000"/>
                    </a:schemeClr>
                  </a:gs>
                </a:gsLst>
                <a:lin ang="5400000" scaled="0"/>
              </a:gradFill>
              <a:ln w="18911">
                <a:noFill/>
              </a:ln>
              <a:effectLst>
                <a:reflection blurRad="38100" stA="26000" endPos="23000" dist="25400" dir="5400000" sy="-100000" rotWithShape="0"/>
              </a:effectLst>
              <a:scene3d>
                <a:camera prst="orthographicFront">
                  <a:rot lat="0" lon="0" rev="0"/>
                </a:camera>
                <a:lightRig rig="balanced" dir="tr"/>
              </a:scene3d>
              <a:sp3d contourW="14605" prstMaterial="plastic">
                <a:bevelT w="50800"/>
                <a:contourClr>
                  <a:schemeClr val="accent6">
                    <a:shade val="30000"/>
                    <a:satMod val="120000"/>
                  </a:schemeClr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8DCF-4B5E-96D0-65AA189D0F12}"/>
              </c:ext>
            </c:extLst>
          </c:dPt>
          <c:dLbls>
            <c:dLbl>
              <c:idx val="0"/>
              <c:layout>
                <c:manualLayout>
                  <c:x val="4.7248129903724456E-2"/>
                  <c:y val="-0.17996888999441427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400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 Black" panose="020B0A04020102020204" pitchFamily="34" charset="0"/>
                        <a:ea typeface="+mn-ea"/>
                        <a:cs typeface="Times New Roman" panose="02020603050405020304" pitchFamily="18" charset="0"/>
                      </a:defRPr>
                    </a:pPr>
                    <a:r>
                      <a:rPr lang="en-US" sz="1400" dirty="0">
                        <a:latin typeface="Arial Black" panose="020B0A04020102020204" pitchFamily="34" charset="0"/>
                        <a:cs typeface="Times New Roman" panose="02020603050405020304" pitchFamily="18" charset="0"/>
                      </a:rPr>
                      <a:t>17,8%</a:t>
                    </a:r>
                  </a:p>
                </c:rich>
              </c:tx>
              <c:spPr>
                <a:noFill/>
                <a:ln w="25335">
                  <a:noFill/>
                </a:ln>
              </c:spPr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8DCF-4B5E-96D0-65AA189D0F12}"/>
                </c:ex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>
                    <c:manualLayout>
                      <c:w val="0.56431847051228956"/>
                      <c:h val="0.20754077995901846"/>
                    </c:manualLayout>
                  </c15:layout>
                </c:ext>
              </c:extLst>
            </c:dLbl>
            <c:dLbl>
              <c:idx val="1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8DCF-4B5E-96D0-65AA189D0F12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 w="25335">
                <a:noFill/>
              </a:ln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88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0.00%</c:formatCode>
                <c:ptCount val="2"/>
                <c:pt idx="0">
                  <c:v>0.17799999999999999</c:v>
                </c:pt>
                <c:pt idx="1">
                  <c:v>0.82200000000000006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8DCF-4B5E-96D0-65AA189D0F1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50"/>
      </c:doughnutChart>
      <c:spPr>
        <a:noFill/>
        <a:ln w="25335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/>
      </a:pPr>
      <a:endParaRPr lang="ru-RU"/>
    </a:p>
  </c:txPr>
  <c:externalData r:id="rId1">
    <c:autoUpdate val="0"/>
  </c:externalData>
  <c:userShapes r:id="rId2"/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330799572185585"/>
          <c:y val="0.21727108660710839"/>
          <c:w val="0.69134543468917797"/>
          <c:h val="0.58407691589693922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2">
                      <a:lumMod val="95000"/>
                    </a:schemeClr>
                  </a:gs>
                  <a:gs pos="100000">
                    <a:schemeClr val="accent2">
                      <a:shade val="82000"/>
                      <a:satMod val="125000"/>
                      <a:lumMod val="74000"/>
                    </a:schemeClr>
                  </a:gs>
                </a:gsLst>
                <a:lin ang="5400000" scaled="0"/>
              </a:gradFill>
              <a:ln w="18911">
                <a:noFill/>
              </a:ln>
              <a:effectLst>
                <a:reflection blurRad="38100" stA="26000" endPos="23000" dist="25400" dir="5400000" sy="-100000" rotWithShape="0"/>
              </a:effectLst>
              <a:scene3d>
                <a:camera prst="orthographicFront">
                  <a:rot lat="0" lon="0" rev="0"/>
                </a:camera>
                <a:lightRig rig="balanced" dir="tr"/>
              </a:scene3d>
              <a:sp3d contourW="14605" prstMaterial="plastic">
                <a:bevelT w="50800"/>
                <a:contourClr>
                  <a:schemeClr val="accent2">
                    <a:shade val="30000"/>
                    <a:satMod val="120000"/>
                  </a:schemeClr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A441-4E47-B640-44D4094077DC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6">
                      <a:lumMod val="95000"/>
                    </a:schemeClr>
                  </a:gs>
                  <a:gs pos="100000">
                    <a:schemeClr val="accent6">
                      <a:shade val="82000"/>
                      <a:satMod val="125000"/>
                      <a:lumMod val="74000"/>
                    </a:schemeClr>
                  </a:gs>
                </a:gsLst>
                <a:lin ang="5400000" scaled="0"/>
              </a:gradFill>
              <a:ln w="18911">
                <a:noFill/>
              </a:ln>
              <a:effectLst>
                <a:reflection blurRad="38100" stA="26000" endPos="23000" dist="25400" dir="5400000" sy="-100000" rotWithShape="0"/>
              </a:effectLst>
              <a:scene3d>
                <a:camera prst="orthographicFront">
                  <a:rot lat="0" lon="0" rev="0"/>
                </a:camera>
                <a:lightRig rig="balanced" dir="tr"/>
              </a:scene3d>
              <a:sp3d contourW="14605" prstMaterial="plastic">
                <a:bevelT w="50800"/>
                <a:contourClr>
                  <a:schemeClr val="accent6">
                    <a:shade val="30000"/>
                    <a:satMod val="120000"/>
                  </a:schemeClr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A441-4E47-B640-44D4094077DC}"/>
              </c:ext>
            </c:extLst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0.00%</c:formatCode>
                <c:ptCount val="2"/>
                <c:pt idx="0">
                  <c:v>0.215</c:v>
                </c:pt>
                <c:pt idx="1">
                  <c:v>0.78500000000000003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A441-4E47-B640-44D4094077D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 w="25335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/>
      </a:pPr>
      <a:endParaRPr lang="ru-RU"/>
    </a:p>
  </c:txPr>
  <c:externalData r:id="rId1">
    <c:autoUpdate val="0"/>
  </c:externalData>
  <c:userShapes r:id="rId2"/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2"/>
    </mc:Choice>
    <mc:Fallback>
      <c:style val="2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doughnutChart>
        <c:varyColors val="1"/>
        <c:dLbls>
          <c:showLegendKey val="0"/>
          <c:showVal val="0"/>
          <c:showCatName val="0"/>
          <c:showSerName val="0"/>
          <c:showPercent val="1"/>
          <c:showBubbleSize val="0"/>
          <c:showLeaderLines val="0"/>
        </c:dLbls>
        <c:firstSliceAng val="0"/>
        <c:holeSize val="50"/>
      </c:doughnutChart>
    </c:plotArea>
    <c:plotVisOnly val="1"/>
    <c:dispBlanksAs val="gap"/>
    <c:showDLblsOverMax val="0"/>
  </c:chart>
  <c:externalData r:id="rId2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2"/>
    </mc:Choice>
    <mc:Fallback>
      <c:style val="2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doughnutChart>
        <c:varyColors val="1"/>
        <c:dLbls>
          <c:showLegendKey val="0"/>
          <c:showVal val="0"/>
          <c:showCatName val="0"/>
          <c:showSerName val="0"/>
          <c:showPercent val="1"/>
          <c:showBubbleSize val="0"/>
          <c:showLeaderLines val="0"/>
        </c:dLbls>
        <c:firstSliceAng val="0"/>
        <c:holeSize val="50"/>
      </c:doughnutChart>
    </c:plotArea>
    <c:plotVisOnly val="1"/>
    <c:dispBlanksAs val="gap"/>
    <c:showDLblsOverMax val="0"/>
  </c:chart>
  <c:externalData r:id="rId2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6936613904123491E-2"/>
          <c:y val="0.18389918722372739"/>
          <c:w val="0.96612677219175302"/>
          <c:h val="0.68529231427349213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w="114300" prst="artDeco"/>
            </a:sp3d>
          </c:spPr>
          <c:invertIfNegative val="0"/>
          <c:dPt>
            <c:idx val="0"/>
            <c:invertIfNegative val="0"/>
            <c:bubble3D val="0"/>
            <c:spPr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w="114300" prst="artDeco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7269-4DF3-83E7-AEDA3F078B77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w="114300" prst="artDeco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7269-4DF3-83E7-AEDA3F078B77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w="114300" prst="artDeco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7269-4DF3-83E7-AEDA3F078B77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w="114300" prst="artDeco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7269-4DF3-83E7-AEDA3F078B77}"/>
              </c:ext>
            </c:extLst>
          </c:dPt>
          <c:dLbls>
            <c:dLbl>
              <c:idx val="0"/>
              <c:layout>
                <c:manualLayout>
                  <c:x val="-7.6983506391955043E-3"/>
                  <c:y val="-0.33955043506284244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7269-4DF3-83E7-AEDA3F078B77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9.2376328247652639E-3"/>
                  <c:y val="-0.38482349367868379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7269-4DF3-83E7-AEDA3F078B77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3.0793843462043275E-3"/>
                  <c:y val="-0.344075288749465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7269-4DF3-83E7-AEDA3F078B77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7.6984608655105641E-3"/>
                  <c:y val="-0.34860259518037928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7269-4DF3-83E7-AEDA3F078B77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1.0778369793845166E-2"/>
                  <c:y val="-0.3485992716155362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7269-4DF3-83E7-AEDA3F078B77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 w="25335">
                <a:noFill/>
              </a:ln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1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2018 отчет</c:v>
                </c:pt>
                <c:pt idx="1">
                  <c:v>2019 оценка</c:v>
                </c:pt>
                <c:pt idx="2">
                  <c:v>2020 план</c:v>
                </c:pt>
                <c:pt idx="3">
                  <c:v>2021 план</c:v>
                </c:pt>
                <c:pt idx="4">
                  <c:v>2022 план</c:v>
                </c:pt>
              </c:strCache>
            </c:strRef>
          </c:cat>
          <c:val>
            <c:numRef>
              <c:f>Лист1!$B$2:$B$6</c:f>
              <c:numCache>
                <c:formatCode>#,##0.0</c:formatCode>
                <c:ptCount val="5"/>
                <c:pt idx="0">
                  <c:v>117950.98</c:v>
                </c:pt>
                <c:pt idx="1">
                  <c:v>141140.70000000001</c:v>
                </c:pt>
                <c:pt idx="2" formatCode="#,##0.00">
                  <c:v>136746</c:v>
                </c:pt>
                <c:pt idx="3" formatCode="#,##0.00">
                  <c:v>120708</c:v>
                </c:pt>
                <c:pt idx="4" formatCode="#,##0.00">
                  <c:v>119828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7269-4DF3-83E7-AEDA3F078B7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75596216"/>
        <c:axId val="175596608"/>
      </c:barChart>
      <c:catAx>
        <c:axId val="1755962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477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1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75596608"/>
        <c:crosses val="autoZero"/>
        <c:auto val="1"/>
        <c:lblAlgn val="ctr"/>
        <c:lblOffset val="100"/>
        <c:noMultiLvlLbl val="0"/>
      </c:catAx>
      <c:valAx>
        <c:axId val="175596608"/>
        <c:scaling>
          <c:orientation val="minMax"/>
          <c:min val="0"/>
        </c:scaling>
        <c:delete val="1"/>
        <c:axPos val="l"/>
        <c:numFmt formatCode="#,##0.0" sourceLinked="1"/>
        <c:majorTickMark val="out"/>
        <c:minorTickMark val="none"/>
        <c:tickLblPos val="nextTo"/>
        <c:crossAx val="175596216"/>
        <c:crosses val="autoZero"/>
        <c:crossBetween val="between"/>
      </c:valAx>
      <c:spPr>
        <a:noFill/>
        <a:ln w="25335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/>
      </a:pPr>
      <a:endParaRPr lang="ru-RU"/>
    </a:p>
  </c:txPr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tx>
          <c:spPr>
            <a:solidFill>
              <a:srgbClr val="ED7E30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1.4583333333333295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0467-4EC0-9279-97BA98354860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1.8749999999999999E-2"/>
                  <c:y val="-6.2500000000000003E-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804,0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0467-4EC0-9279-97BA98354860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1.2499999999999924E-2"/>
                  <c:y val="-5.729100483608997E-17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845,9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0467-4EC0-9279-97BA98354860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1.8749999999999999E-2"/>
                  <c:y val="-1.2500000000000001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892,4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0467-4EC0-9279-97BA98354860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799" b="1" i="0" u="none" strike="noStrike" kern="1200" baseline="0">
                    <a:solidFill>
                      <a:schemeClr val="tx1"/>
                    </a:solidFill>
                    <a:latin typeface="Arial Black" panose="020B0A04020102020204" pitchFamily="34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Лист1!$B$1:$E$1</c:f>
              <c:strCache>
                <c:ptCount val="4"/>
                <c:pt idx="0">
                  <c:v>утвержденный бюджет 2019г.</c:v>
                </c:pt>
                <c:pt idx="1">
                  <c:v>2020г.</c:v>
                </c:pt>
                <c:pt idx="2">
                  <c:v>2021г.</c:v>
                </c:pt>
                <c:pt idx="3">
                  <c:v>2022г.</c:v>
                </c:pt>
              </c:strCache>
            </c:strRef>
          </c:cat>
          <c:val>
            <c:numRef>
              <c:f>Лист1!$B$2:$E$2</c:f>
              <c:numCache>
                <c:formatCode>General</c:formatCode>
                <c:ptCount val="4"/>
                <c:pt idx="0">
                  <c:v>740</c:v>
                </c:pt>
                <c:pt idx="1">
                  <c:v>782</c:v>
                </c:pt>
                <c:pt idx="2">
                  <c:v>839</c:v>
                </c:pt>
                <c:pt idx="3">
                  <c:v>875.8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0467-4EC0-9279-97BA9835486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6"/>
        <c:gapDepth val="1"/>
        <c:shape val="cylinder"/>
        <c:axId val="239405176"/>
        <c:axId val="191779304"/>
        <c:axId val="0"/>
      </c:bar3DChart>
      <c:catAx>
        <c:axId val="2394051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91779304"/>
        <c:crosses val="autoZero"/>
        <c:auto val="1"/>
        <c:lblAlgn val="ctr"/>
        <c:lblOffset val="100"/>
        <c:noMultiLvlLbl val="0"/>
      </c:catAx>
      <c:valAx>
        <c:axId val="191779304"/>
        <c:scaling>
          <c:orientation val="minMax"/>
          <c:min val="0"/>
        </c:scaling>
        <c:delete val="0"/>
        <c:axPos val="l"/>
        <c:majorGridlines>
          <c:spPr>
            <a:ln w="9517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crossAx val="239405176"/>
        <c:crosses val="autoZero"/>
        <c:crossBetween val="between"/>
      </c:valAx>
      <c:spPr>
        <a:noFill/>
        <a:ln w="25379">
          <a:noFill/>
        </a:ln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8274295280322389"/>
          <c:y val="3.5096919707939517E-2"/>
          <c:w val="0.71340605463029361"/>
          <c:h val="0.7412921463204953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prst="angle"/>
            </a:sp3d>
          </c:spPr>
          <c:invertIfNegative val="0"/>
          <c:dPt>
            <c:idx val="0"/>
            <c:invertIfNegative val="0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prst="angle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B355-4E68-BE73-813404847965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3">
                  <a:lumMod val="75000"/>
                </a:schemeClr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prst="angle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B355-4E68-BE73-813404847965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5">
                  <a:lumMod val="75000"/>
                </a:schemeClr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prst="angle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B355-4E68-BE73-813404847965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6">
                  <a:lumMod val="75000"/>
                </a:schemeClr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prst="angle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B355-4E68-BE73-813404847965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prst="angle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4-B355-4E68-BE73-813404847965}"/>
              </c:ext>
            </c:extLst>
          </c:dPt>
          <c:dLbls>
            <c:spPr>
              <a:noFill/>
              <a:ln w="25347">
                <a:noFill/>
              </a:ln>
            </c:spPr>
            <c:txPr>
              <a:bodyPr rot="0" vert="horz"/>
              <a:lstStyle/>
              <a:p>
                <a:pPr>
                  <a:defRPr sz="1200">
                    <a:latin typeface="Arial Black" panose="020B0A040201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2018 отчет</c:v>
                </c:pt>
                <c:pt idx="1">
                  <c:v>2019 оценка</c:v>
                </c:pt>
                <c:pt idx="2">
                  <c:v>2020 план</c:v>
                </c:pt>
                <c:pt idx="3">
                  <c:v>2021 план</c:v>
                </c:pt>
                <c:pt idx="4">
                  <c:v>2022 план</c:v>
                </c:pt>
              </c:strCache>
            </c:strRef>
          </c:cat>
          <c:val>
            <c:numRef>
              <c:f>Лист1!$B$2:$B$6</c:f>
              <c:numCache>
                <c:formatCode>#,##0.0</c:formatCode>
                <c:ptCount val="5"/>
                <c:pt idx="0">
                  <c:v>19935.57</c:v>
                </c:pt>
                <c:pt idx="1">
                  <c:v>22795.5</c:v>
                </c:pt>
                <c:pt idx="2">
                  <c:v>20298</c:v>
                </c:pt>
                <c:pt idx="3">
                  <c:v>21843</c:v>
                </c:pt>
                <c:pt idx="4">
                  <c:v>22295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B355-4E68-BE73-81340484796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75597392"/>
        <c:axId val="175597784"/>
      </c:barChart>
      <c:catAx>
        <c:axId val="1755973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48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 sz="1200" b="1"/>
            </a:pPr>
            <a:endParaRPr lang="ru-RU"/>
          </a:p>
        </c:txPr>
        <c:crossAx val="175597784"/>
        <c:crosses val="autoZero"/>
        <c:auto val="1"/>
        <c:lblAlgn val="ctr"/>
        <c:lblOffset val="100"/>
        <c:noMultiLvlLbl val="0"/>
      </c:catAx>
      <c:valAx>
        <c:axId val="175597784"/>
        <c:scaling>
          <c:orientation val="minMax"/>
          <c:min val="0"/>
        </c:scaling>
        <c:delete val="0"/>
        <c:axPos val="l"/>
        <c:numFmt formatCode="#,##0.0" sourceLinked="1"/>
        <c:majorTickMark val="out"/>
        <c:minorTickMark val="none"/>
        <c:tickLblPos val="nextTo"/>
        <c:crossAx val="175597392"/>
        <c:crosses val="autoZero"/>
        <c:crossBetween val="between"/>
      </c:valAx>
      <c:spPr>
        <a:noFill/>
        <a:ln w="25347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13909313280734056"/>
          <c:y val="8.357112518918712E-2"/>
          <c:w val="0.7218137343853207"/>
          <c:h val="0.83285774962162651"/>
        </c:manualLayout>
      </c:layout>
      <c:pie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200"/>
      </a:pPr>
      <a:endParaRPr lang="ru-RU"/>
    </a:p>
  </c:txPr>
  <c:externalData r:id="rId2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9.7670171268191816E-2"/>
          <c:y val="6.5439028279977968E-2"/>
          <c:w val="0.88750065430005998"/>
          <c:h val="0.80479216373982998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rgbClr val="FFFF00"/>
            </a:solidFill>
          </c:spPr>
          <c:explosion val="2"/>
          <c:dPt>
            <c:idx val="0"/>
            <c:bubble3D val="0"/>
            <c:spPr>
              <a:solidFill>
                <a:srgbClr val="FFFF00"/>
              </a:solidFill>
              <a:ln w="25305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8E27-425E-B530-363434929A93}"/>
              </c:ext>
            </c:extLst>
          </c:dPt>
          <c:dPt>
            <c:idx val="1"/>
            <c:bubble3D val="0"/>
            <c:spPr>
              <a:solidFill>
                <a:srgbClr val="00B0F0"/>
              </a:solidFill>
              <a:ln w="25305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8E27-425E-B530-363434929A93}"/>
              </c:ext>
            </c:extLst>
          </c:dPt>
          <c:dLbls>
            <c:dLbl>
              <c:idx val="0"/>
              <c:layout>
                <c:manualLayout>
                  <c:x val="-0.18122742559273439"/>
                  <c:y val="-1.2256612147787786E-2"/>
                </c:manualLayout>
              </c:layout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3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Arial Black" panose="020B0A04020102020204" pitchFamily="34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8E27-425E-B530-363434929A93}"/>
                </c:ext>
                <c:ext xmlns:c15="http://schemas.microsoft.com/office/drawing/2012/chart" uri="{CE6537A1-D6FC-4f65-9D91-7224C49458BB}">
                  <c15:layout>
                    <c:manualLayout>
                      <c:w val="0.39400431734324176"/>
                      <c:h val="0.17170344293909454"/>
                    </c:manualLayout>
                  </c15:layout>
                </c:ext>
              </c:extLst>
            </c:dLbl>
            <c:dLbl>
              <c:idx val="1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8E27-425E-B530-363434929A93}"/>
                </c:ext>
                <c:ext xmlns:c15="http://schemas.microsoft.com/office/drawing/2012/chart" uri="{CE6537A1-D6FC-4f65-9D91-7224C49458BB}"/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3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489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0.00%</c:formatCode>
                <c:ptCount val="2"/>
                <c:pt idx="0">
                  <c:v>3.2000000000000001E-2</c:v>
                </c:pt>
                <c:pt idx="1">
                  <c:v>0.96699999999999997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8E27-425E-B530-363434929A9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305">
          <a:noFill/>
        </a:ln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pie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externalData r:id="rId2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7.415783971914898E-2"/>
          <c:y val="0.12422316852919908"/>
          <c:w val="0.88750065430005998"/>
          <c:h val="0.80479216373982998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2"/>
          <c:dPt>
            <c:idx val="0"/>
            <c:bubble3D val="0"/>
            <c:spPr>
              <a:solidFill>
                <a:srgbClr val="FFFF00"/>
              </a:solidFill>
              <a:ln w="25272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AAF3-439C-B70E-B1EA28742F41}"/>
              </c:ext>
            </c:extLst>
          </c:dPt>
          <c:dPt>
            <c:idx val="1"/>
            <c:bubble3D val="0"/>
            <c:spPr>
              <a:solidFill>
                <a:srgbClr val="00B0F0"/>
              </a:solidFill>
              <a:ln w="25272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AAF3-439C-B70E-B1EA28742F41}"/>
              </c:ext>
            </c:extLst>
          </c:dPt>
          <c:dLbls>
            <c:dLbl>
              <c:idx val="0"/>
              <c:layout>
                <c:manualLayout>
                  <c:x val="-0.44221178630698066"/>
                  <c:y val="1.6669619422572179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91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 Black" panose="020B0A04020102020204" pitchFamily="34" charset="0"/>
                        <a:ea typeface="+mn-ea"/>
                        <a:cs typeface="Times New Roman" panose="02020603050405020304" pitchFamily="18" charset="0"/>
                      </a:defRPr>
                    </a:pPr>
                    <a:r>
                      <a:rPr lang="en-US" dirty="0">
                        <a:latin typeface="Arial Black" panose="020B0A04020102020204" pitchFamily="34" charset="0"/>
                        <a:cs typeface="Times New Roman" panose="02020603050405020304" pitchFamily="18" charset="0"/>
                      </a:rPr>
                      <a:t>3,2%</a:t>
                    </a:r>
                  </a:p>
                </c:rich>
              </c:tx>
              <c:spPr>
                <a:noFill/>
                <a:ln w="25336">
                  <a:noFill/>
                </a:ln>
              </c:spPr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AAF3-439C-B70E-B1EA28742F41}"/>
                </c:ext>
                <c:ext xmlns:c15="http://schemas.microsoft.com/office/drawing/2012/chart" uri="{CE6537A1-D6FC-4f65-9D91-7224C49458BB}">
                  <c15:layout>
                    <c:manualLayout>
                      <c:w val="0.29745889387144991"/>
                      <c:h val="0.26733333333333331"/>
                    </c:manualLayout>
                  </c15:layout>
                </c:ext>
              </c:extLst>
            </c:dLbl>
            <c:dLbl>
              <c:idx val="1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AAF3-439C-B70E-B1EA28742F41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 w="25336">
                <a:noFill/>
              </a:ln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1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477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0.00%</c:formatCode>
                <c:ptCount val="2"/>
                <c:pt idx="0">
                  <c:v>3.3000000000000002E-2</c:v>
                </c:pt>
                <c:pt idx="1">
                  <c:v>0.96699999999999997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AAF3-439C-B70E-B1EA28742F4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336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1.9863964134308278E-3"/>
          <c:y val="0"/>
          <c:w val="0.88750065430005998"/>
          <c:h val="0.80479216373982998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rgbClr val="FFFF00"/>
            </a:solidFill>
          </c:spPr>
          <c:explosion val="2"/>
          <c:dPt>
            <c:idx val="0"/>
            <c:bubble3D val="0"/>
            <c:spPr>
              <a:solidFill>
                <a:srgbClr val="FFFF00"/>
              </a:solidFill>
              <a:ln w="25312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5454-4AB3-8131-9632B6415F84}"/>
              </c:ext>
            </c:extLst>
          </c:dPt>
          <c:dPt>
            <c:idx val="1"/>
            <c:bubble3D val="0"/>
            <c:spPr>
              <a:solidFill>
                <a:srgbClr val="00B0F0"/>
              </a:solidFill>
              <a:ln w="25312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5454-4AB3-8131-9632B6415F84}"/>
              </c:ext>
            </c:extLst>
          </c:dPt>
          <c:dLbls>
            <c:dLbl>
              <c:idx val="0"/>
              <c:layout>
                <c:manualLayout>
                  <c:x val="0.17267809719051389"/>
                  <c:y val="7.2603009662071706E-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3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 Black" panose="020B0A04020102020204" pitchFamily="34" charset="0"/>
                        <a:ea typeface="+mn-ea"/>
                        <a:cs typeface="Times New Roman" panose="02020603050405020304" pitchFamily="18" charset="0"/>
                      </a:defRPr>
                    </a:pPr>
                    <a:r>
                      <a:rPr lang="en-US" dirty="0">
                        <a:latin typeface="Arial Black" panose="020B0A04020102020204" pitchFamily="34" charset="0"/>
                        <a:cs typeface="Times New Roman" panose="02020603050405020304" pitchFamily="18" charset="0"/>
                      </a:rPr>
                      <a:t>3,1%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5454-4AB3-8131-9632B6415F84}"/>
                </c:ex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>
                    <c:manualLayout>
                      <c:w val="0.38399478171737406"/>
                      <c:h val="0.15041226334633584"/>
                    </c:manualLayout>
                  </c15:layout>
                </c:ext>
              </c:extLst>
            </c:dLbl>
            <c:dLbl>
              <c:idx val="1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5454-4AB3-8131-9632B6415F84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3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 Black" panose="020B0A04020102020204" pitchFamily="34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492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0.00%</c:formatCode>
                <c:ptCount val="2"/>
                <c:pt idx="0">
                  <c:v>3.1E-2</c:v>
                </c:pt>
                <c:pt idx="1">
                  <c:v>0.96799999999999997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5454-4AB3-8131-9632B6415F8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312">
          <a:noFill/>
        </a:ln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8900888481903744"/>
          <c:y val="8.0271305922488656E-2"/>
          <c:w val="0.71340605463029361"/>
          <c:h val="0.7412921463204953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prst="angle"/>
            </a:sp3d>
          </c:spPr>
          <c:invertIfNegative val="0"/>
          <c:dPt>
            <c:idx val="0"/>
            <c:invertIfNegative val="0"/>
            <c:bubble3D val="0"/>
            <c:spPr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prst="angle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E19C-4050-88F0-45801F6FD074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3">
                  <a:lumMod val="75000"/>
                </a:schemeClr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prst="angle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E19C-4050-88F0-45801F6FD074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6">
                  <a:lumMod val="75000"/>
                </a:schemeClr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prst="angle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E19C-4050-88F0-45801F6FD074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6">
                  <a:lumMod val="75000"/>
                </a:schemeClr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prst="angle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E19C-4050-88F0-45801F6FD074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4">
                  <a:lumMod val="5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prst="angle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4-E19C-4050-88F0-45801F6FD074}"/>
              </c:ext>
            </c:extLst>
          </c:dPt>
          <c:dLbls>
            <c:numFmt formatCode="#,##0.0" sourceLinked="0"/>
            <c:spPr>
              <a:noFill/>
              <a:ln w="25347">
                <a:noFill/>
              </a:ln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 Black" panose="020B0A04020102020204" pitchFamily="34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2020 план</c:v>
                </c:pt>
                <c:pt idx="1">
                  <c:v>2021 план</c:v>
                </c:pt>
                <c:pt idx="2">
                  <c:v>2022 план</c:v>
                </c:pt>
              </c:strCache>
            </c:strRef>
          </c:cat>
          <c:val>
            <c:numRef>
              <c:f>Лист1!$B$2:$B$4</c:f>
              <c:numCache>
                <c:formatCode>#,##0.00</c:formatCode>
                <c:ptCount val="3"/>
                <c:pt idx="0">
                  <c:v>11637</c:v>
                </c:pt>
                <c:pt idx="1">
                  <c:v>11986</c:v>
                </c:pt>
                <c:pt idx="2">
                  <c:v>12346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E19C-4050-88F0-45801F6FD07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75600528"/>
        <c:axId val="175600920"/>
      </c:barChart>
      <c:catAx>
        <c:axId val="1756005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48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75600920"/>
        <c:crosses val="autoZero"/>
        <c:auto val="1"/>
        <c:lblAlgn val="ctr"/>
        <c:lblOffset val="100"/>
        <c:noMultiLvlLbl val="0"/>
      </c:catAx>
      <c:valAx>
        <c:axId val="175600920"/>
        <c:scaling>
          <c:orientation val="minMax"/>
        </c:scaling>
        <c:delete val="1"/>
        <c:axPos val="l"/>
        <c:numFmt formatCode="#,##0.00" sourceLinked="1"/>
        <c:majorTickMark val="out"/>
        <c:minorTickMark val="none"/>
        <c:tickLblPos val="nextTo"/>
        <c:crossAx val="175600528"/>
        <c:crosses val="autoZero"/>
        <c:crossBetween val="between"/>
      </c:valAx>
      <c:spPr>
        <a:noFill/>
        <a:ln w="25347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4.4767905773798612E-2"/>
          <c:y val="8.2282774739039069E-2"/>
          <c:w val="0.88750065430005998"/>
          <c:h val="0.80479216373982998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chemeClr val="accent6"/>
            </a:solidFill>
          </c:spPr>
          <c:explosion val="2"/>
          <c:dPt>
            <c:idx val="0"/>
            <c:bubble3D val="0"/>
            <c:spPr>
              <a:solidFill>
                <a:schemeClr val="accent6"/>
              </a:solidFill>
              <a:ln w="22594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94BE-44FE-874A-24D2AFB932B0}"/>
              </c:ext>
            </c:extLst>
          </c:dPt>
          <c:dPt>
            <c:idx val="1"/>
            <c:bubble3D val="0"/>
            <c:spPr>
              <a:solidFill>
                <a:schemeClr val="accent5">
                  <a:lumMod val="60000"/>
                  <a:lumOff val="40000"/>
                </a:schemeClr>
              </a:solidFill>
              <a:ln w="22594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94BE-44FE-874A-24D2AFB932B0}"/>
              </c:ext>
            </c:extLst>
          </c:dPt>
          <c:dLbls>
            <c:dLbl>
              <c:idx val="0"/>
              <c:layout>
                <c:manualLayout>
                  <c:x val="-0.19592259144269986"/>
                  <c:y val="-7.6385017044065487E-2"/>
                </c:manualLayout>
              </c:layout>
              <c:numFmt formatCode="0.0%" sourceLinked="0"/>
              <c:spPr>
                <a:noFill/>
                <a:ln w="22679">
                  <a:noFill/>
                </a:ln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Arial Black" panose="020B0A04020102020204" pitchFamily="34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94BE-44FE-874A-24D2AFB932B0}"/>
                </c:ext>
                <c:ext xmlns:c15="http://schemas.microsoft.com/office/drawing/2012/chart" uri="{CE6537A1-D6FC-4f65-9D91-7224C49458BB}">
                  <c15:layout>
                    <c:manualLayout>
                      <c:w val="0.36449660925636912"/>
                      <c:h val="0.22072722778022572"/>
                    </c:manualLayout>
                  </c15:layout>
                </c:ext>
              </c:extLst>
            </c:dLbl>
            <c:dLbl>
              <c:idx val="1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94BE-44FE-874A-24D2AFB932B0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 w="22679">
                <a:noFill/>
              </a:ln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 Black" panose="020B0A04020102020204" pitchFamily="34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8472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0.00%</c:formatCode>
                <c:ptCount val="2"/>
                <c:pt idx="0">
                  <c:v>1.7999999999999999E-2</c:v>
                </c:pt>
                <c:pt idx="1">
                  <c:v>0.98199999999999998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94BE-44FE-874A-24D2AFB932B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2679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13909313280734056"/>
          <c:y val="8.357112518918712E-2"/>
          <c:w val="0.7218137343853207"/>
          <c:h val="0.83285774962162651"/>
        </c:manualLayout>
      </c:layout>
      <c:pie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externalData r:id="rId2">
    <c:autoUpdate val="0"/>
  </c:externalData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pie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"/>
          <c:y val="2.1023239453008594E-3"/>
          <c:w val="0.83545286739797564"/>
          <c:h val="0.92464729746957086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Налоговые доходы</c:v>
                </c:pt>
              </c:strCache>
            </c:strRef>
          </c:tx>
          <c:spPr>
            <a:solidFill>
              <a:srgbClr val="00B0F0"/>
            </a:solidFill>
          </c:spPr>
          <c:invertIfNegative val="0"/>
          <c:dLbls>
            <c:dLbl>
              <c:idx val="0"/>
              <c:layout>
                <c:manualLayout>
                  <c:x val="1.3752755757371365E-2"/>
                  <c:y val="-9.200521067609990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9A70-4F6D-99FC-573DD27712E9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2.0163352260511573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9A70-4F6D-99FC-573DD27712E9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1.1761955485298417E-2"/>
                  <c:y val="5.033129484984038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9A70-4F6D-99FC-573DD27712E9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numFmt formatCode="#,##0.0" sourceLinked="0"/>
            <c:spPr>
              <a:solidFill>
                <a:schemeClr val="bg1"/>
              </a:solidFill>
              <a:ln>
                <a:solidFill>
                  <a:schemeClr val="accent1"/>
                </a:solidFill>
              </a:ln>
              <a:effectLst/>
            </c:spPr>
            <c:txPr>
              <a:bodyPr/>
              <a:lstStyle/>
              <a:p>
                <a:pPr>
                  <a:defRPr sz="14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Лист1!$A$2:$A$6</c:f>
              <c:strCache>
                <c:ptCount val="4"/>
                <c:pt idx="0">
                  <c:v>2019</c:v>
                </c:pt>
                <c:pt idx="1">
                  <c:v>Доходы на 2020 год</c:v>
                </c:pt>
                <c:pt idx="2">
                  <c:v>Доходы на 2021 год</c:v>
                </c:pt>
                <c:pt idx="3">
                  <c:v>Доходы на 2022 год</c:v>
                </c:pt>
              </c:strCache>
            </c:strRef>
          </c:cat>
          <c:val>
            <c:numRef>
              <c:f>Лист1!$B$2:$B$6</c:f>
              <c:numCache>
                <c:formatCode>#,##0.00</c:formatCode>
                <c:ptCount val="4"/>
                <c:pt idx="0" formatCode="#,##0.0">
                  <c:v>531609.4</c:v>
                </c:pt>
                <c:pt idx="1">
                  <c:v>555304</c:v>
                </c:pt>
                <c:pt idx="2">
                  <c:v>604761</c:v>
                </c:pt>
                <c:pt idx="3">
                  <c:v>635512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9A70-4F6D-99FC-573DD27712E9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Неналоговые доходы</c:v>
                </c:pt>
              </c:strCache>
            </c:strRef>
          </c:tx>
          <c:spPr>
            <a:solidFill>
              <a:srgbClr val="FFC000"/>
            </a:solidFill>
          </c:spPr>
          <c:invertIfNegative val="0"/>
          <c:dLbls>
            <c:dLbl>
              <c:idx val="0"/>
              <c:layout>
                <c:manualLayout>
                  <c:x val="-3.3679579750893508E-2"/>
                  <c:y val="-8.1761618954196813E-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separator>; </c:separator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9A70-4F6D-99FC-573DD27712E9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1.7396829572056651E-2"/>
                  <c:y val="1.187705935790465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separator>; </c:separator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9A70-4F6D-99FC-573DD27712E9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1.1037814608509998E-2"/>
                  <c:y val="1.088850577861054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separator>; </c:separator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6-9A70-4F6D-99FC-573DD27712E9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3.7942957132227791E-2"/>
                  <c:y val="-1.046219204753963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separator>; </c:separator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9A70-4F6D-99FC-573DD27712E9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numFmt formatCode="#,##0.0" sourceLinked="0"/>
            <c:spPr>
              <a:solidFill>
                <a:schemeClr val="bg1"/>
              </a:solidFill>
              <a:ln>
                <a:solidFill>
                  <a:schemeClr val="accent1"/>
                </a:solidFill>
              </a:ln>
              <a:effectLst/>
            </c:spPr>
            <c:txPr>
              <a:bodyPr/>
              <a:lstStyle/>
              <a:p>
                <a:pPr>
                  <a:defRPr sz="14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eparator>; </c:separator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4"/>
                <c:pt idx="0">
                  <c:v>2019</c:v>
                </c:pt>
                <c:pt idx="1">
                  <c:v>Доходы на 2020 год</c:v>
                </c:pt>
                <c:pt idx="2">
                  <c:v>Доходы на 2021 год</c:v>
                </c:pt>
                <c:pt idx="3">
                  <c:v>Доходы на 2022 год</c:v>
                </c:pt>
              </c:strCache>
            </c:strRef>
          </c:cat>
          <c:val>
            <c:numRef>
              <c:f>Лист1!$C$2:$C$6</c:f>
              <c:numCache>
                <c:formatCode>#,##0.00</c:formatCode>
                <c:ptCount val="4"/>
                <c:pt idx="0" formatCode="#,##0.0">
                  <c:v>102077.1</c:v>
                </c:pt>
                <c:pt idx="1">
                  <c:v>79903</c:v>
                </c:pt>
                <c:pt idx="2">
                  <c:v>72304.600000000006</c:v>
                </c:pt>
                <c:pt idx="3">
                  <c:v>82031.399999999994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9A70-4F6D-99FC-573DD27712E9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Безвозмездные поступления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-1.3888890407796541E-3"/>
                  <c:y val="-2.119305844657157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9-9A70-4F6D-99FC-573DD27712E9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numFmt formatCode="#,##0.0" sourceLinked="0"/>
            <c:spPr>
              <a:solidFill>
                <a:schemeClr val="bg1"/>
              </a:solidFill>
              <a:ln>
                <a:solidFill>
                  <a:schemeClr val="accent1"/>
                </a:solidFill>
              </a:ln>
              <a:effectLst/>
            </c:spPr>
            <c:txPr>
              <a:bodyPr/>
              <a:lstStyle/>
              <a:p>
                <a:pPr>
                  <a:defRPr sz="14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Лист1!$A$2:$A$6</c:f>
              <c:strCache>
                <c:ptCount val="4"/>
                <c:pt idx="0">
                  <c:v>2019</c:v>
                </c:pt>
                <c:pt idx="1">
                  <c:v>Доходы на 2020 год</c:v>
                </c:pt>
                <c:pt idx="2">
                  <c:v>Доходы на 2021 год</c:v>
                </c:pt>
                <c:pt idx="3">
                  <c:v>Доходы на 2022 год</c:v>
                </c:pt>
              </c:strCache>
            </c:strRef>
          </c:cat>
          <c:val>
            <c:numRef>
              <c:f>Лист1!$D$2:$D$6</c:f>
              <c:numCache>
                <c:formatCode>#,##0.00</c:formatCode>
                <c:ptCount val="4"/>
                <c:pt idx="0" formatCode="#,##0">
                  <c:v>1308441</c:v>
                </c:pt>
                <c:pt idx="1">
                  <c:v>1168360.8999999999</c:v>
                </c:pt>
                <c:pt idx="2">
                  <c:v>1228046.8</c:v>
                </c:pt>
                <c:pt idx="3">
                  <c:v>1327956.5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A-9A70-4F6D-99FC-573DD27712E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93098304"/>
        <c:axId val="193098696"/>
        <c:axId val="0"/>
      </c:bar3DChart>
      <c:catAx>
        <c:axId val="19309830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93098696"/>
        <c:crosses val="autoZero"/>
        <c:auto val="1"/>
        <c:lblAlgn val="ctr"/>
        <c:lblOffset val="100"/>
        <c:noMultiLvlLbl val="0"/>
      </c:catAx>
      <c:valAx>
        <c:axId val="193098696"/>
        <c:scaling>
          <c:orientation val="minMax"/>
        </c:scaling>
        <c:delete val="1"/>
        <c:axPos val="l"/>
        <c:majorGridlines/>
        <c:numFmt formatCode="#,##0.0" sourceLinked="1"/>
        <c:majorTickMark val="out"/>
        <c:minorTickMark val="none"/>
        <c:tickLblPos val="nextTo"/>
        <c:crossAx val="19309830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600">
          <a:solidFill>
            <a:schemeClr val="tx1">
              <a:lumMod val="95000"/>
              <a:lumOff val="5000"/>
            </a:schemeClr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>
    <c:autoUpdate val="0"/>
  </c:externalData>
  <c:userShapes r:id="rId2"/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7.415783971914898E-2"/>
          <c:y val="0.12422316852919908"/>
          <c:w val="0.88750065430005998"/>
          <c:h val="0.80479216373982998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rgbClr val="CC66FF"/>
            </a:solidFill>
          </c:spPr>
          <c:explosion val="2"/>
          <c:dPt>
            <c:idx val="0"/>
            <c:bubble3D val="0"/>
            <c:spPr>
              <a:solidFill>
                <a:schemeClr val="accent6"/>
              </a:solidFill>
              <a:ln w="25272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A5EF-4C35-B63A-8831DB5395BB}"/>
              </c:ext>
            </c:extLst>
          </c:dPt>
          <c:dPt>
            <c:idx val="1"/>
            <c:bubble3D val="0"/>
            <c:spPr>
              <a:solidFill>
                <a:schemeClr val="accent5">
                  <a:lumMod val="60000"/>
                  <a:lumOff val="40000"/>
                </a:schemeClr>
              </a:solidFill>
              <a:ln w="25272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A5EF-4C35-B63A-8831DB5395BB}"/>
              </c:ext>
            </c:extLst>
          </c:dPt>
          <c:dLbls>
            <c:dLbl>
              <c:idx val="0"/>
              <c:layout>
                <c:manualLayout>
                  <c:x val="-0.25199157280227868"/>
                  <c:y val="-2.7755575615628914E-17"/>
                </c:manualLayout>
              </c:layout>
              <c:numFmt formatCode="0.0%" sourceLinked="0"/>
              <c:spPr>
                <a:noFill/>
                <a:ln w="25336">
                  <a:noFill/>
                </a:ln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Arial Black" panose="020B0A04020102020204" pitchFamily="34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A5EF-4C35-B63A-8831DB5395BB}"/>
                </c:ext>
                <c:ext xmlns:c15="http://schemas.microsoft.com/office/drawing/2012/chart" uri="{CE6537A1-D6FC-4f65-9D91-7224C49458BB}">
                  <c15:layout>
                    <c:manualLayout>
                      <c:w val="0.50660687593423015"/>
                      <c:h val="0.26733333333333331"/>
                    </c:manualLayout>
                  </c15:layout>
                </c:ext>
              </c:extLst>
            </c:dLbl>
            <c:dLbl>
              <c:idx val="1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A5EF-4C35-B63A-8831DB5395BB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 w="25336">
                <a:noFill/>
              </a:ln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 Black" panose="020B0A04020102020204" pitchFamily="34" charset="0"/>
                    <a:ea typeface="+mn-ea"/>
                    <a:cs typeface="+mn-cs"/>
                  </a:defRPr>
                </a:pPr>
                <a:endParaRPr lang="ru-RU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477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0.00%</c:formatCode>
                <c:ptCount val="2"/>
                <c:pt idx="0">
                  <c:v>1.7999999999999999E-2</c:v>
                </c:pt>
                <c:pt idx="1">
                  <c:v>0.98199999999999998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A5EF-4C35-B63A-8831DB5395B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336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3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1.9863964134308278E-3"/>
          <c:y val="0"/>
          <c:w val="0.88750065430005998"/>
          <c:h val="0.80479216373982998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rgbClr val="CC66FF"/>
            </a:solidFill>
          </c:spPr>
          <c:explosion val="2"/>
          <c:dPt>
            <c:idx val="0"/>
            <c:bubble3D val="0"/>
            <c:spPr>
              <a:solidFill>
                <a:schemeClr val="accent6"/>
              </a:solidFill>
              <a:ln w="25224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9741-4FA7-AF10-DAEA3A06D534}"/>
              </c:ext>
            </c:extLst>
          </c:dPt>
          <c:dPt>
            <c:idx val="1"/>
            <c:bubble3D val="0"/>
            <c:spPr>
              <a:solidFill>
                <a:schemeClr val="accent5">
                  <a:lumMod val="60000"/>
                  <a:lumOff val="40000"/>
                </a:schemeClr>
              </a:solidFill>
              <a:ln w="25224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9741-4FA7-AF10-DAEA3A06D534}"/>
              </c:ext>
            </c:extLst>
          </c:dPt>
          <c:dLbls>
            <c:dLbl>
              <c:idx val="0"/>
              <c:layout>
                <c:manualLayout>
                  <c:x val="0.27426524716954759"/>
                  <c:y val="0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600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 Black" panose="020B0A04020102020204" pitchFamily="34" charset="0"/>
                        <a:ea typeface="+mn-ea"/>
                        <a:cs typeface="+mn-cs"/>
                      </a:defRPr>
                    </a:pPr>
                    <a:fld id="{509E9146-3473-4DC2-9C96-E6B43343C423}" type="VALUE">
                      <a:rPr lang="en-US" sz="1600">
                        <a:latin typeface="Arial Black" panose="020B0A04020102020204" pitchFamily="34" charset="0"/>
                        <a:cs typeface="Times New Roman" panose="02020603050405020304" pitchFamily="18" charset="0"/>
                      </a:rPr>
                      <a:pPr>
                        <a:defRPr sz="16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 Black" panose="020B0A04020102020204" pitchFamily="34" charset="0"/>
                          <a:ea typeface="+mn-ea"/>
                          <a:cs typeface="+mn-cs"/>
                        </a:defRPr>
                      </a:pPr>
                      <a:t>[ЗНАЧЕНИЕ]</a:t>
                    </a:fld>
                    <a:endParaRPr lang="ru-RU"/>
                  </a:p>
                </c:rich>
              </c:tx>
              <c:numFmt formatCode="0.0%" sourceLinked="0"/>
              <c:spPr>
                <a:noFill/>
                <a:ln w="25312">
                  <a:noFill/>
                </a:ln>
              </c:sp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9741-4FA7-AF10-DAEA3A06D534}"/>
                </c:ex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>
                    <c:manualLayout>
                      <c:w val="0.39156781437823229"/>
                      <c:h val="0.24497131931166352"/>
                    </c:manualLayout>
                  </c15:layout>
                  <c15:dlblFieldTable/>
                  <c15:showDataLabelsRange val="0"/>
                </c:ext>
              </c:extLst>
            </c:dLbl>
            <c:dLbl>
              <c:idx val="1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9741-4FA7-AF10-DAEA3A06D534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 w="25312">
                <a:noFill/>
              </a:ln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89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 Black" panose="020B0A04020102020204" pitchFamily="34" charset="0"/>
                    <a:ea typeface="+mn-ea"/>
                    <a:cs typeface="+mn-cs"/>
                  </a:defRPr>
                </a:pPr>
                <a:endParaRPr lang="ru-RU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459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0.00%</c:formatCode>
                <c:ptCount val="2"/>
                <c:pt idx="0">
                  <c:v>1.7000000000000001E-2</c:v>
                </c:pt>
                <c:pt idx="1">
                  <c:v>0.98299999999999998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9741-4FA7-AF10-DAEA3A06D53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312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3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3809891732283464"/>
          <c:y val="9.9923623329417871E-2"/>
          <c:w val="0.78618405511811018"/>
          <c:h val="0.72920570866141732"/>
        </c:manualLayout>
      </c:layout>
      <c:bar3D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prst="slope"/>
            </a:sp3d>
          </c:spPr>
          <c:invertIfNegative val="0"/>
          <c:dPt>
            <c:idx val="0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prst="slope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5B37-4018-A079-EB31EA2FBA43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3">
                  <a:lumMod val="20000"/>
                  <a:lumOff val="8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prst="slope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5B37-4018-A079-EB31EA2FBA43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prst="slope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5B37-4018-A079-EB31EA2FBA43}"/>
              </c:ext>
            </c:extLst>
          </c:dPt>
          <c:dPt>
            <c:idx val="3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>
                <a:reflection blurRad="38100" stA="26000" endPos="23000" dist="25400" dir="5400000" sy="-100000" rotWithShape="0"/>
              </a:effectLst>
              <a:scene3d>
                <a:camera prst="orthographicFront">
                  <a:rot lat="0" lon="0" rev="0"/>
                </a:camera>
                <a:lightRig rig="balanced" dir="tr"/>
              </a:scene3d>
              <a:sp3d prstMaterial="plastic">
                <a:bevelT w="50800"/>
                <a:contourClr>
                  <a:schemeClr val="accent4">
                    <a:shade val="30000"/>
                    <a:satMod val="120000"/>
                  </a:schemeClr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5B37-4018-A079-EB31EA2FBA43}"/>
              </c:ext>
            </c:extLst>
          </c:dPt>
          <c:dPt>
            <c:idx val="4"/>
            <c:invertIfNegative val="0"/>
            <c:bubble3D val="0"/>
            <c:spPr>
              <a:gradFill rotWithShape="1">
                <a:gsLst>
                  <a:gs pos="0">
                    <a:schemeClr val="accent3">
                      <a:lumMod val="95000"/>
                    </a:schemeClr>
                  </a:gs>
                  <a:gs pos="100000">
                    <a:schemeClr val="accent3">
                      <a:shade val="82000"/>
                      <a:satMod val="125000"/>
                      <a:lumMod val="74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reflection blurRad="38100" stA="26000" endPos="23000" dist="25400" dir="5400000" sy="-100000" rotWithShape="0"/>
              </a:effectLst>
              <a:scene3d>
                <a:camera prst="orthographicFront">
                  <a:rot lat="0" lon="0" rev="0"/>
                </a:camera>
                <a:lightRig rig="balanced" dir="tr"/>
              </a:scene3d>
              <a:sp3d prstMaterial="plastic">
                <a:bevelT w="50800"/>
                <a:contourClr>
                  <a:schemeClr val="accent3">
                    <a:shade val="30000"/>
                    <a:satMod val="120000"/>
                  </a:schemeClr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4-5B37-4018-A079-EB31EA2FBA43}"/>
              </c:ext>
            </c:extLst>
          </c:dPt>
          <c:dLbls>
            <c:dLbl>
              <c:idx val="4"/>
              <c:layout>
                <c:manualLayout>
                  <c:x val="7.8830478469968691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5B37-4018-A079-EB31EA2FBA43}"/>
                </c:ext>
                <c:ext xmlns:c15="http://schemas.microsoft.com/office/drawing/2012/chart" uri="{CE6537A1-D6FC-4f65-9D91-7224C49458BB}"/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5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 Black" panose="020B0A04020102020204" pitchFamily="34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2018 отчет</c:v>
                </c:pt>
                <c:pt idx="1">
                  <c:v>2019 оценка</c:v>
                </c:pt>
                <c:pt idx="2">
                  <c:v>2020 план</c:v>
                </c:pt>
                <c:pt idx="3">
                  <c:v>2021 план</c:v>
                </c:pt>
                <c:pt idx="4">
                  <c:v>2022 план</c:v>
                </c:pt>
              </c:strCache>
            </c:strRef>
          </c:cat>
          <c:val>
            <c:numRef>
              <c:f>Лист1!$B$2:$B$6</c:f>
              <c:numCache>
                <c:formatCode>#,##0.0</c:formatCode>
                <c:ptCount val="5"/>
                <c:pt idx="0">
                  <c:v>10710</c:v>
                </c:pt>
                <c:pt idx="1">
                  <c:v>9762.7999999999993</c:v>
                </c:pt>
                <c:pt idx="2" formatCode="#,##0.00">
                  <c:v>10917</c:v>
                </c:pt>
                <c:pt idx="3" formatCode="#,##0.00">
                  <c:v>11026</c:v>
                </c:pt>
                <c:pt idx="4" formatCode="#,##0.00">
                  <c:v>11136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5B37-4018-A079-EB31EA2FBA4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76745256"/>
        <c:axId val="176745648"/>
        <c:axId val="0"/>
      </c:bar3DChart>
      <c:catAx>
        <c:axId val="17674525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76745648"/>
        <c:crosses val="autoZero"/>
        <c:auto val="1"/>
        <c:lblAlgn val="ctr"/>
        <c:lblOffset val="100"/>
        <c:noMultiLvlLbl val="0"/>
      </c:catAx>
      <c:valAx>
        <c:axId val="176745648"/>
        <c:scaling>
          <c:orientation val="minMax"/>
        </c:scaling>
        <c:delete val="1"/>
        <c:axPos val="b"/>
        <c:numFmt formatCode="#,##0.0" sourceLinked="1"/>
        <c:majorTickMark val="out"/>
        <c:minorTickMark val="none"/>
        <c:tickLblPos val="nextTo"/>
        <c:crossAx val="176745256"/>
        <c:crosses val="autoZero"/>
        <c:crossBetween val="between"/>
      </c:valAx>
      <c:spPr>
        <a:noFill/>
        <a:ln w="25365">
          <a:noFill/>
        </a:ln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3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16817451282871293"/>
          <c:y val="5.6737646260879453E-2"/>
          <c:w val="0.76252277072307861"/>
          <c:h val="0.88652470747824108"/>
        </c:manualLayout>
      </c:layout>
      <c:barChart>
        <c:barDir val="bar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9"/>
        <c:axId val="176746432"/>
        <c:axId val="176746824"/>
      </c:barChart>
      <c:catAx>
        <c:axId val="176746432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900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76746824"/>
        <c:crosses val="autoZero"/>
        <c:auto val="1"/>
        <c:lblAlgn val="ctr"/>
        <c:lblOffset val="100"/>
        <c:noMultiLvlLbl val="0"/>
      </c:catAx>
      <c:valAx>
        <c:axId val="176746824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76746432"/>
        <c:crosses val="autoZero"/>
        <c:crossBetween val="between"/>
      </c:valAx>
    </c:plotArea>
    <c:plotVisOnly val="1"/>
    <c:dispBlanksAs val="gap"/>
    <c:showDLblsOverMax val="0"/>
  </c:chart>
  <c:externalData r:id="rId2">
    <c:autoUpdate val="0"/>
  </c:externalData>
</c:chartSpace>
</file>

<file path=ppt/charts/chart3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330799572185585"/>
          <c:y val="0.21727108660710839"/>
          <c:w val="0.69134543468917797"/>
          <c:h val="0.58407691589693922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chemeClr val="bg1">
                <a:shade val="85000"/>
              </a:schemeClr>
            </a:solidFill>
          </c:spPr>
          <c:dPt>
            <c:idx val="0"/>
            <c:bubble3D val="0"/>
            <c:spPr>
              <a:solidFill>
                <a:srgbClr val="00B050"/>
              </a:solidFill>
              <a:ln w="18911">
                <a:noFill/>
              </a:ln>
              <a:effectLst>
                <a:reflection blurRad="38100" stA="26000" endPos="23000" dist="25400" dir="5400000" sy="-100000" rotWithShape="0"/>
              </a:effectLst>
              <a:scene3d>
                <a:camera prst="orthographicFront">
                  <a:rot lat="0" lon="0" rev="0"/>
                </a:camera>
                <a:lightRig rig="balanced" dir="tr"/>
              </a:scene3d>
              <a:sp3d contourW="14605" prstMaterial="plastic">
                <a:bevelT w="50800"/>
                <a:contourClr>
                  <a:schemeClr val="accent2">
                    <a:shade val="30000"/>
                    <a:satMod val="120000"/>
                  </a:schemeClr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AFB7-4249-A5CD-E003AC409941}"/>
              </c:ext>
            </c:extLst>
          </c:dPt>
          <c:dPt>
            <c:idx val="1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 w="18911">
                <a:noFill/>
              </a:ln>
              <a:effectLst>
                <a:reflection blurRad="38100" stA="26000" endPos="23000" dist="25400" dir="5400000" sy="-100000" rotWithShape="0"/>
              </a:effectLst>
              <a:scene3d>
                <a:camera prst="orthographicFront">
                  <a:rot lat="0" lon="0" rev="0"/>
                </a:camera>
                <a:lightRig rig="balanced" dir="tr"/>
              </a:scene3d>
              <a:sp3d contourW="14605" prstMaterial="plastic">
                <a:bevelT w="50800"/>
                <a:contourClr>
                  <a:schemeClr val="accent6">
                    <a:shade val="30000"/>
                    <a:satMod val="120000"/>
                  </a:schemeClr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AFB7-4249-A5CD-E003AC409941}"/>
              </c:ext>
            </c:extLst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0.00%</c:formatCode>
                <c:ptCount val="2"/>
                <c:pt idx="0">
                  <c:v>1.7000000000000001E-2</c:v>
                </c:pt>
                <c:pt idx="1">
                  <c:v>0.98299999999999998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AFB7-4249-A5CD-E003AC40994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 w="25335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/>
      </a:pPr>
      <a:endParaRPr lang="ru-RU"/>
    </a:p>
  </c:txPr>
  <c:externalData r:id="rId1">
    <c:autoUpdate val="0"/>
  </c:externalData>
  <c:userShapes r:id="rId2"/>
</c:chartSpace>
</file>

<file path=ppt/charts/chart3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330799572185585"/>
          <c:y val="0.21727108660710839"/>
          <c:w val="0.69134543468917797"/>
          <c:h val="0.58407691589693922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chemeClr val="bg1">
                <a:shade val="85000"/>
              </a:schemeClr>
            </a:solidFill>
          </c:spPr>
          <c:dPt>
            <c:idx val="0"/>
            <c:bubble3D val="0"/>
            <c:spPr>
              <a:solidFill>
                <a:srgbClr val="00B050"/>
              </a:solidFill>
              <a:ln w="18911">
                <a:noFill/>
              </a:ln>
              <a:effectLst>
                <a:reflection blurRad="38100" stA="26000" endPos="23000" dist="25400" dir="5400000" sy="-100000" rotWithShape="0"/>
              </a:effectLst>
              <a:scene3d>
                <a:camera prst="orthographicFront">
                  <a:rot lat="0" lon="0" rev="0"/>
                </a:camera>
                <a:lightRig rig="balanced" dir="tr"/>
              </a:scene3d>
              <a:sp3d contourW="14605" prstMaterial="plastic">
                <a:bevelT w="50800"/>
                <a:contourClr>
                  <a:schemeClr val="accent2">
                    <a:shade val="30000"/>
                    <a:satMod val="120000"/>
                  </a:schemeClr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A2CA-4A37-ABDB-6789863FB71D}"/>
              </c:ext>
            </c:extLst>
          </c:dPt>
          <c:dPt>
            <c:idx val="1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 w="18911">
                <a:noFill/>
              </a:ln>
              <a:effectLst>
                <a:reflection blurRad="38100" stA="26000" endPos="23000" dist="25400" dir="5400000" sy="-100000" rotWithShape="0"/>
              </a:effectLst>
              <a:scene3d>
                <a:camera prst="orthographicFront">
                  <a:rot lat="0" lon="0" rev="0"/>
                </a:camera>
                <a:lightRig rig="balanced" dir="tr"/>
              </a:scene3d>
              <a:sp3d contourW="14605" prstMaterial="plastic">
                <a:bevelT w="50800"/>
                <a:contourClr>
                  <a:schemeClr val="accent6">
                    <a:shade val="30000"/>
                    <a:satMod val="120000"/>
                  </a:schemeClr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A2CA-4A37-ABDB-6789863FB71D}"/>
              </c:ext>
            </c:extLst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0.00%</c:formatCode>
                <c:ptCount val="2"/>
                <c:pt idx="0">
                  <c:v>1.7000000000000001E-2</c:v>
                </c:pt>
                <c:pt idx="1">
                  <c:v>0.98299999999999998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A2CA-4A37-ABDB-6789863FB71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 w="25335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/>
      </a:pPr>
      <a:endParaRPr lang="ru-RU"/>
    </a:p>
  </c:txPr>
  <c:externalData r:id="rId1">
    <c:autoUpdate val="0"/>
  </c:externalData>
  <c:userShapes r:id="rId2"/>
</c:chartSpace>
</file>

<file path=ppt/charts/chart3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330799572185585"/>
          <c:y val="0.21727108660710839"/>
          <c:w val="0.69134543468917797"/>
          <c:h val="0.58407691589693922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chemeClr val="bg1">
                <a:shade val="85000"/>
              </a:schemeClr>
            </a:solidFill>
          </c:spPr>
          <c:dPt>
            <c:idx val="0"/>
            <c:bubble3D val="0"/>
            <c:spPr>
              <a:solidFill>
                <a:srgbClr val="00B050"/>
              </a:solidFill>
              <a:ln w="18911">
                <a:noFill/>
              </a:ln>
              <a:effectLst>
                <a:reflection blurRad="38100" stA="26000" endPos="23000" dist="25400" dir="5400000" sy="-100000" rotWithShape="0"/>
              </a:effectLst>
              <a:scene3d>
                <a:camera prst="orthographicFront">
                  <a:rot lat="0" lon="0" rev="0"/>
                </a:camera>
                <a:lightRig rig="balanced" dir="tr"/>
              </a:scene3d>
              <a:sp3d contourW="14605" prstMaterial="plastic">
                <a:bevelT w="50800"/>
                <a:contourClr>
                  <a:schemeClr val="accent2">
                    <a:shade val="30000"/>
                    <a:satMod val="120000"/>
                  </a:schemeClr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B59A-4EC3-BDF3-E2AAB10B4830}"/>
              </c:ext>
            </c:extLst>
          </c:dPt>
          <c:dPt>
            <c:idx val="1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 w="18911">
                <a:noFill/>
              </a:ln>
              <a:effectLst>
                <a:reflection blurRad="38100" stA="26000" endPos="23000" dist="25400" dir="5400000" sy="-100000" rotWithShape="0"/>
              </a:effectLst>
              <a:scene3d>
                <a:camera prst="orthographicFront">
                  <a:rot lat="0" lon="0" rev="0"/>
                </a:camera>
                <a:lightRig rig="balanced" dir="tr"/>
              </a:scene3d>
              <a:sp3d contourW="14605" prstMaterial="plastic">
                <a:bevelT w="50800"/>
                <a:contourClr>
                  <a:schemeClr val="accent6">
                    <a:shade val="30000"/>
                    <a:satMod val="120000"/>
                  </a:schemeClr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B59A-4EC3-BDF3-E2AAB10B4830}"/>
              </c:ext>
            </c:extLst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0.00%</c:formatCode>
                <c:ptCount val="2"/>
                <c:pt idx="0">
                  <c:v>1.7000000000000001E-2</c:v>
                </c:pt>
                <c:pt idx="1">
                  <c:v>0.98299999999999998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B59A-4EC3-BDF3-E2AAB10B483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 w="25335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/>
      </a:pPr>
      <a:endParaRPr lang="ru-RU"/>
    </a:p>
  </c:txPr>
  <c:externalData r:id="rId1">
    <c:autoUpdate val="0"/>
  </c:externalData>
  <c:userShapes r:id="rId2"/>
</c:chartSpace>
</file>

<file path=ppt/charts/chart3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2391418292458168"/>
          <c:y val="0.22616048361029667"/>
          <c:w val="0.65532197435179307"/>
          <c:h val="0.7706644738979489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cene3d>
              <a:camera prst="orthographicFront"/>
              <a:lightRig rig="threePt" dir="t"/>
            </a:scene3d>
            <a:sp3d>
              <a:bevelT/>
            </a:sp3d>
          </c:spPr>
          <c:dPt>
            <c:idx val="0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 w="18236">
                <a:noFill/>
              </a:ln>
              <a:effectLst>
                <a:reflection blurRad="38100" stA="26000" endPos="23000" dist="25400" dir="5400000" sy="-100000" rotWithShape="0"/>
              </a:effectLst>
              <a:scene3d>
                <a:camera prst="orthographicFront"/>
                <a:lightRig rig="threePt" dir="t"/>
              </a:scene3d>
              <a:sp3d>
                <a:bevelT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16FB-4C90-BF13-765E06774DAC}"/>
              </c:ext>
            </c:extLst>
          </c:dPt>
          <c:dPt>
            <c:idx val="1"/>
            <c:bubble3D val="0"/>
            <c:spPr>
              <a:solidFill>
                <a:srgbClr val="FFFF00"/>
              </a:solidFill>
              <a:ln w="18236">
                <a:noFill/>
              </a:ln>
              <a:effectLst>
                <a:reflection blurRad="38100" stA="26000" endPos="23000" dist="25400" dir="5400000" sy="-100000" rotWithShape="0"/>
              </a:effectLst>
              <a:scene3d>
                <a:camera prst="orthographicFront"/>
                <a:lightRig rig="threePt" dir="t"/>
              </a:scene3d>
              <a:sp3d>
                <a:bevelT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16FB-4C90-BF13-765E06774DAC}"/>
              </c:ext>
            </c:extLst>
          </c:dPt>
          <c:dPt>
            <c:idx val="2"/>
            <c:bubble3D val="0"/>
            <c:spPr>
              <a:solidFill>
                <a:srgbClr val="0070C0"/>
              </a:solidFill>
              <a:ln w="18236">
                <a:solidFill>
                  <a:schemeClr val="lt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16FB-4C90-BF13-765E06774DAC}"/>
              </c:ext>
            </c:extLst>
          </c:dPt>
          <c:dPt>
            <c:idx val="3"/>
            <c:bubble3D val="0"/>
            <c:spPr>
              <a:solidFill>
                <a:schemeClr val="accent5">
                  <a:lumMod val="60000"/>
                  <a:lumOff val="40000"/>
                </a:schemeClr>
              </a:solidFill>
              <a:ln w="18236">
                <a:solidFill>
                  <a:schemeClr val="lt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16FB-4C90-BF13-765E06774DAC}"/>
              </c:ext>
            </c:extLst>
          </c:dPt>
          <c:dPt>
            <c:idx val="4"/>
            <c:bubble3D val="0"/>
            <c:spPr>
              <a:solidFill>
                <a:schemeClr val="accent3">
                  <a:lumMod val="60000"/>
                  <a:lumOff val="40000"/>
                </a:schemeClr>
              </a:solidFill>
              <a:ln w="18236">
                <a:solidFill>
                  <a:schemeClr val="lt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4-16FB-4C90-BF13-765E06774DAC}"/>
              </c:ext>
            </c:extLst>
          </c:dPt>
          <c:dPt>
            <c:idx val="5"/>
            <c:bubble3D val="0"/>
            <c:spPr>
              <a:solidFill>
                <a:srgbClr val="C00000"/>
              </a:solidFill>
              <a:ln w="18236">
                <a:solidFill>
                  <a:schemeClr val="lt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16FB-4C90-BF13-765E06774DAC}"/>
              </c:ext>
            </c:extLst>
          </c:dPt>
          <c:dLbls>
            <c:dLbl>
              <c:idx val="0"/>
              <c:layout>
                <c:manualLayout>
                  <c:x val="8.7511104263348058E-2"/>
                  <c:y val="0.11356845619605158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16FB-4C90-BF13-765E06774DAC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0.136517322650823"/>
                  <c:y val="3.9502071720365767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16FB-4C90-BF13-765E06774DAC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0.14001776682135694"/>
                  <c:y val="-4.9377589650457208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16FB-4C90-BF13-765E06774DAC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0.10151288094548375"/>
                  <c:y val="-9.3817420335868748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16FB-4C90-BF13-765E06774DAC}"/>
                </c:ex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5.2506662558008899E-2"/>
                  <c:y val="-0.11850621516109733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16FB-4C90-BF13-765E06774DAC}"/>
                </c:ex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4.5505774216941054E-2"/>
                  <c:y val="-0.14319500998632589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16FB-4C90-BF13-765E06774DAC}"/>
                </c:ext>
                <c:ext xmlns:c15="http://schemas.microsoft.com/office/drawing/2012/chart" uri="{CE6537A1-D6FC-4f65-9D91-7224C49458BB}"/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Лист1!$A$2:$A$7</c:f>
              <c:strCache>
                <c:ptCount val="6"/>
                <c:pt idx="0">
                  <c:v>Доходы от использования имущества, находящегося в государственной и муниципальной собственности</c:v>
                </c:pt>
                <c:pt idx="1">
                  <c:v>Платежи при пользовании природными ресурсами</c:v>
                </c:pt>
                <c:pt idx="2">
                  <c:v>Доходы от оказания платных услуг и компенсации затрат государства</c:v>
                </c:pt>
                <c:pt idx="3">
                  <c:v>Доходы от продажи материальных и нематериальных активов</c:v>
                </c:pt>
                <c:pt idx="4">
                  <c:v>Штрафы, санкции,  возмещение ущерба</c:v>
                </c:pt>
                <c:pt idx="5">
                  <c:v>Прочие неналоговые доходы</c:v>
                </c:pt>
              </c:strCache>
            </c:strRef>
          </c:cat>
          <c:val>
            <c:numRef>
              <c:f>Лист1!$B$2:$B$7</c:f>
              <c:numCache>
                <c:formatCode>0.0</c:formatCode>
                <c:ptCount val="6"/>
                <c:pt idx="0">
                  <c:v>56527</c:v>
                </c:pt>
                <c:pt idx="1">
                  <c:v>2270</c:v>
                </c:pt>
                <c:pt idx="2">
                  <c:v>525</c:v>
                </c:pt>
                <c:pt idx="3">
                  <c:v>18850</c:v>
                </c:pt>
                <c:pt idx="4">
                  <c:v>30</c:v>
                </c:pt>
                <c:pt idx="5">
                  <c:v>1701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16FB-4C90-BF13-765E06774DA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 w="24372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3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4448686456812704"/>
          <c:y val="0.11940982325988485"/>
          <c:w val="0.65532197435179307"/>
          <c:h val="0.7706644738979489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cene3d>
              <a:camera prst="orthographicFront"/>
              <a:lightRig rig="threePt" dir="t"/>
            </a:scene3d>
            <a:sp3d>
              <a:bevelT/>
            </a:sp3d>
          </c:spPr>
          <c:dPt>
            <c:idx val="0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 w="18236">
                <a:noFill/>
              </a:ln>
              <a:effectLst>
                <a:reflection blurRad="38100" stA="26000" endPos="23000" dist="25400" dir="5400000" sy="-100000" rotWithShape="0"/>
              </a:effectLst>
              <a:scene3d>
                <a:camera prst="orthographicFront"/>
                <a:lightRig rig="threePt" dir="t"/>
              </a:scene3d>
              <a:sp3d>
                <a:bevelT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F600-45D7-AB3E-E3B4ADAF0F64}"/>
              </c:ext>
            </c:extLst>
          </c:dPt>
          <c:dPt>
            <c:idx val="1"/>
            <c:bubble3D val="0"/>
            <c:spPr>
              <a:solidFill>
                <a:srgbClr val="FFFF00"/>
              </a:solidFill>
              <a:ln w="18236">
                <a:noFill/>
              </a:ln>
              <a:effectLst>
                <a:reflection blurRad="38100" stA="26000" endPos="23000" dist="25400" dir="5400000" sy="-100000" rotWithShape="0"/>
              </a:effectLst>
              <a:scene3d>
                <a:camera prst="orthographicFront"/>
                <a:lightRig rig="threePt" dir="t"/>
              </a:scene3d>
              <a:sp3d>
                <a:bevelT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F600-45D7-AB3E-E3B4ADAF0F64}"/>
              </c:ext>
            </c:extLst>
          </c:dPt>
          <c:dPt>
            <c:idx val="2"/>
            <c:bubble3D val="0"/>
            <c:spPr>
              <a:solidFill>
                <a:srgbClr val="0070C0"/>
              </a:solidFill>
              <a:ln w="18236">
                <a:solidFill>
                  <a:schemeClr val="lt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F600-45D7-AB3E-E3B4ADAF0F64}"/>
              </c:ext>
            </c:extLst>
          </c:dPt>
          <c:dPt>
            <c:idx val="3"/>
            <c:bubble3D val="0"/>
            <c:spPr>
              <a:solidFill>
                <a:schemeClr val="accent5">
                  <a:lumMod val="60000"/>
                  <a:lumOff val="40000"/>
                </a:schemeClr>
              </a:solidFill>
              <a:ln w="18236">
                <a:solidFill>
                  <a:schemeClr val="lt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F600-45D7-AB3E-E3B4ADAF0F64}"/>
              </c:ext>
            </c:extLst>
          </c:dPt>
          <c:dPt>
            <c:idx val="4"/>
            <c:bubble3D val="0"/>
            <c:spPr>
              <a:solidFill>
                <a:schemeClr val="accent3">
                  <a:lumMod val="60000"/>
                  <a:lumOff val="40000"/>
                </a:schemeClr>
              </a:solidFill>
              <a:ln w="18236">
                <a:solidFill>
                  <a:schemeClr val="lt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F600-45D7-AB3E-E3B4ADAF0F64}"/>
              </c:ext>
            </c:extLst>
          </c:dPt>
          <c:dPt>
            <c:idx val="5"/>
            <c:bubble3D val="0"/>
            <c:spPr>
              <a:solidFill>
                <a:srgbClr val="C00000"/>
              </a:solidFill>
              <a:ln w="18236">
                <a:solidFill>
                  <a:schemeClr val="lt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F600-45D7-AB3E-E3B4ADAF0F64}"/>
              </c:ext>
            </c:extLst>
          </c:dPt>
          <c:dLbls>
            <c:dLbl>
              <c:idx val="0"/>
              <c:layout>
                <c:manualLayout>
                  <c:x val="8.7511104263348058E-2"/>
                  <c:y val="0.11356845619605158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F600-45D7-AB3E-E3B4ADAF0F64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0.136517322650823"/>
                  <c:y val="3.9502071720365767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F600-45D7-AB3E-E3B4ADAF0F64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0.14001776682135694"/>
                  <c:y val="-4.9377589650457208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F600-45D7-AB3E-E3B4ADAF0F64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0.10151288094548375"/>
                  <c:y val="-9.3817420335868748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F600-45D7-AB3E-E3B4ADAF0F64}"/>
                </c:ex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5.2506662558008899E-2"/>
                  <c:y val="-0.11850621516109733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9-F600-45D7-AB3E-E3B4ADAF0F64}"/>
                </c:ex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4.5505774216941054E-2"/>
                  <c:y val="-0.14319500998632589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B-F600-45D7-AB3E-E3B4ADAF0F64}"/>
                </c:ext>
                <c:ext xmlns:c15="http://schemas.microsoft.com/office/drawing/2012/chart" uri="{CE6537A1-D6FC-4f65-9D91-7224C49458BB}"/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Лист1!$A$2:$A$7</c:f>
              <c:strCache>
                <c:ptCount val="6"/>
                <c:pt idx="0">
                  <c:v>Доходы от использования имущества, находящегося в государственной и муниципальной собственности</c:v>
                </c:pt>
                <c:pt idx="1">
                  <c:v>Платежи при пользовании природными ресурсами</c:v>
                </c:pt>
                <c:pt idx="2">
                  <c:v>Доходы от оказания платных услуг и компенсации затрат государства</c:v>
                </c:pt>
                <c:pt idx="3">
                  <c:v>Доходы от продажи материальных и нематериальных активов</c:v>
                </c:pt>
                <c:pt idx="4">
                  <c:v>Штрафы, санкции,  возмещение ущерба</c:v>
                </c:pt>
                <c:pt idx="5">
                  <c:v>Прочие неналоговые доходы</c:v>
                </c:pt>
              </c:strCache>
            </c:strRef>
          </c:cat>
          <c:val>
            <c:numRef>
              <c:f>Лист1!$B$2:$B$7</c:f>
              <c:numCache>
                <c:formatCode>#,##0.00</c:formatCode>
                <c:ptCount val="6"/>
                <c:pt idx="0">
                  <c:v>56547</c:v>
                </c:pt>
                <c:pt idx="1">
                  <c:v>2270</c:v>
                </c:pt>
                <c:pt idx="2" formatCode="General">
                  <c:v>525</c:v>
                </c:pt>
                <c:pt idx="3">
                  <c:v>11229.6</c:v>
                </c:pt>
                <c:pt idx="4" formatCode="General">
                  <c:v>30</c:v>
                </c:pt>
                <c:pt idx="5">
                  <c:v>1703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C-F600-45D7-AB3E-E3B4ADAF0F6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 w="24372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3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4448686456812704"/>
          <c:y val="0.11940982325988485"/>
          <c:w val="0.65532197435179307"/>
          <c:h val="0.7706644738979489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cene3d>
              <a:camera prst="orthographicFront"/>
              <a:lightRig rig="threePt" dir="t"/>
            </a:scene3d>
            <a:sp3d>
              <a:bevelT/>
            </a:sp3d>
          </c:spPr>
          <c:dPt>
            <c:idx val="0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 w="18236">
                <a:noFill/>
              </a:ln>
              <a:effectLst>
                <a:reflection blurRad="38100" stA="26000" endPos="23000" dist="25400" dir="5400000" sy="-100000" rotWithShape="0"/>
              </a:effectLst>
              <a:scene3d>
                <a:camera prst="orthographicFront"/>
                <a:lightRig rig="threePt" dir="t"/>
              </a:scene3d>
              <a:sp3d>
                <a:bevelT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D048-4B92-9489-13E3178219D8}"/>
              </c:ext>
            </c:extLst>
          </c:dPt>
          <c:dPt>
            <c:idx val="1"/>
            <c:bubble3D val="0"/>
            <c:spPr>
              <a:solidFill>
                <a:srgbClr val="FFFF00"/>
              </a:solidFill>
              <a:ln w="18236">
                <a:noFill/>
              </a:ln>
              <a:effectLst>
                <a:reflection blurRad="38100" stA="26000" endPos="23000" dist="25400" dir="5400000" sy="-100000" rotWithShape="0"/>
              </a:effectLst>
              <a:scene3d>
                <a:camera prst="orthographicFront"/>
                <a:lightRig rig="threePt" dir="t"/>
              </a:scene3d>
              <a:sp3d>
                <a:bevelT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D048-4B92-9489-13E3178219D8}"/>
              </c:ext>
            </c:extLst>
          </c:dPt>
          <c:dPt>
            <c:idx val="2"/>
            <c:bubble3D val="0"/>
            <c:spPr>
              <a:solidFill>
                <a:srgbClr val="0070C0"/>
              </a:solidFill>
              <a:ln w="18236">
                <a:solidFill>
                  <a:schemeClr val="lt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D048-4B92-9489-13E3178219D8}"/>
              </c:ext>
            </c:extLst>
          </c:dPt>
          <c:dPt>
            <c:idx val="3"/>
            <c:bubble3D val="0"/>
            <c:spPr>
              <a:solidFill>
                <a:schemeClr val="accent5">
                  <a:lumMod val="60000"/>
                  <a:lumOff val="40000"/>
                </a:schemeClr>
              </a:solidFill>
              <a:ln w="18236">
                <a:solidFill>
                  <a:schemeClr val="lt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D048-4B92-9489-13E3178219D8}"/>
              </c:ext>
            </c:extLst>
          </c:dPt>
          <c:dPt>
            <c:idx val="4"/>
            <c:bubble3D val="0"/>
            <c:spPr>
              <a:solidFill>
                <a:schemeClr val="accent3">
                  <a:lumMod val="60000"/>
                  <a:lumOff val="40000"/>
                </a:schemeClr>
              </a:solidFill>
              <a:ln w="18236">
                <a:solidFill>
                  <a:schemeClr val="lt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D048-4B92-9489-13E3178219D8}"/>
              </c:ext>
            </c:extLst>
          </c:dPt>
          <c:dPt>
            <c:idx val="5"/>
            <c:bubble3D val="0"/>
            <c:spPr>
              <a:solidFill>
                <a:srgbClr val="C00000"/>
              </a:solidFill>
              <a:ln w="18236">
                <a:solidFill>
                  <a:schemeClr val="lt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D048-4B92-9489-13E3178219D8}"/>
              </c:ext>
            </c:extLst>
          </c:dPt>
          <c:dLbls>
            <c:dLbl>
              <c:idx val="0"/>
              <c:layout>
                <c:manualLayout>
                  <c:x val="8.7511104263348058E-2"/>
                  <c:y val="0.11356845619605158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D048-4B92-9489-13E3178219D8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0.136517322650823"/>
                  <c:y val="3.9502071720365767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D048-4B92-9489-13E3178219D8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0.14001776682135694"/>
                  <c:y val="-4.9377589650457208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D048-4B92-9489-13E3178219D8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0.10151288094548375"/>
                  <c:y val="-9.3817420335868748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D048-4B92-9489-13E3178219D8}"/>
                </c:ex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5.2506662558008899E-2"/>
                  <c:y val="-0.11850621516109733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9-D048-4B92-9489-13E3178219D8}"/>
                </c:ex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4.5505774216941054E-2"/>
                  <c:y val="-0.14319500998632589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B-D048-4B92-9489-13E3178219D8}"/>
                </c:ext>
                <c:ext xmlns:c15="http://schemas.microsoft.com/office/drawing/2012/chart" uri="{CE6537A1-D6FC-4f65-9D91-7224C49458BB}"/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Лист1!$A$2:$A$7</c:f>
              <c:strCache>
                <c:ptCount val="6"/>
                <c:pt idx="0">
                  <c:v>Доходы от использования имущества, находящегося в государственной и муниципальной собственности</c:v>
                </c:pt>
                <c:pt idx="1">
                  <c:v>Платежи при пользовании природными ресурсами</c:v>
                </c:pt>
                <c:pt idx="2">
                  <c:v>Доходы от оказания платных услуг и компенсации затрат государства</c:v>
                </c:pt>
                <c:pt idx="3">
                  <c:v>Доходы от продажи материальных и нематериальных активов</c:v>
                </c:pt>
                <c:pt idx="4">
                  <c:v>Штрафы, санкции,  возмещение ущерба</c:v>
                </c:pt>
                <c:pt idx="5">
                  <c:v>Прочие неналоговые доходы</c:v>
                </c:pt>
              </c:strCache>
            </c:strRef>
          </c:cat>
          <c:val>
            <c:numRef>
              <c:f>Лист1!$B$2:$B$7</c:f>
              <c:numCache>
                <c:formatCode>#,##0.00</c:formatCode>
                <c:ptCount val="6"/>
                <c:pt idx="0">
                  <c:v>58567</c:v>
                </c:pt>
                <c:pt idx="1">
                  <c:v>2270</c:v>
                </c:pt>
                <c:pt idx="2" formatCode="General">
                  <c:v>525</c:v>
                </c:pt>
                <c:pt idx="3">
                  <c:v>18651.400000000001</c:v>
                </c:pt>
                <c:pt idx="4" formatCode="General">
                  <c:v>30</c:v>
                </c:pt>
                <c:pt idx="5">
                  <c:v>1988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C-D048-4B92-9489-13E3178219D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 w="24372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75"/>
      <c:rotY val="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bg2">
                <a:lumMod val="50000"/>
              </a:schemeClr>
            </a:solidFill>
          </c:spPr>
          <c:dPt>
            <c:idx val="0"/>
            <c:bubble3D val="0"/>
            <c:spPr>
              <a:solidFill>
                <a:srgbClr val="568BCD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369A-4378-81E1-888B8A21BABD}"/>
              </c:ext>
            </c:extLst>
          </c:dPt>
          <c:dPt>
            <c:idx val="1"/>
            <c:bubble3D val="0"/>
            <c:spPr>
              <a:solidFill>
                <a:srgbClr val="00B050"/>
              </a:solidFill>
              <a:ln w="25144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369A-4378-81E1-888B8A21BABD}"/>
              </c:ext>
            </c:extLst>
          </c:dPt>
          <c:dPt>
            <c:idx val="2"/>
            <c:bubble3D val="0"/>
            <c:spPr>
              <a:solidFill>
                <a:schemeClr val="accent5">
                  <a:lumMod val="60000"/>
                  <a:lumOff val="40000"/>
                </a:schemeClr>
              </a:solidFill>
              <a:ln w="25144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369A-4378-81E1-888B8A21BABD}"/>
              </c:ext>
            </c:extLst>
          </c:dPt>
          <c:dPt>
            <c:idx val="3"/>
            <c:bubble3D val="0"/>
            <c:spPr>
              <a:solidFill>
                <a:srgbClr val="C00000"/>
              </a:solidFill>
              <a:ln w="25144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369A-4378-81E1-888B8A21BABD}"/>
              </c:ext>
            </c:extLst>
          </c:dPt>
          <c:dPt>
            <c:idx val="4"/>
            <c:bubble3D val="0"/>
            <c:spPr>
              <a:solidFill>
                <a:schemeClr val="bg2">
                  <a:lumMod val="75000"/>
                </a:schemeClr>
              </a:solidFill>
              <a:ln w="25144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4-369A-4378-81E1-888B8A21BABD}"/>
              </c:ext>
            </c:extLst>
          </c:dPt>
          <c:dPt>
            <c:idx val="5"/>
            <c:bubble3D val="0"/>
            <c:spPr>
              <a:solidFill>
                <a:srgbClr val="FFFF00"/>
              </a:solidFill>
              <a:ln w="25144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369A-4378-81E1-888B8A21BABD}"/>
              </c:ext>
            </c:extLst>
          </c:dPt>
          <c:dLbls>
            <c:dLbl>
              <c:idx val="0"/>
              <c:layout>
                <c:manualLayout>
                  <c:x val="-1.7651442372440047E-2"/>
                  <c:y val="8.5543774605593753E-4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369A-4378-81E1-888B8A21BABD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0.28406216611749074"/>
                  <c:y val="-6.567322905780347E-3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369A-4378-81E1-888B8A21BABD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numFmt formatCode="0.0%" sourceLinked="0"/>
            <c:spPr>
              <a:noFill/>
              <a:ln w="25229">
                <a:noFill/>
              </a:ln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18" b="0" i="0" u="none" strike="noStrike" kern="1200" baseline="0">
                    <a:solidFill>
                      <a:schemeClr val="bg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 xmlns:c16r2="http://schemas.microsoft.com/office/drawing/2015/06/chart"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Лист1!$A$2:$A$7</c:f>
              <c:strCache>
                <c:ptCount val="6"/>
                <c:pt idx="0">
                  <c:v>Налог на доходы физических лиц</c:v>
                </c:pt>
                <c:pt idx="1">
                  <c:v>Акцизы</c:v>
                </c:pt>
                <c:pt idx="2">
                  <c:v>Налоги на совокупный доход</c:v>
                </c:pt>
                <c:pt idx="3">
                  <c:v>Налоги на имущество</c:v>
                </c:pt>
                <c:pt idx="4">
                  <c:v>Налоги, сборы и регулярные платежи за пользование природными ресурсами</c:v>
                </c:pt>
                <c:pt idx="5">
                  <c:v>Государственная пошлина </c:v>
                </c:pt>
              </c:strCache>
            </c:strRef>
          </c:cat>
          <c:val>
            <c:numRef>
              <c:f>Лист1!$B$2:$B$7</c:f>
              <c:numCache>
                <c:formatCode>#,##0.00</c:formatCode>
                <c:ptCount val="6"/>
                <c:pt idx="0">
                  <c:v>374530</c:v>
                </c:pt>
                <c:pt idx="1">
                  <c:v>20298</c:v>
                </c:pt>
                <c:pt idx="2">
                  <c:v>136746</c:v>
                </c:pt>
                <c:pt idx="3">
                  <c:v>11637</c:v>
                </c:pt>
                <c:pt idx="4">
                  <c:v>1176</c:v>
                </c:pt>
                <c:pt idx="5">
                  <c:v>10917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369A-4378-81E1-888B8A21BAB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314">
          <a:noFill/>
        </a:ln>
      </c:spPr>
    </c:plotArea>
    <c:plotVisOnly val="1"/>
    <c:dispBlanksAs val="gap"/>
    <c:showDLblsOverMax val="0"/>
  </c:chart>
  <c:spPr>
    <a:noFill/>
    <a:ln>
      <a:solidFill>
        <a:schemeClr val="accent6">
          <a:lumMod val="50000"/>
        </a:schemeClr>
      </a:solidFill>
    </a:ln>
    <a:effectLst/>
  </c:spPr>
  <c:txPr>
    <a:bodyPr/>
    <a:lstStyle/>
    <a:p>
      <a:pPr>
        <a:defRPr sz="1218" baseline="0"/>
      </a:pPr>
      <a:endParaRPr lang="ru-RU"/>
    </a:p>
  </c:txPr>
  <c:externalData r:id="rId1">
    <c:autoUpdate val="0"/>
  </c:externalData>
</c:chartSpace>
</file>

<file path=ppt/charts/chart4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0369573321584724"/>
          <c:y val="6.25E-2"/>
          <c:w val="0.73646857562170209"/>
          <c:h val="0.82273662551440363"/>
        </c:manualLayout>
      </c:layout>
      <c:doughnutChart>
        <c:varyColors val="1"/>
        <c:dLbls>
          <c:showLegendKey val="0"/>
          <c:showVal val="0"/>
          <c:showCatName val="0"/>
          <c:showSerName val="0"/>
          <c:showPercent val="1"/>
          <c:showBubbleSize val="0"/>
          <c:showLeaderLines val="0"/>
        </c:dLbls>
        <c:firstSliceAng val="0"/>
        <c:holeSize val="50"/>
      </c:doughnutChart>
    </c:plotArea>
    <c:plotVisOnly val="1"/>
    <c:dispBlanksAs val="gap"/>
    <c:showDLblsOverMax val="0"/>
  </c:chart>
  <c:spPr>
    <a:scene3d>
      <a:camera prst="orthographicFront"/>
      <a:lightRig rig="threePt" dir="t"/>
    </a:scene3d>
    <a:sp3d prstMaterial="matte">
      <a:bevelT w="63500" h="63500" prst="artDeco"/>
      <a:contourClr>
        <a:srgbClr val="000000"/>
      </a:contourClr>
    </a:sp3d>
  </c:spPr>
  <c:externalData r:id="rId2">
    <c:autoUpdate val="0"/>
  </c:externalData>
</c:chartSpace>
</file>

<file path=ppt/charts/chart4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8.6546729730745814E-2"/>
          <c:y val="9.9953277482620465E-2"/>
          <c:w val="0.73072811449672093"/>
          <c:h val="0.81669131439356157"/>
        </c:manualLayout>
      </c:layout>
      <c:doughnutChart>
        <c:varyColors val="1"/>
        <c:dLbls>
          <c:showLegendKey val="0"/>
          <c:showVal val="0"/>
          <c:showCatName val="0"/>
          <c:showSerName val="0"/>
          <c:showPercent val="1"/>
          <c:showBubbleSize val="0"/>
          <c:showLeaderLines val="0"/>
        </c:dLbls>
        <c:firstSliceAng val="0"/>
        <c:holeSize val="50"/>
      </c:doughnutChart>
    </c:plotArea>
    <c:plotVisOnly val="1"/>
    <c:dispBlanksAs val="gap"/>
    <c:showDLblsOverMax val="0"/>
  </c:chart>
  <c:externalData r:id="rId2">
    <c:autoUpdate val="0"/>
  </c:externalData>
</c:chartSpace>
</file>

<file path=ppt/charts/chart4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5259924151550514"/>
          <c:y val="9.4822634927341123E-2"/>
          <c:w val="0.71759338023790986"/>
          <c:h val="0.84806490391753142"/>
        </c:manualLayout>
      </c:layout>
      <c:doughnutChart>
        <c:varyColors val="1"/>
        <c:dLbls>
          <c:showLegendKey val="0"/>
          <c:showVal val="0"/>
          <c:showCatName val="0"/>
          <c:showSerName val="0"/>
          <c:showPercent val="1"/>
          <c:showBubbleSize val="0"/>
          <c:showLeaderLines val="0"/>
        </c:dLbls>
        <c:firstSliceAng val="0"/>
        <c:holeSize val="50"/>
      </c:doughnutChart>
    </c:plotArea>
    <c:plotVisOnly val="1"/>
    <c:dispBlanksAs val="gap"/>
    <c:showDLblsOverMax val="0"/>
  </c:chart>
  <c:spPr>
    <a:scene3d>
      <a:camera prst="orthographicFront"/>
      <a:lightRig rig="threePt" dir="t"/>
    </a:scene3d>
    <a:sp3d prstMaterial="matte">
      <a:bevelT w="63500" h="63500" prst="artDeco"/>
      <a:contourClr>
        <a:srgbClr val="000000"/>
      </a:contourClr>
    </a:sp3d>
  </c:spPr>
  <c:externalData r:id="rId2">
    <c:autoUpdate val="0"/>
  </c:externalData>
</c:chartSpace>
</file>

<file path=ppt/charts/chart4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2073201478712548"/>
          <c:y val="0.11466776305102556"/>
          <c:w val="0.65532197435179307"/>
          <c:h val="0.7706644738979489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cene3d>
              <a:camera prst="orthographicFront"/>
              <a:lightRig rig="threePt" dir="t"/>
            </a:scene3d>
            <a:sp3d>
              <a:bevelT/>
            </a:sp3d>
          </c:spPr>
          <c:dPt>
            <c:idx val="0"/>
            <c:bubble3D val="0"/>
            <c:spPr>
              <a:solidFill>
                <a:srgbClr val="00B0F0"/>
              </a:solidFill>
              <a:ln w="18962">
                <a:noFill/>
              </a:ln>
              <a:effectLst>
                <a:reflection blurRad="38100" stA="26000" endPos="23000" dist="25400" dir="5400000" sy="-100000" rotWithShape="0"/>
              </a:effectLst>
              <a:scene3d>
                <a:camera prst="orthographicFront"/>
                <a:lightRig rig="threePt" dir="t"/>
              </a:scene3d>
              <a:sp3d>
                <a:bevelT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5FFD-4A80-B9EB-1F6F409446CB}"/>
              </c:ext>
            </c:extLst>
          </c:dPt>
          <c:dPt>
            <c:idx val="1"/>
            <c:bubble3D val="0"/>
            <c:spPr>
              <a:solidFill>
                <a:srgbClr val="FFFF00"/>
              </a:solidFill>
              <a:ln w="18962">
                <a:noFill/>
              </a:ln>
              <a:effectLst>
                <a:reflection blurRad="38100" stA="26000" endPos="23000" dist="25400" dir="5400000" sy="-100000" rotWithShape="0"/>
              </a:effectLst>
              <a:scene3d>
                <a:camera prst="orthographicFront"/>
                <a:lightRig rig="threePt" dir="t"/>
              </a:scene3d>
              <a:sp3d>
                <a:bevelT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5FFD-4A80-B9EB-1F6F409446CB}"/>
              </c:ext>
            </c:extLst>
          </c:dPt>
          <c:dPt>
            <c:idx val="2"/>
            <c:bubble3D val="0"/>
            <c:spPr>
              <a:solidFill>
                <a:schemeClr val="accent6"/>
              </a:solidFill>
              <a:ln w="18962">
                <a:solidFill>
                  <a:schemeClr val="lt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5FFD-4A80-B9EB-1F6F409446CB}"/>
              </c:ext>
            </c:extLst>
          </c:dPt>
          <c:dPt>
            <c:idx val="3"/>
            <c:bubble3D val="0"/>
            <c:spPr>
              <a:solidFill>
                <a:srgbClr val="00B050"/>
              </a:solidFill>
              <a:ln w="18962">
                <a:solidFill>
                  <a:schemeClr val="lt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5FFD-4A80-B9EB-1F6F409446CB}"/>
              </c:ext>
            </c:extLst>
          </c:dPt>
          <c:dPt>
            <c:idx val="4"/>
            <c:bubble3D val="0"/>
            <c:spPr>
              <a:solidFill>
                <a:schemeClr val="accent3">
                  <a:lumMod val="60000"/>
                  <a:lumOff val="40000"/>
                </a:schemeClr>
              </a:solidFill>
              <a:ln w="18962">
                <a:solidFill>
                  <a:schemeClr val="lt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4-5FFD-4A80-B9EB-1F6F409446CB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8962">
                <a:solidFill>
                  <a:schemeClr val="lt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5FFD-4A80-B9EB-1F6F409446CB}"/>
              </c:ext>
            </c:extLst>
          </c:dPt>
          <c:dPt>
            <c:idx val="6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  <a:ln w="18962">
                <a:solidFill>
                  <a:schemeClr val="lt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6-5FFD-4A80-B9EB-1F6F409446CB}"/>
              </c:ext>
            </c:extLst>
          </c:dPt>
          <c:dLbls>
            <c:dLbl>
              <c:idx val="0"/>
              <c:layout>
                <c:manualLayout>
                  <c:x val="0.10376470844953926"/>
                  <c:y val="-0.109852783513008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5FFD-4A80-B9EB-1F6F409446CB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0.17138928605570403"/>
                  <c:y val="4.0311543441056086E-2"/>
                </c:manualLayout>
              </c:layout>
              <c:spPr>
                <a:noFill/>
                <a:ln w="25342">
                  <a:noFill/>
                </a:ln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996" b="0" i="0" u="none" strike="noStrike" kern="1200" baseline="0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5FFD-4A80-B9EB-1F6F409446CB}"/>
                </c:ex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</c:extLst>
            </c:dLbl>
            <c:dLbl>
              <c:idx val="2"/>
              <c:layout>
                <c:manualLayout>
                  <c:x val="-6.2098080779119248E-2"/>
                  <c:y val="0.1754737773316558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5FFD-4A80-B9EB-1F6F409446CB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6.4710494283364686E-2"/>
                  <c:y val="-0.1422741095219318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5FFD-4A80-B9EB-1F6F409446CB}"/>
                </c:ex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0.20163684664104764"/>
                  <c:y val="9.485069044954355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5FFD-4A80-B9EB-1F6F409446CB}"/>
                </c:ex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0.10081842332052383"/>
                  <c:y val="-0.1233058975844068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5FFD-4A80-B9EB-1F6F409446CB}"/>
                </c:ex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-7.258926479077718E-2"/>
                  <c:y val="-0.2750670023036768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6-5FFD-4A80-B9EB-1F6F409446CB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 w="25342">
                <a:noFill/>
              </a:ln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96" b="0" i="0" u="none" strike="noStrike" kern="1200" baseline="0">
                    <a:solidFill>
                      <a:schemeClr val="bg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Лист1!$A$2:$A$8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Лист1!$B$2:$B$8</c:f>
              <c:numCache>
                <c:formatCode>0.00%</c:formatCode>
                <c:ptCount val="7"/>
                <c:pt idx="0">
                  <c:v>0.1011</c:v>
                </c:pt>
                <c:pt idx="1">
                  <c:v>0.19600000000000001</c:v>
                </c:pt>
                <c:pt idx="2">
                  <c:v>0.69</c:v>
                </c:pt>
                <c:pt idx="3">
                  <c:v>1.2500000000000001E-2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7-5FFD-4A80-B9EB-1F6F409446C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50"/>
      </c:doughnutChart>
      <c:spPr>
        <a:noFill/>
        <a:ln w="25342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4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2073201478712548"/>
          <c:y val="0.11466776305102556"/>
          <c:w val="0.65532197435179307"/>
          <c:h val="0.7706644738979489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cene3d>
              <a:camera prst="orthographicFront"/>
              <a:lightRig rig="threePt" dir="t"/>
            </a:scene3d>
            <a:sp3d>
              <a:bevelT/>
            </a:sp3d>
          </c:spPr>
          <c:dPt>
            <c:idx val="0"/>
            <c:bubble3D val="0"/>
            <c:spPr>
              <a:solidFill>
                <a:srgbClr val="00B0F0"/>
              </a:solidFill>
              <a:ln w="18962">
                <a:noFill/>
              </a:ln>
              <a:effectLst>
                <a:reflection blurRad="38100" stA="26000" endPos="23000" dist="25400" dir="5400000" sy="-100000" rotWithShape="0"/>
              </a:effectLst>
              <a:scene3d>
                <a:camera prst="orthographicFront"/>
                <a:lightRig rig="threePt" dir="t"/>
              </a:scene3d>
              <a:sp3d>
                <a:bevelT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3803-48E0-9B49-FC41B637C073}"/>
              </c:ext>
            </c:extLst>
          </c:dPt>
          <c:dPt>
            <c:idx val="1"/>
            <c:bubble3D val="0"/>
            <c:spPr>
              <a:solidFill>
                <a:srgbClr val="FFFF00"/>
              </a:solidFill>
              <a:ln w="18962">
                <a:noFill/>
              </a:ln>
              <a:effectLst>
                <a:reflection blurRad="38100" stA="26000" endPos="23000" dist="25400" dir="5400000" sy="-100000" rotWithShape="0"/>
              </a:effectLst>
              <a:scene3d>
                <a:camera prst="orthographicFront"/>
                <a:lightRig rig="threePt" dir="t"/>
              </a:scene3d>
              <a:sp3d>
                <a:bevelT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3803-48E0-9B49-FC41B637C073}"/>
              </c:ext>
            </c:extLst>
          </c:dPt>
          <c:dPt>
            <c:idx val="2"/>
            <c:bubble3D val="0"/>
            <c:spPr>
              <a:solidFill>
                <a:schemeClr val="accent6"/>
              </a:solidFill>
              <a:ln w="18962">
                <a:solidFill>
                  <a:schemeClr val="lt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3803-48E0-9B49-FC41B637C073}"/>
              </c:ext>
            </c:extLst>
          </c:dPt>
          <c:dPt>
            <c:idx val="3"/>
            <c:bubble3D val="0"/>
            <c:spPr>
              <a:solidFill>
                <a:srgbClr val="00B050"/>
              </a:solidFill>
              <a:ln w="18962">
                <a:solidFill>
                  <a:schemeClr val="lt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3803-48E0-9B49-FC41B637C073}"/>
              </c:ext>
            </c:extLst>
          </c:dPt>
          <c:dPt>
            <c:idx val="4"/>
            <c:bubble3D val="0"/>
            <c:spPr>
              <a:solidFill>
                <a:schemeClr val="accent3">
                  <a:lumMod val="60000"/>
                  <a:lumOff val="40000"/>
                </a:schemeClr>
              </a:solidFill>
              <a:ln w="18962">
                <a:solidFill>
                  <a:schemeClr val="lt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4-3803-48E0-9B49-FC41B637C073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8962">
                <a:solidFill>
                  <a:schemeClr val="lt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3803-48E0-9B49-FC41B637C073}"/>
              </c:ext>
            </c:extLst>
          </c:dPt>
          <c:dPt>
            <c:idx val="6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  <a:ln w="18962">
                <a:solidFill>
                  <a:schemeClr val="lt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6-3803-48E0-9B49-FC41B637C073}"/>
              </c:ext>
            </c:extLst>
          </c:dPt>
          <c:dLbls>
            <c:dLbl>
              <c:idx val="0"/>
              <c:layout>
                <c:manualLayout>
                  <c:x val="6.1659345213427266E-2"/>
                  <c:y val="-0.147789935596420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3803-48E0-9B49-FC41B637C073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9.3193771831152683E-2"/>
                  <c:y val="-0.12566352714150864"/>
                </c:manualLayout>
              </c:layout>
              <c:spPr>
                <a:noFill/>
                <a:ln w="25342">
                  <a:noFill/>
                </a:ln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996" b="0" i="0" u="none" strike="noStrike" kern="1200" baseline="0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3803-48E0-9B49-FC41B637C073}"/>
                </c:ex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</c:extLst>
            </c:dLbl>
            <c:dLbl>
              <c:idx val="2"/>
              <c:layout>
                <c:manualLayout>
                  <c:x val="-6.2098080779119248E-2"/>
                  <c:y val="0.1754737773316558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3803-48E0-9B49-FC41B637C073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4.9652477650819961E-2"/>
                  <c:y val="-0.1659848430536138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3803-48E0-9B49-FC41B637C073}"/>
                </c:ex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0.20163684664104764"/>
                  <c:y val="9.485069044954355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3803-48E0-9B49-FC41B637C073}"/>
                </c:ex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0.10081842332052383"/>
                  <c:y val="-0.1233058975844068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3803-48E0-9B49-FC41B637C073}"/>
                </c:ex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-7.258926479077718E-2"/>
                  <c:y val="-0.2750670023036768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6-3803-48E0-9B49-FC41B637C073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 w="25342">
                <a:noFill/>
              </a:ln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96" b="0" i="0" u="none" strike="noStrike" kern="1200" baseline="0">
                    <a:solidFill>
                      <a:schemeClr val="bg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Лист1!$A$2:$A$8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Лист1!$B$2:$B$8</c:f>
              <c:numCache>
                <c:formatCode>0.00%</c:formatCode>
                <c:ptCount val="7"/>
                <c:pt idx="0">
                  <c:v>9.3899999999999997E-2</c:v>
                </c:pt>
                <c:pt idx="1">
                  <c:v>0.2034</c:v>
                </c:pt>
                <c:pt idx="2">
                  <c:v>0.69340000000000002</c:v>
                </c:pt>
                <c:pt idx="3">
                  <c:v>9.1999999999999998E-3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7-3803-48E0-9B49-FC41B637C07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50"/>
      </c:doughnutChart>
      <c:spPr>
        <a:noFill/>
        <a:ln w="25342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4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2073201478712548"/>
          <c:y val="0.11466776305102556"/>
          <c:w val="0.65532197435179307"/>
          <c:h val="0.7706644738979489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cene3d>
              <a:camera prst="orthographicFront"/>
              <a:lightRig rig="threePt" dir="t"/>
            </a:scene3d>
            <a:sp3d>
              <a:bevelT/>
            </a:sp3d>
          </c:spPr>
          <c:dPt>
            <c:idx val="0"/>
            <c:bubble3D val="0"/>
            <c:spPr>
              <a:solidFill>
                <a:srgbClr val="00B0F0"/>
              </a:solidFill>
              <a:ln w="18616">
                <a:noFill/>
              </a:ln>
              <a:effectLst>
                <a:reflection blurRad="38100" stA="26000" endPos="23000" dist="25400" dir="5400000" sy="-100000" rotWithShape="0"/>
              </a:effectLst>
              <a:scene3d>
                <a:camera prst="orthographicFront"/>
                <a:lightRig rig="threePt" dir="t"/>
              </a:scene3d>
              <a:sp3d>
                <a:bevelT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E186-4CB3-9782-9AB9B0FFB606}"/>
              </c:ext>
            </c:extLst>
          </c:dPt>
          <c:dPt>
            <c:idx val="1"/>
            <c:bubble3D val="0"/>
            <c:spPr>
              <a:solidFill>
                <a:srgbClr val="FFFF00"/>
              </a:solidFill>
              <a:ln w="18616">
                <a:noFill/>
              </a:ln>
              <a:effectLst>
                <a:reflection blurRad="38100" stA="26000" endPos="23000" dist="25400" dir="5400000" sy="-100000" rotWithShape="0"/>
              </a:effectLst>
              <a:scene3d>
                <a:camera prst="orthographicFront"/>
                <a:lightRig rig="threePt" dir="t"/>
              </a:scene3d>
              <a:sp3d>
                <a:bevelT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E186-4CB3-9782-9AB9B0FFB606}"/>
              </c:ext>
            </c:extLst>
          </c:dPt>
          <c:dPt>
            <c:idx val="2"/>
            <c:bubble3D val="0"/>
            <c:spPr>
              <a:solidFill>
                <a:schemeClr val="accent6"/>
              </a:solidFill>
              <a:ln w="18616">
                <a:solidFill>
                  <a:schemeClr val="lt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E186-4CB3-9782-9AB9B0FFB606}"/>
              </c:ext>
            </c:extLst>
          </c:dPt>
          <c:dPt>
            <c:idx val="3"/>
            <c:bubble3D val="0"/>
            <c:spPr>
              <a:solidFill>
                <a:srgbClr val="00B050"/>
              </a:solidFill>
              <a:ln w="18616">
                <a:solidFill>
                  <a:schemeClr val="lt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E186-4CB3-9782-9AB9B0FFB606}"/>
              </c:ext>
            </c:extLst>
          </c:dPt>
          <c:dLbls>
            <c:dLbl>
              <c:idx val="0"/>
              <c:layout>
                <c:manualLayout>
                  <c:x val="6.089354088905595E-2"/>
                  <c:y val="-0.1573024724222639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E186-4CB3-9782-9AB9B0FFB606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0.14382926805744434"/>
                  <c:y val="-8.3057322461026914E-2"/>
                </c:manualLayout>
              </c:layout>
              <c:spPr>
                <a:noFill/>
                <a:ln w="24893">
                  <a:noFill/>
                </a:ln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977" b="0" i="0" u="none" strike="noStrike" kern="1200" baseline="0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E186-4CB3-9782-9AB9B0FFB606}"/>
                </c:ex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</c:extLst>
            </c:dLbl>
            <c:dLbl>
              <c:idx val="2"/>
              <c:layout>
                <c:manualLayout>
                  <c:x val="-6.2098080779119248E-2"/>
                  <c:y val="0.1754737773316558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E186-4CB3-9782-9AB9B0FFB606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6.3705477272069669E-2"/>
                  <c:y val="-0.1517781451695762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E186-4CB3-9782-9AB9B0FFB606}"/>
                </c:ex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0.20163684664104764"/>
                  <c:y val="9.485069044954355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E186-4CB3-9782-9AB9B0FFB606}"/>
                </c:ex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0.10081842332052383"/>
                  <c:y val="-0.1233058975844068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E186-4CB3-9782-9AB9B0FFB606}"/>
                </c:ex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-7.258926479077718E-2"/>
                  <c:y val="-0.2750670023036768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6-E186-4CB3-9782-9AB9B0FFB606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 w="24893">
                <a:noFill/>
              </a:ln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77" b="0" i="0" u="none" strike="noStrike" kern="1200" baseline="0">
                    <a:solidFill>
                      <a:schemeClr val="bg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Лист1!$B$2:$B$5</c:f>
              <c:numCache>
                <c:formatCode>0.00%</c:formatCode>
                <c:ptCount val="4"/>
                <c:pt idx="0">
                  <c:v>7.3300000000000004E-2</c:v>
                </c:pt>
                <c:pt idx="1">
                  <c:v>0.2419</c:v>
                </c:pt>
                <c:pt idx="2">
                  <c:v>0.67610000000000003</c:v>
                </c:pt>
                <c:pt idx="3">
                  <c:v>8.5000000000000006E-3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7-E186-4CB3-9782-9AB9B0FFB60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50"/>
      </c:doughnutChart>
      <c:spPr>
        <a:noFill/>
        <a:ln w="24893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4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chemeClr val="bg1">
                <a:lumMod val="65000"/>
              </a:schemeClr>
            </a:solidFill>
          </c:spPr>
          <c:dPt>
            <c:idx val="0"/>
            <c:bubble3D val="0"/>
            <c:spPr>
              <a:solidFill>
                <a:srgbClr val="FF0000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B263-4C9A-983B-2A665735811B}"/>
              </c:ext>
            </c:extLst>
          </c:dPt>
          <c:dPt>
            <c:idx val="1"/>
            <c:bubble3D val="0"/>
            <c:spPr>
              <a:solidFill>
                <a:schemeClr val="bg1">
                  <a:lumMod val="6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B263-4C9A-983B-2A665735811B}"/>
              </c:ext>
            </c:extLst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28</c:v>
                </c:pt>
                <c:pt idx="1">
                  <c:v>72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B263-4C9A-983B-2A665735811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47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4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chemeClr val="bg1">
                <a:lumMod val="65000"/>
              </a:schemeClr>
            </a:solidFill>
          </c:spPr>
          <c:dPt>
            <c:idx val="0"/>
            <c:bubble3D val="0"/>
            <c:spPr>
              <a:solidFill>
                <a:srgbClr val="C00000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D3EE-4FB5-A3FA-7F25FEF65919}"/>
              </c:ext>
            </c:extLst>
          </c:dPt>
          <c:dPt>
            <c:idx val="1"/>
            <c:bubble3D val="0"/>
            <c:spPr>
              <a:solidFill>
                <a:schemeClr val="bg1">
                  <a:lumMod val="6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D3EE-4FB5-A3FA-7F25FEF65919}"/>
              </c:ext>
            </c:extLst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21.6</c:v>
                </c:pt>
                <c:pt idx="1">
                  <c:v>78.400000000000006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D3EE-4FB5-A3FA-7F25FEF6591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47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4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4499027604724925"/>
          <c:y val="7.8771387705090096E-2"/>
          <c:w val="0.40344890413099349"/>
          <c:h val="0.90445411010061061"/>
        </c:manualLayout>
      </c:layout>
      <c:bar3D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2020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Дошкольное образование</c:v>
                </c:pt>
                <c:pt idx="1">
                  <c:v>Общее образование</c:v>
                </c:pt>
                <c:pt idx="2">
                  <c:v>Дополнительное образование</c:v>
                </c:pt>
                <c:pt idx="3">
                  <c:v>Другие вопросы в области образования</c:v>
                </c:pt>
                <c:pt idx="4">
                  <c:v>Молодежная политика</c:v>
                </c:pt>
              </c:strCache>
            </c:strRef>
          </c:cat>
          <c:val>
            <c:numRef>
              <c:f>Лист1!$B$2:$B$6</c:f>
              <c:numCache>
                <c:formatCode>#,##0.0</c:formatCode>
                <c:ptCount val="5"/>
                <c:pt idx="0">
                  <c:v>382380.79999999999</c:v>
                </c:pt>
                <c:pt idx="1">
                  <c:v>568722.6</c:v>
                </c:pt>
                <c:pt idx="2">
                  <c:v>104761.3</c:v>
                </c:pt>
                <c:pt idx="3">
                  <c:v>39247</c:v>
                </c:pt>
                <c:pt idx="4">
                  <c:v>32674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AE44-4704-ADAB-774B6B7383C4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2021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Дошкольное образование</c:v>
                </c:pt>
                <c:pt idx="1">
                  <c:v>Общее образование</c:v>
                </c:pt>
                <c:pt idx="2">
                  <c:v>Дополнительное образование</c:v>
                </c:pt>
                <c:pt idx="3">
                  <c:v>Другие вопросы в области образования</c:v>
                </c:pt>
                <c:pt idx="4">
                  <c:v>Молодежная политика</c:v>
                </c:pt>
              </c:strCache>
            </c:strRef>
          </c:cat>
          <c:val>
            <c:numRef>
              <c:f>Лист1!$C$2:$C$6</c:f>
              <c:numCache>
                <c:formatCode>#,##0.0</c:formatCode>
                <c:ptCount val="5"/>
                <c:pt idx="0">
                  <c:v>395280.8</c:v>
                </c:pt>
                <c:pt idx="1">
                  <c:v>592260.4</c:v>
                </c:pt>
                <c:pt idx="2">
                  <c:v>109064.3</c:v>
                </c:pt>
                <c:pt idx="3">
                  <c:v>39551</c:v>
                </c:pt>
                <c:pt idx="4">
                  <c:v>33478.5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AE44-4704-ADAB-774B6B7383C4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rgbClr val="92D05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Дошкольное образование</c:v>
                </c:pt>
                <c:pt idx="1">
                  <c:v>Общее образование</c:v>
                </c:pt>
                <c:pt idx="2">
                  <c:v>Дополнительное образование</c:v>
                </c:pt>
                <c:pt idx="3">
                  <c:v>Другие вопросы в области образования</c:v>
                </c:pt>
                <c:pt idx="4">
                  <c:v>Молодежная политика</c:v>
                </c:pt>
              </c:strCache>
            </c:strRef>
          </c:cat>
          <c:val>
            <c:numRef>
              <c:f>Лист1!$D$2:$D$6</c:f>
              <c:numCache>
                <c:formatCode>#,##0.0</c:formatCode>
                <c:ptCount val="5"/>
                <c:pt idx="0">
                  <c:v>411778.8</c:v>
                </c:pt>
                <c:pt idx="1">
                  <c:v>619363.19999999995</c:v>
                </c:pt>
                <c:pt idx="2">
                  <c:v>114118.8</c:v>
                </c:pt>
                <c:pt idx="3">
                  <c:v>39857</c:v>
                </c:pt>
                <c:pt idx="4">
                  <c:v>34387.699999999997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AE44-4704-ADAB-774B6B7383C4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cylinder"/>
        <c:axId val="245144984"/>
        <c:axId val="245143808"/>
        <c:axId val="0"/>
      </c:bar3DChart>
      <c:catAx>
        <c:axId val="245144984"/>
        <c:scaling>
          <c:orientation val="minMax"/>
        </c:scaling>
        <c:delete val="0"/>
        <c:axPos val="l"/>
        <c:numFmt formatCode="General" sourceLinked="0"/>
        <c:majorTickMark val="none"/>
        <c:minorTickMark val="none"/>
        <c:tickLblPos val="nextTo"/>
        <c:crossAx val="245143808"/>
        <c:crosses val="autoZero"/>
        <c:auto val="1"/>
        <c:lblAlgn val="ctr"/>
        <c:lblOffset val="100"/>
        <c:noMultiLvlLbl val="0"/>
      </c:catAx>
      <c:valAx>
        <c:axId val="245143808"/>
        <c:scaling>
          <c:orientation val="minMax"/>
        </c:scaling>
        <c:delete val="1"/>
        <c:axPos val="b"/>
        <c:numFmt formatCode="#,##0.0" sourceLinked="1"/>
        <c:majorTickMark val="out"/>
        <c:minorTickMark val="none"/>
        <c:tickLblPos val="nextTo"/>
        <c:crossAx val="245144984"/>
        <c:crosses val="autoZero"/>
        <c:crossBetween val="between"/>
      </c:valAx>
    </c:plotArea>
    <c:legend>
      <c:legendPos val="t"/>
      <c:layout>
        <c:manualLayout>
          <c:xMode val="edge"/>
          <c:yMode val="edge"/>
          <c:x val="0.22123866443412263"/>
          <c:y val="0.94862778508373979"/>
          <c:w val="0.41469242269702605"/>
          <c:h val="4.3419494359259764E-2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900">
          <a:latin typeface="Times New Roman" pitchFamily="18" charset="0"/>
          <a:cs typeface="Times New Roman" pitchFamily="18" charset="0"/>
        </a:defRPr>
      </a:pPr>
      <a:endParaRPr lang="ru-RU"/>
    </a:p>
  </c:txPr>
  <c:externalData r:id="rId1">
    <c:autoUpdate val="0"/>
  </c:externalData>
</c:chartSpace>
</file>

<file path=ppt/charts/chart4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dirty="0" smtClean="0"/>
              <a:t>2020 </a:t>
            </a:r>
            <a:r>
              <a:rPr lang="ru-RU" dirty="0"/>
              <a:t>год</a:t>
            </a:r>
          </a:p>
        </c:rich>
      </c:tx>
      <c:layout>
        <c:manualLayout>
          <c:xMode val="edge"/>
          <c:yMode val="edge"/>
          <c:x val="0.41871901843808335"/>
          <c:y val="4.9604385163177556E-2"/>
        </c:manualLayout>
      </c:layout>
      <c:overlay val="0"/>
    </c:title>
    <c:autoTitleDeleted val="0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28060718986720457"/>
          <c:y val="0.25628872045549361"/>
          <c:w val="0.47761063521801955"/>
          <c:h val="0.315519612737166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2018 год</c:v>
                </c:pt>
              </c:strCache>
            </c:strRef>
          </c:tx>
          <c:explosion val="25"/>
          <c:dPt>
            <c:idx val="0"/>
            <c:bubble3D val="0"/>
            <c:spPr>
              <a:solidFill>
                <a:srgbClr val="FF7C8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11EC-45E0-A7AC-88512439837E}"/>
              </c:ext>
            </c:extLst>
          </c:dPt>
          <c:dPt>
            <c:idx val="1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11EC-45E0-A7AC-88512439837E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 sz="1000" dirty="0" smtClean="0"/>
                      <a:t>76,8</a:t>
                    </a:r>
                    <a:r>
                      <a:rPr lang="en-US" sz="1000" baseline="0" dirty="0" smtClean="0"/>
                      <a:t> </a:t>
                    </a:r>
                    <a:r>
                      <a:rPr lang="en-US" sz="1000" dirty="0" smtClean="0"/>
                      <a:t>%</a:t>
                    </a:r>
                    <a:endParaRPr lang="en-US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11EC-45E0-A7AC-88512439837E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sz="1000" dirty="0" smtClean="0"/>
                      <a:t>23,2 </a:t>
                    </a:r>
                    <a:r>
                      <a:rPr lang="en-US" sz="1000" dirty="0"/>
                      <a:t>%</a:t>
                    </a:r>
                    <a:endParaRPr lang="en-US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11EC-45E0-A7AC-88512439837E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Расходы на социальную сферу</c:v>
                </c:pt>
                <c:pt idx="1">
                  <c:v>Иные расходы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1384255.6</c:v>
                </c:pt>
                <c:pt idx="1">
                  <c:v>419312.29999999981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11EC-45E0-A7AC-88512439837E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</c:plotArea>
    <c:legend>
      <c:legendPos val="b"/>
      <c:layout>
        <c:manualLayout>
          <c:xMode val="edge"/>
          <c:yMode val="edge"/>
          <c:x val="9.9052604732530695E-3"/>
          <c:y val="0.52818499485133985"/>
          <c:w val="0.31906988824214394"/>
          <c:h val="0.42375883531763742"/>
        </c:manualLayout>
      </c:layout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zero"/>
    <c:showDLblsOverMax val="0"/>
  </c:chart>
  <c:txPr>
    <a:bodyPr/>
    <a:lstStyle/>
    <a:p>
      <a:pPr>
        <a:defRPr sz="1200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75"/>
      <c:rotY val="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chemeClr val="bg2">
                <a:lumMod val="50000"/>
              </a:schemeClr>
            </a:solidFill>
          </c:spPr>
          <c:dPt>
            <c:idx val="0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  <a:ln w="25184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4C3C-404D-B47B-17964CC67E75}"/>
              </c:ext>
            </c:extLst>
          </c:dPt>
          <c:dPt>
            <c:idx val="1"/>
            <c:bubble3D val="0"/>
            <c:spPr>
              <a:solidFill>
                <a:srgbClr val="00B050"/>
              </a:solidFill>
              <a:ln w="25184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4C3C-404D-B47B-17964CC67E75}"/>
              </c:ext>
            </c:extLst>
          </c:dPt>
          <c:dPt>
            <c:idx val="2"/>
            <c:bubble3D val="0"/>
            <c:spPr>
              <a:solidFill>
                <a:schemeClr val="accent5">
                  <a:lumMod val="60000"/>
                  <a:lumOff val="40000"/>
                </a:schemeClr>
              </a:solidFill>
              <a:ln w="25184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4C3C-404D-B47B-17964CC67E75}"/>
              </c:ext>
            </c:extLst>
          </c:dPt>
          <c:dPt>
            <c:idx val="3"/>
            <c:bubble3D val="0"/>
            <c:spPr>
              <a:solidFill>
                <a:srgbClr val="C00000"/>
              </a:solidFill>
              <a:ln w="25184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4C3C-404D-B47B-17964CC67E75}"/>
              </c:ext>
            </c:extLst>
          </c:dPt>
          <c:dPt>
            <c:idx val="4"/>
            <c:bubble3D val="0"/>
            <c:spPr>
              <a:solidFill>
                <a:schemeClr val="bg2">
                  <a:lumMod val="75000"/>
                </a:schemeClr>
              </a:solidFill>
              <a:ln w="25184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4-4C3C-404D-B47B-17964CC67E75}"/>
              </c:ext>
            </c:extLst>
          </c:dPt>
          <c:dPt>
            <c:idx val="5"/>
            <c:bubble3D val="0"/>
            <c:spPr>
              <a:solidFill>
                <a:srgbClr val="FFFF00"/>
              </a:solidFill>
              <a:ln w="25184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4C3C-404D-B47B-17964CC67E75}"/>
              </c:ext>
            </c:extLst>
          </c:dPt>
          <c:dLbls>
            <c:dLbl>
              <c:idx val="0"/>
              <c:layout>
                <c:manualLayout>
                  <c:x val="6.060200110684575E-2"/>
                  <c:y val="-5.6084051652635025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defRPr>
                    </a:pPr>
                    <a:r>
                      <a:rPr lang="en-US" sz="1147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68,35%</a:t>
                    </a:r>
                  </a:p>
                </c:rich>
              </c:tx>
              <c:numFmt formatCode="0.0%" sourceLinked="0"/>
              <c:spPr>
                <a:noFill/>
                <a:ln w="25270">
                  <a:noFill/>
                </a:ln>
              </c:spPr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4C3C-404D-B47B-17964CC67E75}"/>
                </c:ext>
                <c:ext xmlns:c15="http://schemas.microsoft.com/office/drawing/2012/chart" uri="{CE6537A1-D6FC-4f65-9D91-7224C49458BB}">
                  <c15:layout>
                    <c:manualLayout>
                      <c:w val="0.22145260328364241"/>
                      <c:h val="0.25158735638471008"/>
                    </c:manualLayout>
                  </c15:layout>
                </c:ext>
              </c:extLst>
            </c:dLbl>
            <c:dLbl>
              <c:idx val="2"/>
              <c:layout>
                <c:manualLayout>
                  <c:x val="0.19458377621804276"/>
                  <c:y val="0.14954237687844271"/>
                </c:manualLayout>
              </c:layout>
              <c:numFmt formatCode="0.0%" sourceLinked="0"/>
              <c:spPr>
                <a:noFill/>
                <a:ln w="25270">
                  <a:noFill/>
                </a:ln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4C3C-404D-B47B-17964CC67E75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0.10380009721502383"/>
                  <c:y val="-7.3079816610011126E-4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4C3C-404D-B47B-17964CC67E75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numFmt formatCode="0.0%" sourceLinked="0"/>
            <c:spPr>
              <a:noFill/>
              <a:ln w="25270">
                <a:noFill/>
              </a:ln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20" b="0" i="0" u="none" strike="noStrike" kern="1200" baseline="0">
                    <a:solidFill>
                      <a:schemeClr val="bg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44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Лист1!$A$2:$A$7</c:f>
              <c:strCache>
                <c:ptCount val="6"/>
                <c:pt idx="0">
                  <c:v>Кв. 1</c:v>
                </c:pt>
                <c:pt idx="1">
                  <c:v>Кв. 2</c:v>
                </c:pt>
                <c:pt idx="2">
                  <c:v>Кв. 3</c:v>
                </c:pt>
                <c:pt idx="3">
                  <c:v>Кв. 4</c:v>
                </c:pt>
                <c:pt idx="4">
                  <c:v>кв.5</c:v>
                </c:pt>
                <c:pt idx="5">
                  <c:v>кв.5</c:v>
                </c:pt>
              </c:strCache>
            </c:strRef>
          </c:cat>
          <c:val>
            <c:numRef>
              <c:f>Лист1!$B$2:$B$7</c:f>
              <c:numCache>
                <c:formatCode>#,##0.00</c:formatCode>
                <c:ptCount val="6"/>
                <c:pt idx="0">
                  <c:v>437998</c:v>
                </c:pt>
                <c:pt idx="1">
                  <c:v>21843</c:v>
                </c:pt>
                <c:pt idx="2">
                  <c:v>120708</c:v>
                </c:pt>
                <c:pt idx="3">
                  <c:v>11986</c:v>
                </c:pt>
                <c:pt idx="4">
                  <c:v>1200</c:v>
                </c:pt>
                <c:pt idx="5">
                  <c:v>11026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4C3C-404D-B47B-17964CC67E7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335">
          <a:noFill/>
        </a:ln>
      </c:spPr>
    </c:plotArea>
    <c:plotVisOnly val="1"/>
    <c:dispBlanksAs val="gap"/>
    <c:showDLblsOverMax val="0"/>
  </c:chart>
  <c:spPr>
    <a:solidFill>
      <a:schemeClr val="accent3">
        <a:lumMod val="20000"/>
        <a:lumOff val="80000"/>
      </a:schemeClr>
    </a:solidFill>
    <a:ln>
      <a:solidFill>
        <a:schemeClr val="accent6">
          <a:lumMod val="50000"/>
        </a:schemeClr>
      </a:solidFill>
    </a:ln>
    <a:effectLst/>
  </c:spPr>
  <c:txPr>
    <a:bodyPr/>
    <a:lstStyle/>
    <a:p>
      <a:pPr>
        <a:defRPr sz="1220" baseline="0"/>
      </a:pPr>
      <a:endParaRPr lang="ru-RU"/>
    </a:p>
  </c:txPr>
  <c:externalData r:id="rId1">
    <c:autoUpdate val="0"/>
  </c:externalData>
</c:chartSpace>
</file>

<file path=ppt/charts/chart5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dirty="0" smtClean="0"/>
              <a:t>2021 </a:t>
            </a:r>
            <a:r>
              <a:rPr lang="ru-RU" dirty="0"/>
              <a:t>год</a:t>
            </a:r>
          </a:p>
        </c:rich>
      </c:tx>
      <c:layout>
        <c:manualLayout>
          <c:xMode val="edge"/>
          <c:yMode val="edge"/>
          <c:x val="0.33929668173098693"/>
          <c:y val="2.5904400085927953E-2"/>
        </c:manualLayout>
      </c:layout>
      <c:overlay val="0"/>
    </c:title>
    <c:autoTitleDeleted val="0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4533196154224806"/>
          <c:y val="0.11331464774019993"/>
          <c:w val="0.78716466577738242"/>
          <c:h val="0.66425405490487899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2019 год</c:v>
                </c:pt>
              </c:strCache>
            </c:strRef>
          </c:tx>
          <c:explosion val="28"/>
          <c:dPt>
            <c:idx val="0"/>
            <c:bubble3D val="0"/>
            <c:spPr>
              <a:solidFill>
                <a:srgbClr val="FF7C8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F8AF-4B80-8F56-678D59D30FC7}"/>
              </c:ext>
            </c:extLst>
          </c:dPt>
          <c:dPt>
            <c:idx val="1"/>
            <c:bubble3D val="0"/>
            <c:spPr>
              <a:solidFill>
                <a:srgbClr val="8CCDD8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F8AF-4B80-8F56-678D59D30FC7}"/>
              </c:ext>
            </c:extLst>
          </c:dPt>
          <c:dLbls>
            <c:dLbl>
              <c:idx val="0"/>
              <c:layout>
                <c:manualLayout>
                  <c:x val="-0.13013082862456307"/>
                  <c:y val="-0.14050638911346575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74,6 %</a:t>
                    </a:r>
                    <a:endParaRPr lang="en-US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F8AF-4B80-8F56-678D59D30FC7}"/>
                </c:ext>
                <c:ext xmlns:c15="http://schemas.microsoft.com/office/drawing/2012/chart" uri="{CE6537A1-D6FC-4f65-9D91-7224C49458BB}">
                  <c15:layout>
                    <c:manualLayout>
                      <c:w val="0.26448629777603239"/>
                      <c:h val="0.1362963174952958"/>
                    </c:manualLayout>
                  </c15:layout>
                </c:ext>
              </c:extLst>
            </c:dLbl>
            <c:dLbl>
              <c:idx val="1"/>
              <c:layout>
                <c:manualLayout>
                  <c:x val="-3.4442991153678437E-2"/>
                  <c:y val="-4.6173060549907344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24,4%</a:t>
                    </a:r>
                    <a:endParaRPr lang="en-US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F8AF-4B80-8F56-678D59D30FC7}"/>
                </c:ext>
                <c:ext xmlns:c15="http://schemas.microsoft.com/office/drawing/2012/chart" uri="{CE6537A1-D6FC-4f65-9D91-7224C49458BB}">
                  <c15:layout>
                    <c:manualLayout>
                      <c:w val="0.25761652380782379"/>
                      <c:h val="0.11358026457941317"/>
                    </c:manualLayout>
                  </c15:layout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Расходы на социальную сферу</c:v>
                </c:pt>
                <c:pt idx="1">
                  <c:v>Иные рсходы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1421025</c:v>
                </c:pt>
                <c:pt idx="1">
                  <c:v>484087.39999999991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F8AF-4B80-8F56-678D59D30FC7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</c:plotArea>
    <c:plotVisOnly val="1"/>
    <c:dispBlanksAs val="zero"/>
    <c:showDLblsOverMax val="0"/>
  </c:chart>
  <c:txPr>
    <a:bodyPr/>
    <a:lstStyle/>
    <a:p>
      <a:pPr>
        <a:defRPr sz="1200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>
    <c:autoUpdate val="0"/>
  </c:externalData>
</c:chartSpace>
</file>

<file path=ppt/charts/chart5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dirty="0" smtClean="0"/>
              <a:t>2022год</a:t>
            </a:r>
            <a:endParaRPr lang="ru-RU" dirty="0"/>
          </a:p>
        </c:rich>
      </c:tx>
      <c:layout>
        <c:manualLayout>
          <c:xMode val="edge"/>
          <c:yMode val="edge"/>
          <c:x val="0.32672619501366368"/>
          <c:y val="2.1273726696265632E-2"/>
        </c:manualLayout>
      </c:layout>
      <c:overlay val="0"/>
    </c:title>
    <c:autoTitleDeleted val="0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7807185001275863"/>
          <c:y val="0.11415966754155728"/>
          <c:w val="0.71125948412073881"/>
          <c:h val="0.61355940436915468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2020 год</c:v>
                </c:pt>
              </c:strCache>
            </c:strRef>
          </c:tx>
          <c:explosion val="25"/>
          <c:dPt>
            <c:idx val="0"/>
            <c:bubble3D val="0"/>
            <c:spPr>
              <a:solidFill>
                <a:srgbClr val="FF7C8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BC58-4852-AE5F-689A5B4B787D}"/>
              </c:ext>
            </c:extLst>
          </c:dPt>
          <c:dPt>
            <c:idx val="1"/>
            <c:bubble3D val="0"/>
            <c:spPr>
              <a:solidFill>
                <a:srgbClr val="8CCDD8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BC58-4852-AE5F-689A5B4B787D}"/>
              </c:ext>
            </c:extLst>
          </c:dPt>
          <c:dLbls>
            <c:dLbl>
              <c:idx val="0"/>
              <c:layout>
                <c:manualLayout>
                  <c:x val="-9.4088295823269566E-2"/>
                  <c:y val="-0.16574190726159235"/>
                </c:manualLayout>
              </c:layout>
              <c:tx>
                <c:rich>
                  <a:bodyPr/>
                  <a:lstStyle/>
                  <a:p>
                    <a:r>
                      <a:rPr lang="en-US" sz="1000" dirty="0" smtClean="0"/>
                      <a:t>72,4 %</a:t>
                    </a:r>
                    <a:endParaRPr lang="en-US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BC58-4852-AE5F-689A5B4B787D}"/>
                </c:ext>
                <c:ext xmlns:c15="http://schemas.microsoft.com/office/drawing/2012/chart" uri="{CE6537A1-D6FC-4f65-9D91-7224C49458BB}">
                  <c15:layout>
                    <c:manualLayout>
                      <c:w val="0.32279105677267328"/>
                      <c:h val="0.16111111111111112"/>
                    </c:manualLayout>
                  </c15:layout>
                </c:ext>
              </c:extLst>
            </c:dLbl>
            <c:dLbl>
              <c:idx val="1"/>
              <c:layout>
                <c:manualLayout>
                  <c:x val="0.14928211893064988"/>
                  <c:y val="-5.5696850393700786E-2"/>
                </c:manualLayout>
              </c:layout>
              <c:tx>
                <c:rich>
                  <a:bodyPr/>
                  <a:lstStyle/>
                  <a:p>
                    <a:r>
                      <a:rPr lang="en-US" sz="1000" dirty="0" smtClean="0"/>
                      <a:t>27,6 %</a:t>
                    </a:r>
                    <a:endParaRPr lang="en-US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BC58-4852-AE5F-689A5B4B787D}"/>
                </c:ext>
                <c:ext xmlns:c15="http://schemas.microsoft.com/office/drawing/2012/chart" uri="{CE6537A1-D6FC-4f65-9D91-7224C49458BB}">
                  <c15:layout>
                    <c:manualLayout>
                      <c:w val="0.29722344831543179"/>
                      <c:h val="0.1388888888888889"/>
                    </c:manualLayout>
                  </c15:layout>
                </c:ext>
              </c:extLst>
            </c:dLbl>
            <c:numFmt formatCode="General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Расходы на социальную сферу</c:v>
                </c:pt>
                <c:pt idx="1">
                  <c:v>Иные расходы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1481052.2</c:v>
                </c:pt>
                <c:pt idx="1">
                  <c:v>564447.69999999995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BC58-4852-AE5F-689A5B4B787D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</c:plotArea>
    <c:plotVisOnly val="1"/>
    <c:dispBlanksAs val="zero"/>
    <c:showDLblsOverMax val="0"/>
  </c:chart>
  <c:txPr>
    <a:bodyPr/>
    <a:lstStyle/>
    <a:p>
      <a:pPr>
        <a:defRPr sz="1200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>
    <c:autoUpdate val="0"/>
  </c:externalData>
</c:chartSpace>
</file>

<file path=ppt/charts/chart5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50054137483288452"/>
          <c:y val="3.437500000000001E-2"/>
          <c:w val="0.2703418295813465"/>
          <c:h val="0.85121528429504223"/>
        </c:manualLayout>
      </c:layout>
      <c:bar3D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20202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4.6558689611179857E-2"/>
                  <c:y val="5.6088345769194246E-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92 016,8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AB4F-4CDD-A27B-A7D882D1EAB9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dirty="0"/>
                      <a:t>10008,3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AB4F-4CDD-A27B-A7D882D1EAB9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Культура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92016.8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AB4F-4CDD-A27B-A7D882D1EAB9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20212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3.10391264074533E-2"/>
                  <c:y val="-5.6088345769194246E-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95 062,4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AB4F-4CDD-A27B-A7D882D1EAB9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dirty="0"/>
                      <a:t>9701,7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AB4F-4CDD-A27B-A7D882D1EAB9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Культура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97625.4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AB4F-4CDD-A27B-A7D882D1EAB9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rgbClr val="92D050"/>
            </a:solidFill>
          </c:spPr>
          <c:invertIfNegative val="0"/>
          <c:dLbls>
            <c:dLbl>
              <c:idx val="0"/>
              <c:layout>
                <c:manualLayout>
                  <c:x val="2.0692750938302199E-2"/>
                  <c:y val="1.1217669153838799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98 152,3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6-AB4F-4CDD-A27B-A7D882D1EAB9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9701,8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AB4F-4CDD-A27B-A7D882D1EAB9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Культура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103683.9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AB4F-4CDD-A27B-A7D882D1EAB9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cylinder"/>
        <c:axId val="239403608"/>
        <c:axId val="240941760"/>
        <c:axId val="0"/>
      </c:bar3DChart>
      <c:catAx>
        <c:axId val="239403608"/>
        <c:scaling>
          <c:orientation val="minMax"/>
        </c:scaling>
        <c:delete val="0"/>
        <c:axPos val="l"/>
        <c:numFmt formatCode="General" sourceLinked="0"/>
        <c:majorTickMark val="none"/>
        <c:minorTickMark val="none"/>
        <c:tickLblPos val="nextTo"/>
        <c:crossAx val="240941760"/>
        <c:crosses val="autoZero"/>
        <c:auto val="1"/>
        <c:lblAlgn val="ctr"/>
        <c:lblOffset val="100"/>
        <c:noMultiLvlLbl val="0"/>
      </c:catAx>
      <c:valAx>
        <c:axId val="240941760"/>
        <c:scaling>
          <c:orientation val="minMax"/>
        </c:scaling>
        <c:delete val="1"/>
        <c:axPos val="b"/>
        <c:numFmt formatCode="#,##0.0" sourceLinked="1"/>
        <c:majorTickMark val="out"/>
        <c:minorTickMark val="none"/>
        <c:tickLblPos val="nextTo"/>
        <c:crossAx val="23940360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900">
          <a:latin typeface="Times New Roman" pitchFamily="18" charset="0"/>
          <a:cs typeface="Times New Roman" pitchFamily="18" charset="0"/>
        </a:defRPr>
      </a:pPr>
      <a:endParaRPr lang="ru-RU"/>
    </a:p>
  </c:txPr>
  <c:externalData r:id="rId1">
    <c:autoUpdate val="0"/>
  </c:externalData>
</c:chartSpace>
</file>

<file path=ppt/charts/chart5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30743529342298065"/>
          <c:y val="6.4343785850860424E-2"/>
          <c:w val="0.5772201927096039"/>
          <c:h val="0.8713123195655017"/>
        </c:manualLayout>
      </c:layout>
      <c:bar3D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2019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-1.9734010401532727E-2"/>
                  <c:y val="1.0608010811605437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noAutofit/>
                </a:bodyPr>
                <a:lstStyle/>
                <a:p>
                  <a:pPr>
                    <a:defRPr>
                      <a:solidFill>
                        <a:schemeClr val="bg1"/>
                      </a:solidFill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2216-428E-A2A6-F039116CFC37}"/>
                </c:ex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>
                    <c:manualLayout>
                      <c:w val="0.27997627257174557"/>
                      <c:h val="0.13095331564809493"/>
                    </c:manualLayout>
                  </c15:layout>
                </c:ext>
              </c:extLst>
            </c:dLbl>
            <c:dLbl>
              <c:idx val="2"/>
              <c:layout>
                <c:manualLayout>
                  <c:x val="-2.4667513001915907E-2"/>
                  <c:y val="5.3041098133026366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noAutofit/>
                </a:bodyPr>
                <a:lstStyle/>
                <a:p>
                  <a:pPr>
                    <a:defRPr>
                      <a:solidFill>
                        <a:schemeClr val="bg1"/>
                      </a:solidFill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2216-428E-A2A6-F039116CFC37}"/>
                </c:ex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>
                    <c:manualLayout>
                      <c:w val="0.29971028297327829"/>
                      <c:h val="0.10443381065658115"/>
                    </c:manualLayout>
                  </c15:layout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Социальное обеспечение населения</c:v>
                </c:pt>
                <c:pt idx="1">
                  <c:v>Пенсионное обеспечение</c:v>
                </c:pt>
                <c:pt idx="2">
                  <c:v>Охрана семьи и детства</c:v>
                </c:pt>
              </c:strCache>
            </c:strRef>
          </c:cat>
          <c:val>
            <c:numRef>
              <c:f>Лист1!$B$2:$B$4</c:f>
              <c:numCache>
                <c:formatCode>#,##0.00</c:formatCode>
                <c:ptCount val="3"/>
                <c:pt idx="0">
                  <c:v>10639</c:v>
                </c:pt>
                <c:pt idx="1">
                  <c:v>578</c:v>
                </c:pt>
                <c:pt idx="2">
                  <c:v>103990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E0AB-4B11-B547-4ABF8A0F7BCA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2020</c:v>
                </c:pt>
              </c:strCache>
            </c:strRef>
          </c:tx>
          <c:invertIfNegative val="0"/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noAutofit/>
                </a:bodyPr>
                <a:lstStyle/>
                <a:p>
                  <a:pPr>
                    <a:defRPr>
                      <a:solidFill>
                        <a:schemeClr val="bg1"/>
                      </a:solidFill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2216-428E-A2A6-F039116CFC37}"/>
                </c:ex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</c:extLst>
            </c:dLbl>
            <c:dLbl>
              <c:idx val="2"/>
              <c:layout>
                <c:manualLayout>
                  <c:x val="-1.4800507801149545E-2"/>
                  <c:y val="-2.3867554492362383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noAutofit/>
                </a:bodyPr>
                <a:lstStyle/>
                <a:p>
                  <a:pPr>
                    <a:defRPr>
                      <a:solidFill>
                        <a:schemeClr val="bg1"/>
                      </a:solidFill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2216-428E-A2A6-F039116CFC37}"/>
                </c:ex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>
                    <c:manualLayout>
                      <c:w val="0.32931129857557739"/>
                      <c:h val="0.12034551365148943"/>
                    </c:manualLayout>
                  </c15:layout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Социальное обеспечение населения</c:v>
                </c:pt>
                <c:pt idx="1">
                  <c:v>Пенсионное обеспечение</c:v>
                </c:pt>
                <c:pt idx="2">
                  <c:v>Охрана семьи и детства</c:v>
                </c:pt>
              </c:strCache>
            </c:strRef>
          </c:cat>
          <c:val>
            <c:numRef>
              <c:f>Лист1!$C$2:$C$4</c:f>
              <c:numCache>
                <c:formatCode>#,##0.00</c:formatCode>
                <c:ptCount val="3"/>
                <c:pt idx="0">
                  <c:v>3187</c:v>
                </c:pt>
                <c:pt idx="1">
                  <c:v>578</c:v>
                </c:pt>
                <c:pt idx="2">
                  <c:v>107199.6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E0AB-4B11-B547-4ABF8A0F7BCA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rgbClr val="92D050"/>
            </a:solidFill>
          </c:spPr>
          <c:invertIfNegative val="0"/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noAutofit/>
                </a:bodyPr>
                <a:lstStyle/>
                <a:p>
                  <a:pPr>
                    <a:defRPr>
                      <a:solidFill>
                        <a:schemeClr val="bg1"/>
                      </a:solidFill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2216-428E-A2A6-F039116CFC37}"/>
                </c:ex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</c:extLst>
            </c:dLbl>
            <c:dLbl>
              <c:idx val="2"/>
              <c:layout>
                <c:manualLayout>
                  <c:x val="-2.9601015602299181E-2"/>
                  <c:y val="-4.243120798642202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noAutofit/>
                </a:bodyPr>
                <a:lstStyle/>
                <a:p>
                  <a:pPr>
                    <a:defRPr>
                      <a:solidFill>
                        <a:schemeClr val="bg1"/>
                      </a:solidFill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2216-428E-A2A6-F039116CFC37}"/>
                </c:ex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>
                    <c:manualLayout>
                      <c:w val="0.29824305153062891"/>
                      <c:h val="0.12564941464979218"/>
                    </c:manualLayout>
                  </c15:layout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Социальное обеспечение населения</c:v>
                </c:pt>
                <c:pt idx="1">
                  <c:v>Пенсионное обеспечение</c:v>
                </c:pt>
                <c:pt idx="2">
                  <c:v>Охрана семьи и детства</c:v>
                </c:pt>
              </c:strCache>
            </c:strRef>
          </c:cat>
          <c:val>
            <c:numRef>
              <c:f>Лист1!$D$2:$D$4</c:f>
              <c:numCache>
                <c:formatCode>#,##0.00</c:formatCode>
                <c:ptCount val="3"/>
                <c:pt idx="0">
                  <c:v>6058</c:v>
                </c:pt>
                <c:pt idx="1">
                  <c:v>578</c:v>
                </c:pt>
                <c:pt idx="2">
                  <c:v>108205.8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E0AB-4B11-B547-4ABF8A0F7BCA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cylinder"/>
        <c:axId val="187902896"/>
        <c:axId val="187903288"/>
        <c:axId val="0"/>
      </c:bar3DChart>
      <c:catAx>
        <c:axId val="187902896"/>
        <c:scaling>
          <c:orientation val="minMax"/>
        </c:scaling>
        <c:delete val="0"/>
        <c:axPos val="l"/>
        <c:numFmt formatCode="General" sourceLinked="0"/>
        <c:majorTickMark val="none"/>
        <c:minorTickMark val="none"/>
        <c:tickLblPos val="nextTo"/>
        <c:crossAx val="187903288"/>
        <c:crosses val="autoZero"/>
        <c:auto val="1"/>
        <c:lblAlgn val="ctr"/>
        <c:lblOffset val="100"/>
        <c:noMultiLvlLbl val="0"/>
      </c:catAx>
      <c:valAx>
        <c:axId val="187903288"/>
        <c:scaling>
          <c:orientation val="minMax"/>
        </c:scaling>
        <c:delete val="1"/>
        <c:axPos val="b"/>
        <c:numFmt formatCode="#,##0.00" sourceLinked="1"/>
        <c:majorTickMark val="out"/>
        <c:minorTickMark val="none"/>
        <c:tickLblPos val="nextTo"/>
        <c:crossAx val="18790289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900">
          <a:latin typeface="Times New Roman" pitchFamily="18" charset="0"/>
          <a:cs typeface="Times New Roman" pitchFamily="18" charset="0"/>
        </a:defRPr>
      </a:pPr>
      <a:endParaRPr lang="ru-RU"/>
    </a:p>
  </c:txPr>
  <c:externalData r:id="rId1">
    <c:autoUpdate val="0"/>
  </c:externalData>
</c:chartSpace>
</file>

<file path=ppt/charts/chart5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39185957517356657"/>
          <c:y val="0.14441062649953948"/>
          <c:w val="0.60814042482643349"/>
          <c:h val="0.66304187150107485"/>
        </c:manualLayout>
      </c:layout>
      <c:bar3D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2019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4.0379632132012774E-2"/>
                  <c:y val="0.1244835647388050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225A-44E1-8BDE-55E4F7067AF9}"/>
                </c:ext>
                <c:ext xmlns:c15="http://schemas.microsoft.com/office/drawing/2012/chart" uri="{CE6537A1-D6FC-4f65-9D91-7224C49458BB}">
                  <c15:layout>
                    <c:manualLayout>
                      <c:w val="0.30284724099009586"/>
                      <c:h val="0.16182863416044657"/>
                    </c:manualLayout>
                  </c15:layout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000"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</c:f>
              <c:strCache>
                <c:ptCount val="1"/>
                <c:pt idx="0">
                  <c:v>Физическая культура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48901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A23C-4B48-96EB-A36DE44AE47B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2020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2.8842594380009023E-2"/>
                  <c:y val="-6.224178236940309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225A-44E1-8BDE-55E4F7067AF9}"/>
                </c:ext>
                <c:ext xmlns:c15="http://schemas.microsoft.com/office/drawing/2012/chart" uri="{CE6537A1-D6FC-4f65-9D91-7224C49458BB}">
                  <c15:layout>
                    <c:manualLayout>
                      <c:w val="0.25742038194862382"/>
                      <c:h val="0.16892419735055847"/>
                    </c:manualLayout>
                  </c15:layout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</c:f>
              <c:strCache>
                <c:ptCount val="1"/>
                <c:pt idx="0">
                  <c:v>Физическая культура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42800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A23C-4B48-96EB-A36DE44AE47B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rgbClr val="92D050"/>
            </a:solidFill>
          </c:spPr>
          <c:invertIfNegative val="0"/>
          <c:dLbls>
            <c:dLbl>
              <c:idx val="0"/>
              <c:layout>
                <c:manualLayout>
                  <c:x val="-6.6337967074020981E-2"/>
                  <c:y val="-0.14938027768656606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noAutofit/>
                </a:bodyPr>
                <a:lstStyle/>
                <a:p>
                  <a:pPr>
                    <a:defRPr>
                      <a:solidFill>
                        <a:schemeClr val="bg1"/>
                      </a:solidFill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225A-44E1-8BDE-55E4F7067AF9}"/>
                </c:ext>
                <c:ext xmlns:c15="http://schemas.microsoft.com/office/drawing/2012/chart" uri="{CE6537A1-D6FC-4f65-9D91-7224C49458BB}">
                  <c15:layout>
                    <c:manualLayout>
                      <c:w val="0.32883010349267922"/>
                      <c:h val="0.22494180148302073"/>
                    </c:manualLayout>
                  </c15:layout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</c:f>
              <c:strCache>
                <c:ptCount val="1"/>
                <c:pt idx="0">
                  <c:v>Физическая культура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43021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A23C-4B48-96EB-A36DE44AE47B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cylinder"/>
        <c:axId val="187901720"/>
        <c:axId val="187899760"/>
        <c:axId val="0"/>
      </c:bar3DChart>
      <c:catAx>
        <c:axId val="187901720"/>
        <c:scaling>
          <c:orientation val="minMax"/>
        </c:scaling>
        <c:delete val="0"/>
        <c:axPos val="l"/>
        <c:numFmt formatCode="General" sourceLinked="0"/>
        <c:majorTickMark val="none"/>
        <c:minorTickMark val="none"/>
        <c:tickLblPos val="nextTo"/>
        <c:crossAx val="187899760"/>
        <c:crosses val="autoZero"/>
        <c:auto val="1"/>
        <c:lblAlgn val="ctr"/>
        <c:lblOffset val="100"/>
        <c:noMultiLvlLbl val="0"/>
      </c:catAx>
      <c:valAx>
        <c:axId val="187899760"/>
        <c:scaling>
          <c:orientation val="minMax"/>
        </c:scaling>
        <c:delete val="1"/>
        <c:axPos val="b"/>
        <c:numFmt formatCode="#,##0.0" sourceLinked="1"/>
        <c:majorTickMark val="out"/>
        <c:minorTickMark val="none"/>
        <c:tickLblPos val="nextTo"/>
        <c:crossAx val="18790172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050">
          <a:latin typeface="Times New Roman" pitchFamily="18" charset="0"/>
          <a:cs typeface="Times New Roman" pitchFamily="18" charset="0"/>
        </a:defRPr>
      </a:pPr>
      <a:endParaRPr lang="ru-RU"/>
    </a:p>
  </c:txPr>
  <c:externalData r:id="rId1">
    <c:autoUpdate val="0"/>
  </c:externalData>
</c:chartSpace>
</file>

<file path=ppt/charts/chart5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"/>
          <c:y val="7.7933065698951365E-2"/>
          <c:w val="0.51572029971353384"/>
          <c:h val="0.76131130699099059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>
              <a:solidFill>
                <a:srgbClr val="FF0000"/>
              </a:solidFill>
            </a:ln>
          </c:spPr>
          <c:dPt>
            <c:idx val="0"/>
            <c:bubble3D val="0"/>
            <c:spPr>
              <a:solidFill>
                <a:schemeClr val="accent4">
                  <a:lumMod val="20000"/>
                  <a:lumOff val="80000"/>
                </a:schemeClr>
              </a:solidFill>
              <a:ln w="0">
                <a:solidFill>
                  <a:srgbClr val="FF0000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1C2F-4A5A-9DC5-47BAA47F7D00}"/>
              </c:ext>
            </c:extLst>
          </c:dPt>
          <c:dPt>
            <c:idx val="1"/>
            <c:bubble3D val="0"/>
            <c:spPr>
              <a:ln w="0">
                <a:solidFill>
                  <a:srgbClr val="FF0000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1C2F-4A5A-9DC5-47BAA47F7D00}"/>
              </c:ext>
            </c:extLst>
          </c:dPt>
          <c:dPt>
            <c:idx val="2"/>
            <c:bubble3D val="0"/>
            <c:spPr>
              <a:solidFill>
                <a:srgbClr val="FF0000"/>
              </a:solidFill>
              <a:ln w="0">
                <a:solidFill>
                  <a:srgbClr val="FF0000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1C2F-4A5A-9DC5-47BAA47F7D00}"/>
              </c:ext>
            </c:extLst>
          </c:dPt>
          <c:dPt>
            <c:idx val="3"/>
            <c:bubble3D val="0"/>
            <c:spPr>
              <a:solidFill>
                <a:srgbClr val="FFFF00"/>
              </a:solidFill>
              <a:ln>
                <a:solidFill>
                  <a:srgbClr val="FF0000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1C2F-4A5A-9DC5-47BAA47F7D00}"/>
              </c:ext>
            </c:extLst>
          </c:dPt>
          <c:dPt>
            <c:idx val="4"/>
            <c:bubble3D val="0"/>
            <c:spPr>
              <a:solidFill>
                <a:schemeClr val="accent5">
                  <a:lumMod val="60000"/>
                  <a:lumOff val="40000"/>
                </a:schemeClr>
              </a:solidFill>
              <a:ln w="0">
                <a:solidFill>
                  <a:srgbClr val="FF0000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4-1C2F-4A5A-9DC5-47BAA47F7D00}"/>
              </c:ext>
            </c:extLst>
          </c:dPt>
          <c:dPt>
            <c:idx val="5"/>
            <c:bubble3D val="0"/>
            <c:spPr>
              <a:solidFill>
                <a:schemeClr val="accent3">
                  <a:lumMod val="60000"/>
                  <a:lumOff val="40000"/>
                </a:schemeClr>
              </a:solidFill>
              <a:ln w="0">
                <a:solidFill>
                  <a:srgbClr val="FF0000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1C2F-4A5A-9DC5-47BAA47F7D00}"/>
              </c:ext>
            </c:extLst>
          </c:dPt>
          <c:dPt>
            <c:idx val="6"/>
            <c:bubble3D val="0"/>
            <c:spPr>
              <a:solidFill>
                <a:srgbClr val="CC66FF"/>
              </a:solidFill>
              <a:ln w="0">
                <a:solidFill>
                  <a:srgbClr val="FF0000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6-1C2F-4A5A-9DC5-47BAA47F7D00}"/>
              </c:ext>
            </c:extLst>
          </c:dPt>
          <c:dPt>
            <c:idx val="7"/>
            <c:bubble3D val="0"/>
            <c:spPr>
              <a:solidFill>
                <a:srgbClr val="00FF00"/>
              </a:solidFill>
              <a:ln w="0">
                <a:solidFill>
                  <a:srgbClr val="FF0000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1C2F-4A5A-9DC5-47BAA47F7D00}"/>
              </c:ext>
            </c:extLst>
          </c:dPt>
          <c:dPt>
            <c:idx val="8"/>
            <c:bubble3D val="0"/>
            <c:spPr>
              <a:solidFill>
                <a:schemeClr val="accent6">
                  <a:lumMod val="50000"/>
                </a:schemeClr>
              </a:solidFill>
              <a:ln w="0">
                <a:solidFill>
                  <a:srgbClr val="FF0000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8-1C2F-4A5A-9DC5-47BAA47F7D00}"/>
              </c:ext>
            </c:extLst>
          </c:dPt>
          <c:dPt>
            <c:idx val="9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9-1C2F-4A5A-9DC5-47BAA47F7D00}"/>
              </c:ext>
            </c:extLst>
          </c:dPt>
          <c:dPt>
            <c:idx val="1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A-1C2F-4A5A-9DC5-47BAA47F7D00}"/>
              </c:ext>
            </c:extLst>
          </c:dPt>
          <c:dPt>
            <c:idx val="11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B-1C2F-4A5A-9DC5-47BAA47F7D00}"/>
              </c:ext>
            </c:extLst>
          </c:dPt>
          <c:dLbls>
            <c:spPr>
              <a:noFill/>
              <a:ln w="25354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Лист1!$A$2:$A$12</c:f>
              <c:strCache>
                <c:ptCount val="11"/>
                <c:pt idx="0">
                  <c:v>Общегосударственные вопросы </c:v>
                </c:pt>
                <c:pt idx="1">
                  <c:v>Национальная оборона  </c:v>
                </c:pt>
                <c:pt idx="2">
                  <c:v>Национальная безопасность и правоохранительная деятельность </c:v>
                </c:pt>
                <c:pt idx="3">
                  <c:v>Национальная экономика </c:v>
                </c:pt>
                <c:pt idx="4">
                  <c:v>Жилищно-коммунальное хозяйство </c:v>
                </c:pt>
                <c:pt idx="5">
                  <c:v>Образование </c:v>
                </c:pt>
                <c:pt idx="6">
                  <c:v>Культура </c:v>
                </c:pt>
                <c:pt idx="7">
                  <c:v>Социальная политика </c:v>
                </c:pt>
                <c:pt idx="8">
                  <c:v>Физическая культура и спорт </c:v>
                </c:pt>
                <c:pt idx="9">
                  <c:v>Средства массовой информации </c:v>
                </c:pt>
                <c:pt idx="10">
                  <c:v>Межбюджетные трансферты</c:v>
                </c:pt>
              </c:strCache>
            </c:strRef>
          </c:cat>
          <c:val>
            <c:numRef>
              <c:f>Лист1!$B$2:$B$12</c:f>
              <c:numCache>
                <c:formatCode>0.00</c:formatCode>
                <c:ptCount val="11"/>
                <c:pt idx="0">
                  <c:v>131.643</c:v>
                </c:pt>
                <c:pt idx="1">
                  <c:v>2.0350000000000001</c:v>
                </c:pt>
                <c:pt idx="2">
                  <c:v>4.5330000000000004</c:v>
                </c:pt>
                <c:pt idx="3">
                  <c:v>128.56700000000001</c:v>
                </c:pt>
                <c:pt idx="4">
                  <c:v>122.328</c:v>
                </c:pt>
                <c:pt idx="5">
                  <c:v>1169.635</c:v>
                </c:pt>
                <c:pt idx="6">
                  <c:v>97.625</c:v>
                </c:pt>
                <c:pt idx="7">
                  <c:v>110.9646</c:v>
                </c:pt>
                <c:pt idx="8">
                  <c:v>42.8</c:v>
                </c:pt>
                <c:pt idx="9">
                  <c:v>4.5</c:v>
                </c:pt>
                <c:pt idx="10">
                  <c:v>70.150000000000006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C-1C2F-4A5A-9DC5-47BAA47F7D0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394">
          <a:noFill/>
        </a:ln>
      </c:spPr>
    </c:plotArea>
    <c:legend>
      <c:legendPos val="r"/>
      <c:legendEntry>
        <c:idx val="0"/>
        <c:txPr>
          <a:bodyPr/>
          <a:lstStyle/>
          <a:p>
            <a:pPr>
              <a:defRPr sz="1190" baseline="0">
                <a:solidFill>
                  <a:schemeClr val="bg1"/>
                </a:solidFill>
                <a:effectLst>
                  <a:glow>
                    <a:schemeClr val="accent1">
                      <a:alpha val="40000"/>
                    </a:schemeClr>
                  </a:glow>
                </a:effectLst>
              </a:defRPr>
            </a:pPr>
            <a:endParaRPr lang="ru-RU"/>
          </a:p>
        </c:txPr>
      </c:legendEntry>
      <c:layout>
        <c:manualLayout>
          <c:xMode val="edge"/>
          <c:yMode val="edge"/>
          <c:x val="0.54613270818010362"/>
          <c:y val="0"/>
          <c:w val="0.45163476913254363"/>
          <c:h val="1"/>
        </c:manualLayout>
      </c:layout>
      <c:overlay val="0"/>
      <c:txPr>
        <a:bodyPr/>
        <a:lstStyle/>
        <a:p>
          <a:pPr>
            <a:defRPr sz="1190" baseline="0">
              <a:solidFill>
                <a:schemeClr val="bg1"/>
              </a:solidFill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045"/>
      </a:pPr>
      <a:endParaRPr lang="ru-RU"/>
    </a:p>
  </c:txPr>
  <c:externalData r:id="rId1">
    <c:autoUpdate val="0"/>
  </c:externalData>
</c:chartSpace>
</file>

<file path=ppt/charts/chart5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8840394570674912"/>
          <c:y val="9.9819106277679717E-2"/>
          <c:w val="0.79805838503877524"/>
          <c:h val="0.79134379768181062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>
              <a:solidFill>
                <a:srgbClr val="FF0000"/>
              </a:solidFill>
            </a:ln>
          </c:spPr>
          <c:dPt>
            <c:idx val="0"/>
            <c:bubble3D val="0"/>
            <c:spPr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rgbClr val="FF0000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FC17-4511-8268-2BEEF6BA0FC7}"/>
              </c:ext>
            </c:extLst>
          </c:dPt>
          <c:dPt>
            <c:idx val="1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1-FC17-4511-8268-2BEEF6BA0FC7}"/>
              </c:ext>
            </c:extLst>
          </c:dPt>
          <c:dPt>
            <c:idx val="2"/>
            <c:bubble3D val="0"/>
            <c:spPr>
              <a:solidFill>
                <a:srgbClr val="FF0000"/>
              </a:solidFill>
              <a:ln>
                <a:solidFill>
                  <a:srgbClr val="FF0000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FC17-4511-8268-2BEEF6BA0FC7}"/>
              </c:ext>
            </c:extLst>
          </c:dPt>
          <c:dPt>
            <c:idx val="3"/>
            <c:bubble3D val="0"/>
            <c:spPr>
              <a:solidFill>
                <a:srgbClr val="FFFF00"/>
              </a:solidFill>
              <a:ln>
                <a:solidFill>
                  <a:srgbClr val="FF0000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FC17-4511-8268-2BEEF6BA0FC7}"/>
              </c:ext>
            </c:extLst>
          </c:dPt>
          <c:dPt>
            <c:idx val="4"/>
            <c:bubble3D val="0"/>
            <c:spPr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rgbClr val="FF0000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4-FC17-4511-8268-2BEEF6BA0FC7}"/>
              </c:ext>
            </c:extLst>
          </c:dPt>
          <c:dPt>
            <c:idx val="5"/>
            <c:bubble3D val="0"/>
            <c:spPr>
              <a:solidFill>
                <a:schemeClr val="accent3">
                  <a:lumMod val="60000"/>
                  <a:lumOff val="40000"/>
                </a:schemeClr>
              </a:solidFill>
              <a:ln>
                <a:solidFill>
                  <a:srgbClr val="FF0000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FC17-4511-8268-2BEEF6BA0FC7}"/>
              </c:ext>
            </c:extLst>
          </c:dPt>
          <c:dPt>
            <c:idx val="6"/>
            <c:bubble3D val="0"/>
            <c:spPr>
              <a:solidFill>
                <a:srgbClr val="CC66FF"/>
              </a:solidFill>
              <a:ln>
                <a:solidFill>
                  <a:srgbClr val="FF0000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6-FC17-4511-8268-2BEEF6BA0FC7}"/>
              </c:ext>
            </c:extLst>
          </c:dPt>
          <c:dPt>
            <c:idx val="7"/>
            <c:bubble3D val="0"/>
            <c:spPr>
              <a:solidFill>
                <a:srgbClr val="00FF00"/>
              </a:solidFill>
              <a:ln>
                <a:solidFill>
                  <a:srgbClr val="FF0000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FC17-4511-8268-2BEEF6BA0FC7}"/>
              </c:ext>
            </c:extLst>
          </c:dPt>
          <c:dPt>
            <c:idx val="8"/>
            <c:bubble3D val="0"/>
            <c:spPr>
              <a:solidFill>
                <a:schemeClr val="accent6">
                  <a:lumMod val="50000"/>
                </a:schemeClr>
              </a:solidFill>
              <a:ln>
                <a:solidFill>
                  <a:srgbClr val="FF0000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8-FC17-4511-8268-2BEEF6BA0FC7}"/>
              </c:ext>
            </c:extLst>
          </c:dPt>
          <c:dPt>
            <c:idx val="9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9-FC17-4511-8268-2BEEF6BA0FC7}"/>
              </c:ext>
            </c:extLst>
          </c:dPt>
          <c:dPt>
            <c:idx val="1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A-FC17-4511-8268-2BEEF6BA0FC7}"/>
              </c:ext>
            </c:extLst>
          </c:dPt>
          <c:dPt>
            <c:idx val="11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B-FC17-4511-8268-2BEEF6BA0FC7}"/>
              </c:ext>
            </c:extLst>
          </c:dPt>
          <c:dLbls>
            <c:dLbl>
              <c:idx val="8"/>
              <c:layout>
                <c:manualLayout>
                  <c:x val="-2.6401071967107548E-2"/>
                  <c:y val="-9.885017300743667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0"/>
              <c:layout>
                <c:manualLayout>
                  <c:x val="4.4446466481342858E-2"/>
                  <c:y val="-4.499436834124252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A-FC17-4511-8268-2BEEF6BA0FC7}"/>
                </c:ext>
                <c:ext xmlns:c15="http://schemas.microsoft.com/office/drawing/2012/chart" uri="{CE6537A1-D6FC-4f65-9D91-7224C49458BB}"/>
              </c:extLst>
            </c:dLbl>
            <c:dLbl>
              <c:idx val="11"/>
              <c:layout>
                <c:manualLayout>
                  <c:x val="7.6909702959720563E-2"/>
                  <c:y val="-2.832943600295555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 w="25203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Лист1!$A$2:$A$14</c:f>
              <c:strCache>
                <c:ptCount val="13"/>
                <c:pt idx="0">
                  <c:v>Общегосударственные вопросы  </c:v>
                </c:pt>
                <c:pt idx="1">
                  <c:v>Национальная оборона  </c:v>
                </c:pt>
                <c:pt idx="2">
                  <c:v>Национальная безопасность и правоохранительная деятельность </c:v>
                </c:pt>
                <c:pt idx="3">
                  <c:v>Национальная экономика</c:v>
                </c:pt>
                <c:pt idx="4">
                  <c:v>Жилищно-коммунальное хозяйство </c:v>
                </c:pt>
                <c:pt idx="5">
                  <c:v>Охрана Окружающей среды</c:v>
                </c:pt>
                <c:pt idx="6">
                  <c:v>Образование</c:v>
                </c:pt>
                <c:pt idx="7">
                  <c:v>Культура</c:v>
                </c:pt>
                <c:pt idx="8">
                  <c:v>Социальная политика </c:v>
                </c:pt>
                <c:pt idx="9">
                  <c:v>Физическая культура и спорт </c:v>
                </c:pt>
                <c:pt idx="10">
                  <c:v>Средства массовой информации </c:v>
                </c:pt>
                <c:pt idx="11">
                  <c:v>Межбюджетные трансферты</c:v>
                </c:pt>
                <c:pt idx="12">
                  <c:v>Условно утвержденные расходы</c:v>
                </c:pt>
              </c:strCache>
            </c:strRef>
          </c:cat>
          <c:val>
            <c:numRef>
              <c:f>Лист1!$B$2:$B$14</c:f>
              <c:numCache>
                <c:formatCode>#,##0.0</c:formatCode>
                <c:ptCount val="13"/>
                <c:pt idx="0">
                  <c:v>134.2662</c:v>
                </c:pt>
                <c:pt idx="1">
                  <c:v>2.0211999999999999</c:v>
                </c:pt>
                <c:pt idx="2">
                  <c:v>4.4980000000000002</c:v>
                </c:pt>
                <c:pt idx="3">
                  <c:v>106.8638</c:v>
                </c:pt>
                <c:pt idx="4">
                  <c:v>97.396100000000004</c:v>
                </c:pt>
                <c:pt idx="5">
                  <c:v>3.3650000000000002</c:v>
                </c:pt>
                <c:pt idx="6">
                  <c:v>1127.7856999999999</c:v>
                </c:pt>
                <c:pt idx="7">
                  <c:v>92.016800000000003</c:v>
                </c:pt>
                <c:pt idx="8">
                  <c:v>115.20699999999999</c:v>
                </c:pt>
                <c:pt idx="9">
                  <c:v>49.246099999999998</c:v>
                </c:pt>
                <c:pt idx="10">
                  <c:v>4.5069999999999997</c:v>
                </c:pt>
                <c:pt idx="11">
                  <c:v>66.394999999999996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C-FC17-4511-8268-2BEEF6BA0FC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334">
          <a:noFill/>
        </a:ln>
      </c:spPr>
    </c:plotArea>
    <c:plotVisOnly val="1"/>
    <c:dispBlanksAs val="gap"/>
    <c:showDLblsOverMax val="0"/>
  </c:chart>
  <c:txPr>
    <a:bodyPr/>
    <a:lstStyle/>
    <a:p>
      <a:pPr>
        <a:defRPr sz="1038"/>
      </a:pPr>
      <a:endParaRPr lang="ru-RU"/>
    </a:p>
  </c:txPr>
  <c:externalData r:id="rId1">
    <c:autoUpdate val="0"/>
  </c:externalData>
</c:chartSpace>
</file>

<file path=ppt/charts/chart5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>
              <a:solidFill>
                <a:srgbClr val="FF0000"/>
              </a:solidFill>
            </a:ln>
          </c:spPr>
          <c:dPt>
            <c:idx val="0"/>
            <c:bubble3D val="0"/>
            <c:spPr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rgbClr val="FF0000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FE2F-455A-A8D9-322227402610}"/>
              </c:ext>
            </c:extLst>
          </c:dPt>
          <c:dPt>
            <c:idx val="1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1-FE2F-455A-A8D9-322227402610}"/>
              </c:ext>
            </c:extLst>
          </c:dPt>
          <c:dPt>
            <c:idx val="2"/>
            <c:bubble3D val="0"/>
            <c:spPr>
              <a:solidFill>
                <a:srgbClr val="FF0000"/>
              </a:solidFill>
              <a:ln>
                <a:solidFill>
                  <a:srgbClr val="FF0000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FE2F-455A-A8D9-322227402610}"/>
              </c:ext>
            </c:extLst>
          </c:dPt>
          <c:dPt>
            <c:idx val="3"/>
            <c:bubble3D val="0"/>
            <c:spPr>
              <a:solidFill>
                <a:srgbClr val="FFFF00"/>
              </a:solidFill>
              <a:ln>
                <a:solidFill>
                  <a:srgbClr val="FF0000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FE2F-455A-A8D9-322227402610}"/>
              </c:ext>
            </c:extLst>
          </c:dPt>
          <c:dPt>
            <c:idx val="4"/>
            <c:bubble3D val="0"/>
            <c:spPr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rgbClr val="FF0000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4-FE2F-455A-A8D9-322227402610}"/>
              </c:ext>
            </c:extLst>
          </c:dPt>
          <c:dPt>
            <c:idx val="5"/>
            <c:bubble3D val="0"/>
            <c:spPr>
              <a:solidFill>
                <a:schemeClr val="accent3">
                  <a:lumMod val="60000"/>
                  <a:lumOff val="40000"/>
                </a:schemeClr>
              </a:solidFill>
              <a:ln>
                <a:solidFill>
                  <a:srgbClr val="FF0000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FE2F-455A-A8D9-322227402610}"/>
              </c:ext>
            </c:extLst>
          </c:dPt>
          <c:dPt>
            <c:idx val="6"/>
            <c:bubble3D val="0"/>
            <c:spPr>
              <a:solidFill>
                <a:srgbClr val="CC66FF"/>
              </a:solidFill>
              <a:ln>
                <a:solidFill>
                  <a:srgbClr val="FF0000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6-FE2F-455A-A8D9-322227402610}"/>
              </c:ext>
            </c:extLst>
          </c:dPt>
          <c:dPt>
            <c:idx val="7"/>
            <c:bubble3D val="0"/>
            <c:spPr>
              <a:solidFill>
                <a:srgbClr val="00FF00"/>
              </a:solidFill>
              <a:ln>
                <a:solidFill>
                  <a:srgbClr val="FF0000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FE2F-455A-A8D9-322227402610}"/>
              </c:ext>
            </c:extLst>
          </c:dPt>
          <c:dPt>
            <c:idx val="8"/>
            <c:bubble3D val="0"/>
            <c:spPr>
              <a:solidFill>
                <a:schemeClr val="accent6">
                  <a:lumMod val="50000"/>
                </a:schemeClr>
              </a:solidFill>
              <a:ln>
                <a:solidFill>
                  <a:srgbClr val="FF0000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8-FE2F-455A-A8D9-322227402610}"/>
              </c:ext>
            </c:extLst>
          </c:dPt>
          <c:dPt>
            <c:idx val="9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9-FE2F-455A-A8D9-322227402610}"/>
              </c:ext>
            </c:extLst>
          </c:dPt>
          <c:dPt>
            <c:idx val="1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A-FE2F-455A-A8D9-322227402610}"/>
              </c:ext>
            </c:extLst>
          </c:dPt>
          <c:dPt>
            <c:idx val="11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B-FE2F-455A-A8D9-322227402610}"/>
              </c:ext>
            </c:extLst>
          </c:dPt>
          <c:dLbls>
            <c:spPr>
              <a:noFill/>
              <a:ln w="25325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Лист1!$A$2:$A$13</c:f>
              <c:strCache>
                <c:ptCount val="12"/>
                <c:pt idx="0">
                  <c:v>Общегосударственные вопросы </c:v>
                </c:pt>
                <c:pt idx="1">
                  <c:v>Национальная оборона </c:v>
                </c:pt>
                <c:pt idx="2">
                  <c:v>Национальная безопасность и правоохранительная деятельность </c:v>
                </c:pt>
                <c:pt idx="3">
                  <c:v>Национальная экономика </c:v>
                </c:pt>
                <c:pt idx="4">
                  <c:v>Жилищно-коммунальное хозяйство </c:v>
                </c:pt>
                <c:pt idx="5">
                  <c:v>Образование</c:v>
                </c:pt>
                <c:pt idx="6">
                  <c:v>Культура</c:v>
                </c:pt>
                <c:pt idx="7">
                  <c:v>Социальная политика</c:v>
                </c:pt>
                <c:pt idx="8">
                  <c:v>Физическая культура и спорт </c:v>
                </c:pt>
                <c:pt idx="9">
                  <c:v>Средства массовой информации </c:v>
                </c:pt>
                <c:pt idx="10">
                  <c:v>Межбюджетные трансферты</c:v>
                </c:pt>
                <c:pt idx="11">
                  <c:v>Условно-утвержденные расходы</c:v>
                </c:pt>
              </c:strCache>
            </c:strRef>
          </c:cat>
          <c:val>
            <c:numRef>
              <c:f>Лист1!$B$2:$B$13</c:f>
              <c:numCache>
                <c:formatCode>0.00</c:formatCode>
                <c:ptCount val="12"/>
                <c:pt idx="0">
                  <c:v>133.07400000000001</c:v>
                </c:pt>
                <c:pt idx="1">
                  <c:v>2.0990000000000002</c:v>
                </c:pt>
                <c:pt idx="2">
                  <c:v>4.5679999999999996</c:v>
                </c:pt>
                <c:pt idx="3">
                  <c:v>117.143</c:v>
                </c:pt>
                <c:pt idx="4">
                  <c:v>187.59</c:v>
                </c:pt>
                <c:pt idx="5">
                  <c:v>1219.5050000000001</c:v>
                </c:pt>
                <c:pt idx="6">
                  <c:v>103.68300000000001</c:v>
                </c:pt>
                <c:pt idx="7">
                  <c:v>114.84099999999999</c:v>
                </c:pt>
                <c:pt idx="8">
                  <c:v>43.021000000000001</c:v>
                </c:pt>
                <c:pt idx="9">
                  <c:v>4.5069999999999997</c:v>
                </c:pt>
                <c:pt idx="10">
                  <c:v>72.573999999999998</c:v>
                </c:pt>
                <c:pt idx="11">
                  <c:v>42.89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C-FE2F-455A-A8D9-32222740261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362">
          <a:noFill/>
        </a:ln>
      </c:spPr>
    </c:plotArea>
    <c:plotVisOnly val="1"/>
    <c:dispBlanksAs val="gap"/>
    <c:showDLblsOverMax val="0"/>
  </c:chart>
  <c:txPr>
    <a:bodyPr/>
    <a:lstStyle/>
    <a:p>
      <a:pPr>
        <a:defRPr sz="1043"/>
      </a:pPr>
      <a:endParaRPr lang="ru-RU"/>
    </a:p>
  </c:txPr>
  <c:externalData r:id="rId1">
    <c:autoUpdate val="0"/>
  </c:externalData>
</c:chartSpace>
</file>

<file path=ppt/charts/chart5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4.3116126202784058E-2"/>
          <c:y val="7.7602488612376397E-2"/>
          <c:w val="0.90967210778088581"/>
          <c:h val="0.60820186645928231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Столбец2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2.9250638028634986E-2"/>
                  <c:y val="-0.2634640595489390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1.164156367161449E-3"/>
                  <c:y val="-0.2575591600933229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2.8086481661473574E-2"/>
                  <c:y val="-0.2787234751694256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1.0540416271746742E-2"/>
                  <c:y val="-0.1343625808387611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7.0269441811645801E-3"/>
                  <c:y val="-0.2259734314106435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2020 (план)</c:v>
                </c:pt>
                <c:pt idx="1">
                  <c:v>2021 (план)</c:v>
                </c:pt>
                <c:pt idx="2">
                  <c:v>2022 (план)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85.2</c:v>
                </c:pt>
                <c:pt idx="1">
                  <c:v>96.6</c:v>
                </c:pt>
                <c:pt idx="2">
                  <c:v>101.5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87906032"/>
        <c:axId val="187907208"/>
        <c:axId val="0"/>
      </c:bar3DChart>
      <c:catAx>
        <c:axId val="1879060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87907208"/>
        <c:crosses val="autoZero"/>
        <c:auto val="1"/>
        <c:lblAlgn val="ctr"/>
        <c:lblOffset val="100"/>
        <c:noMultiLvlLbl val="0"/>
      </c:catAx>
      <c:valAx>
        <c:axId val="187907208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187906032"/>
        <c:crosses val="autoZero"/>
        <c:crossBetween val="between"/>
      </c:valAx>
      <c:spPr>
        <a:noFill/>
        <a:ln>
          <a:solidFill>
            <a:srgbClr val="0070C0"/>
          </a:soli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5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 w="6350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21743140469216091"/>
          <c:y val="0.13924813872974048"/>
          <c:w val="0.76963362095569632"/>
          <c:h val="0.52935783755039079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Столбец5</c:v>
                </c:pt>
              </c:strCache>
            </c:strRef>
          </c:tx>
          <c:spPr>
            <a:solidFill>
              <a:schemeClr val="accent3">
                <a:lumMod val="50000"/>
              </a:schemeClr>
            </a:solidFill>
            <a:ln w="25284">
              <a:noFill/>
            </a:ln>
          </c:spPr>
          <c:invertIfNegative val="0"/>
          <c:dLbls>
            <c:dLbl>
              <c:idx val="0"/>
              <c:layout>
                <c:manualLayout>
                  <c:x val="1.6400792901641828E-3"/>
                  <c:y val="-4.669260700389108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A0A5-4DEE-8021-D14DD00BB431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3.412969283276513E-3"/>
                  <c:y val="-3.891050583657587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D632-4CFA-A826-2398B131F837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1.7064846416382316E-2"/>
                  <c:y val="-3.891050583657588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64EF-4380-BCCA-7099BF01A658}"/>
                </c:ex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5.3890617091927967E-2"/>
                  <c:y val="-2.638113188211719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A0A5-4DEE-8021-D14DD00BB431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 w="25284">
                <a:noFill/>
              </a:ln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94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2020 (план)</c:v>
                </c:pt>
                <c:pt idx="1">
                  <c:v>2021 (план)</c:v>
                </c:pt>
                <c:pt idx="2">
                  <c:v>2022 (план)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96</c:v>
                </c:pt>
                <c:pt idx="1">
                  <c:v>100.8</c:v>
                </c:pt>
                <c:pt idx="2">
                  <c:v>100.8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A0A5-4DEE-8021-D14DD00BB43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52033896"/>
        <c:axId val="252034288"/>
        <c:axId val="0"/>
      </c:bar3DChart>
      <c:catAx>
        <c:axId val="2520338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ln w="6322">
            <a:noFill/>
          </a:ln>
        </c:spPr>
        <c:txPr>
          <a:bodyPr rot="-60000000" spcFirstLastPara="1" vertOverflow="ellipsis" vert="horz" wrap="square" anchor="ctr" anchorCtr="1"/>
          <a:lstStyle/>
          <a:p>
            <a:pPr>
              <a:defRPr sz="894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252034288"/>
        <c:crosses val="autoZero"/>
        <c:auto val="1"/>
        <c:lblAlgn val="ctr"/>
        <c:lblOffset val="100"/>
        <c:noMultiLvlLbl val="0"/>
      </c:catAx>
      <c:valAx>
        <c:axId val="252034288"/>
        <c:scaling>
          <c:orientation val="minMax"/>
          <c:max val="105"/>
          <c:min val="90"/>
        </c:scaling>
        <c:delete val="1"/>
        <c:axPos val="l"/>
        <c:majorGridlines>
          <c:spPr>
            <a:ln w="9459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crossAx val="252033896"/>
        <c:crosses val="autoZero"/>
        <c:crossBetween val="between"/>
      </c:valAx>
      <c:spPr>
        <a:noFill/>
        <a:ln>
          <a:solidFill>
            <a:schemeClr val="accent3">
              <a:lumMod val="75000"/>
            </a:schemeClr>
          </a:solidFill>
        </a:ln>
        <a:effectLst/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75"/>
      <c:rotY val="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chemeClr val="bg2">
                <a:lumMod val="50000"/>
              </a:schemeClr>
            </a:solidFill>
          </c:spPr>
          <c:dPt>
            <c:idx val="0"/>
            <c:bubble3D val="0"/>
            <c:spPr>
              <a:solidFill>
                <a:schemeClr val="accent1"/>
              </a:solidFill>
              <a:ln w="25119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A1D2-4700-93BA-5765636D6AC2}"/>
              </c:ext>
            </c:extLst>
          </c:dPt>
          <c:dPt>
            <c:idx val="1"/>
            <c:bubble3D val="0"/>
            <c:spPr>
              <a:solidFill>
                <a:srgbClr val="00B050"/>
              </a:solidFill>
              <a:ln w="25119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A1D2-4700-93BA-5765636D6AC2}"/>
              </c:ext>
            </c:extLst>
          </c:dPt>
          <c:dPt>
            <c:idx val="2"/>
            <c:bubble3D val="0"/>
            <c:spPr>
              <a:solidFill>
                <a:schemeClr val="accent5">
                  <a:lumMod val="60000"/>
                  <a:lumOff val="40000"/>
                </a:schemeClr>
              </a:solidFill>
              <a:ln w="25119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A1D2-4700-93BA-5765636D6AC2}"/>
              </c:ext>
            </c:extLst>
          </c:dPt>
          <c:dPt>
            <c:idx val="3"/>
            <c:bubble3D val="0"/>
            <c:spPr>
              <a:solidFill>
                <a:srgbClr val="C00000"/>
              </a:solidFill>
              <a:ln w="25119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A1D2-4700-93BA-5765636D6AC2}"/>
              </c:ext>
            </c:extLst>
          </c:dPt>
          <c:dPt>
            <c:idx val="4"/>
            <c:bubble3D val="0"/>
            <c:spPr>
              <a:solidFill>
                <a:schemeClr val="bg2">
                  <a:lumMod val="75000"/>
                </a:schemeClr>
              </a:solidFill>
              <a:ln w="25119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4-A1D2-4700-93BA-5765636D6AC2}"/>
              </c:ext>
            </c:extLst>
          </c:dPt>
          <c:dPt>
            <c:idx val="5"/>
            <c:bubble3D val="0"/>
            <c:spPr>
              <a:solidFill>
                <a:srgbClr val="FFFF00"/>
              </a:solidFill>
              <a:ln w="25119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A1D2-4700-93BA-5765636D6AC2}"/>
              </c:ext>
            </c:extLst>
          </c:dPt>
          <c:dLbls>
            <c:dLbl>
              <c:idx val="0"/>
              <c:layout>
                <c:manualLayout>
                  <c:x val="-1.7651442372440047E-2"/>
                  <c:y val="8.5543774605593753E-4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A1D2-4700-93BA-5765636D6AC2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0.16181075427145153"/>
                  <c:y val="0.1455634030461295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A1D2-4700-93BA-5765636D6AC2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5.6490720871977665E-2"/>
                  <c:y val="-6.0548672748882808E-3"/>
                </c:manualLayout>
              </c:layout>
              <c:numFmt formatCode="0.0%" sourceLinked="0"/>
              <c:spPr>
                <a:noFill/>
                <a:ln w="25204">
                  <a:noFill/>
                </a:ln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216" b="0" i="0" u="none" strike="noStrike" kern="1200" baseline="0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A1D2-4700-93BA-5765636D6AC2}"/>
                </c:ext>
                <c:ext xmlns:c15="http://schemas.microsoft.com/office/drawing/2012/chart" uri="{CE6537A1-D6FC-4f65-9D91-7224C49458BB}">
                  <c15:layout>
                    <c:manualLayout>
                      <c:w val="0.20442417331812998"/>
                      <c:h val="0.11299669078301697"/>
                    </c:manualLayout>
                  </c15:layout>
                </c:ext>
              </c:extLst>
            </c:dLbl>
            <c:dLbl>
              <c:idx val="5"/>
              <c:layout>
                <c:manualLayout>
                  <c:x val="0.31703373167293647"/>
                  <c:y val="-2.8062213817292306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A1D2-4700-93BA-5765636D6AC2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numFmt formatCode="0.0%" sourceLinked="0"/>
            <c:spPr>
              <a:noFill/>
              <a:ln w="25204">
                <a:noFill/>
              </a:ln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16" b="0" i="0" u="none" strike="noStrike" kern="1200" baseline="0">
                    <a:solidFill>
                      <a:schemeClr val="bg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420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Лист1!$A$2:$A$7</c:f>
              <c:strCache>
                <c:ptCount val="6"/>
                <c:pt idx="0">
                  <c:v>Кв. 1</c:v>
                </c:pt>
                <c:pt idx="1">
                  <c:v>Кв. 2</c:v>
                </c:pt>
                <c:pt idx="2">
                  <c:v>Кв. 3</c:v>
                </c:pt>
                <c:pt idx="3">
                  <c:v>Кв. 4</c:v>
                </c:pt>
                <c:pt idx="4">
                  <c:v>кв.5</c:v>
                </c:pt>
                <c:pt idx="5">
                  <c:v>кв.5</c:v>
                </c:pt>
              </c:strCache>
            </c:strRef>
          </c:cat>
          <c:val>
            <c:numRef>
              <c:f>Лист1!$B$2:$B$7</c:f>
              <c:numCache>
                <c:formatCode>#,##0.00</c:formatCode>
                <c:ptCount val="6"/>
                <c:pt idx="0">
                  <c:v>468683</c:v>
                </c:pt>
                <c:pt idx="1">
                  <c:v>22295</c:v>
                </c:pt>
                <c:pt idx="2">
                  <c:v>119828</c:v>
                </c:pt>
                <c:pt idx="3">
                  <c:v>12346</c:v>
                </c:pt>
                <c:pt idx="4">
                  <c:v>1224</c:v>
                </c:pt>
                <c:pt idx="5">
                  <c:v>11136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A1D2-4700-93BA-5765636D6AC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302">
          <a:noFill/>
        </a:ln>
      </c:spPr>
    </c:plotArea>
    <c:plotVisOnly val="1"/>
    <c:dispBlanksAs val="gap"/>
    <c:showDLblsOverMax val="0"/>
  </c:chart>
  <c:spPr>
    <a:noFill/>
    <a:ln>
      <a:solidFill>
        <a:schemeClr val="accent6">
          <a:lumMod val="50000"/>
        </a:schemeClr>
      </a:solidFill>
    </a:ln>
    <a:effectLst/>
  </c:spPr>
  <c:txPr>
    <a:bodyPr/>
    <a:lstStyle/>
    <a:p>
      <a:pPr>
        <a:defRPr sz="1216" baseline="0"/>
      </a:pPr>
      <a:endParaRPr lang="ru-RU"/>
    </a:p>
  </c:txPr>
  <c:externalData r:id="rId1">
    <c:autoUpdate val="0"/>
  </c:externalData>
</c:chartSpace>
</file>

<file path=ppt/charts/chart6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 w="6350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17647577517377258"/>
          <c:y val="0.14673318506942357"/>
          <c:w val="0.76963362095569632"/>
          <c:h val="0.58279317184588575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Столбец5</c:v>
                </c:pt>
              </c:strCache>
            </c:strRef>
          </c:tx>
          <c:spPr>
            <a:solidFill>
              <a:srgbClr val="00FF00"/>
            </a:solidFill>
            <a:ln w="25149">
              <a:noFill/>
            </a:ln>
          </c:spPr>
          <c:invertIfNegative val="0"/>
          <c:dLbls>
            <c:dLbl>
              <c:idx val="0"/>
              <c:layout>
                <c:manualLayout>
                  <c:x val="-7.1388320554418919E-2"/>
                  <c:y val="-3.816793893129774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FF15-47FB-9DDA-B5E881858FA5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1.0498687664041995E-2"/>
                  <c:y val="-4.580152671755725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1.0498687664041995E-2"/>
                  <c:y val="-6.870229007633590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5.3890617091927967E-2"/>
                  <c:y val="-2.638113188211719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FF15-47FB-9DDA-B5E881858FA5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 w="25149">
                <a:noFill/>
              </a:ln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88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2020 (план)</c:v>
                </c:pt>
                <c:pt idx="1">
                  <c:v>2021 (план)</c:v>
                </c:pt>
                <c:pt idx="2">
                  <c:v>2022 (план)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101.1</c:v>
                </c:pt>
                <c:pt idx="1">
                  <c:v>100.8</c:v>
                </c:pt>
                <c:pt idx="2">
                  <c:v>100.8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FF15-47FB-9DDA-B5E881858FA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52033112"/>
        <c:axId val="252034680"/>
        <c:axId val="0"/>
      </c:bar3DChart>
      <c:catAx>
        <c:axId val="2520331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ln w="6288">
            <a:noFill/>
          </a:ln>
        </c:spPr>
        <c:txPr>
          <a:bodyPr rot="-60000000" spcFirstLastPara="1" vertOverflow="ellipsis" vert="horz" wrap="square" anchor="ctr" anchorCtr="1"/>
          <a:lstStyle/>
          <a:p>
            <a:pPr>
              <a:defRPr sz="888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252034680"/>
        <c:crosses val="autoZero"/>
        <c:auto val="1"/>
        <c:lblAlgn val="ctr"/>
        <c:lblOffset val="100"/>
        <c:noMultiLvlLbl val="0"/>
      </c:catAx>
      <c:valAx>
        <c:axId val="252034680"/>
        <c:scaling>
          <c:orientation val="minMax"/>
          <c:max val="105"/>
          <c:min val="90"/>
        </c:scaling>
        <c:delete val="1"/>
        <c:axPos val="l"/>
        <c:majorGridlines>
          <c:spPr>
            <a:ln w="9384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crossAx val="252033112"/>
        <c:crosses val="autoZero"/>
        <c:crossBetween val="between"/>
      </c:valAx>
      <c:spPr>
        <a:noFill/>
        <a:ln w="12574">
          <a:solidFill>
            <a:srgbClr val="00FF00"/>
          </a:solidFill>
          <a:prstDash val="solid"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6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 w="6350">
          <a:noFill/>
        </a:ln>
      </c:spPr>
    </c:floor>
    <c:sideWall>
      <c:thickness val="0"/>
      <c:spPr>
        <a:noFill/>
        <a:ln>
          <a:noFill/>
        </a:ln>
        <a:effectLst/>
        <a:sp3d>
          <a:contourClr>
            <a:schemeClr val="accent4">
              <a:lumMod val="75000"/>
            </a:schemeClr>
          </a:contourClr>
        </a:sp3d>
      </c:spPr>
    </c:sideWall>
    <c:backWall>
      <c:thickness val="0"/>
      <c:spPr>
        <a:noFill/>
        <a:ln>
          <a:noFill/>
        </a:ln>
        <a:effectLst/>
        <a:sp3d>
          <a:contourClr>
            <a:schemeClr val="accent4">
              <a:lumMod val="75000"/>
            </a:schemeClr>
          </a:contourClr>
        </a:sp3d>
      </c:spPr>
    </c:backWall>
    <c:plotArea>
      <c:layout>
        <c:manualLayout>
          <c:layoutTarget val="inner"/>
          <c:xMode val="edge"/>
          <c:yMode val="edge"/>
          <c:x val="0.17647576195237563"/>
          <c:y val="0.13146597387921732"/>
          <c:w val="0.76963362095569632"/>
          <c:h val="0.52935783755039079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Столбец5</c:v>
                </c:pt>
              </c:strCache>
            </c:strRef>
          </c:tx>
          <c:spPr>
            <a:solidFill>
              <a:schemeClr val="accent4">
                <a:lumMod val="75000"/>
              </a:schemeClr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-5.4685763835933994E-3"/>
                  <c:y val="-5.2747252747252768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100,0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471C-4EAF-97B8-B449EF7E174D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0"/>
                  <c:y val="-6.1538461538461556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890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/>
                      <a:t>100,0</a:t>
                    </a:r>
                  </a:p>
                </c:rich>
              </c:tx>
              <c:spPr>
                <a:noFill/>
                <a:ln w="25263">
                  <a:noFill/>
                </a:ln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B838-456F-A0FE-0ECD72EF482D}"/>
                </c:ext>
                <c:ext xmlns:c15="http://schemas.microsoft.com/office/drawing/2012/chart" uri="{CE6537A1-D6FC-4f65-9D91-7224C49458BB}">
                  <c15:layout>
                    <c:manualLayout>
                      <c:w val="0.10045840178131794"/>
                      <c:h val="0.12189045600069222"/>
                    </c:manualLayout>
                  </c15:layout>
                </c:ext>
              </c:extLst>
            </c:dLbl>
            <c:dLbl>
              <c:idx val="2"/>
              <c:layout>
                <c:manualLayout>
                  <c:x val="6.5715375850243674E-2"/>
                  <c:y val="-6.1538461538461584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890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dirty="0"/>
                      <a:t>100,0</a:t>
                    </a:r>
                  </a:p>
                </c:rich>
              </c:tx>
              <c:spPr>
                <a:noFill/>
                <a:ln w="25263">
                  <a:noFill/>
                </a:ln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B838-456F-A0FE-0ECD72EF482D}"/>
                </c:ext>
                <c:ext xmlns:c15="http://schemas.microsoft.com/office/drawing/2012/chart" uri="{CE6537A1-D6FC-4f65-9D91-7224C49458BB}">
                  <c15:layout>
                    <c:manualLayout>
                      <c:w val="0.16300905692112613"/>
                      <c:h val="8.6725620835857054E-2"/>
                    </c:manualLayout>
                  </c15:layout>
                </c:ext>
              </c:extLst>
            </c:dLbl>
            <c:dLbl>
              <c:idx val="4"/>
              <c:layout>
                <c:manualLayout>
                  <c:x val="5.3890617091927967E-2"/>
                  <c:y val="-2.638113188211719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471C-4EAF-97B8-B449EF7E174D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 w="25263">
                <a:noFill/>
              </a:ln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9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2020 (план)</c:v>
                </c:pt>
                <c:pt idx="1">
                  <c:v>2021 (план)</c:v>
                </c:pt>
                <c:pt idx="2">
                  <c:v>2022 (план)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100</c:v>
                </c:pt>
                <c:pt idx="1">
                  <c:v>100</c:v>
                </c:pt>
                <c:pt idx="2">
                  <c:v>100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471C-4EAF-97B8-B449EF7E174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52717472"/>
        <c:axId val="252717864"/>
        <c:axId val="0"/>
      </c:bar3DChart>
      <c:catAx>
        <c:axId val="2527174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ln w="6316">
            <a:noFill/>
          </a:ln>
        </c:spPr>
        <c:txPr>
          <a:bodyPr rot="-60000000" spcFirstLastPara="1" vertOverflow="ellipsis" vert="horz" wrap="square" anchor="ctr" anchorCtr="1"/>
          <a:lstStyle/>
          <a:p>
            <a:pPr>
              <a:defRPr sz="89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52717864"/>
        <c:crosses val="autoZero"/>
        <c:auto val="1"/>
        <c:lblAlgn val="ctr"/>
        <c:lblOffset val="100"/>
        <c:noMultiLvlLbl val="0"/>
      </c:catAx>
      <c:valAx>
        <c:axId val="252717864"/>
        <c:scaling>
          <c:orientation val="minMax"/>
          <c:max val="105"/>
          <c:min val="90"/>
        </c:scaling>
        <c:delete val="1"/>
        <c:axPos val="l"/>
        <c:majorGridlines>
          <c:spPr>
            <a:ln w="9423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crossAx val="252717472"/>
        <c:crosses val="autoZero"/>
        <c:crossBetween val="between"/>
      </c:valAx>
      <c:spPr>
        <a:noFill/>
        <a:ln w="25263">
          <a:solidFill>
            <a:schemeClr val="accent5">
              <a:lumMod val="75000"/>
            </a:schemeClr>
          </a:solidFill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6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 w="6350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17647576195237563"/>
          <c:y val="0.13146597387921732"/>
          <c:w val="0.76963362095569632"/>
          <c:h val="0.52935783755039079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Столбец5</c:v>
                </c:pt>
              </c:strCache>
            </c:strRef>
          </c:tx>
          <c:spPr>
            <a:solidFill>
              <a:srgbClr val="FFFF00"/>
            </a:solidFill>
            <a:ln w="30616">
              <a:noFill/>
            </a:ln>
          </c:spPr>
          <c:invertIfNegative val="0"/>
          <c:dLbls>
            <c:dLbl>
              <c:idx val="0"/>
              <c:layout>
                <c:manualLayout>
                  <c:x val="-4.8163950873356294E-2"/>
                  <c:y val="-6.528189910979229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898F-4730-8D17-95D837088A1B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8.5898353614889573E-3"/>
                  <c:y val="-7.12166172106824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5.7265569076592696E-3"/>
                  <c:y val="-2.373887240356084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8.5898353614889053E-3"/>
                  <c:y val="-0.1305637982195845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6.2480343142504467E-2"/>
                  <c:y val="-8.572817121895370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898F-4730-8D17-95D837088A1B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 w="30616">
                <a:noFill/>
              </a:ln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8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2019 (план)</c:v>
                </c:pt>
                <c:pt idx="1">
                  <c:v>2020 (план)</c:v>
                </c:pt>
                <c:pt idx="2">
                  <c:v>2021 (план)</c:v>
                </c:pt>
                <c:pt idx="3">
                  <c:v>2022 (план)</c:v>
                </c:pt>
              </c:strCache>
            </c:strRef>
          </c:cat>
          <c:val>
            <c:numRef>
              <c:f>Лист1!$B$2:$B$5</c:f>
              <c:numCache>
                <c:formatCode>0.00</c:formatCode>
                <c:ptCount val="4"/>
                <c:pt idx="0">
                  <c:v>106.8</c:v>
                </c:pt>
                <c:pt idx="1">
                  <c:v>109</c:v>
                </c:pt>
                <c:pt idx="2">
                  <c:v>100.7</c:v>
                </c:pt>
                <c:pt idx="3">
                  <c:v>103.2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898F-4730-8D17-95D837088A1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52718648"/>
        <c:axId val="252719040"/>
        <c:axId val="0"/>
      </c:bar3DChart>
      <c:catAx>
        <c:axId val="2527186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ln w="7653">
            <a:noFill/>
          </a:ln>
        </c:spPr>
        <c:txPr>
          <a:bodyPr rot="-60000000" spcFirstLastPara="1" vertOverflow="ellipsis" vert="horz" wrap="square" anchor="ctr" anchorCtr="1"/>
          <a:lstStyle/>
          <a:p>
            <a:pPr>
              <a:defRPr sz="108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252719040"/>
        <c:crosses val="autoZero"/>
        <c:auto val="1"/>
        <c:lblAlgn val="ctr"/>
        <c:lblOffset val="100"/>
        <c:noMultiLvlLbl val="0"/>
      </c:catAx>
      <c:valAx>
        <c:axId val="252719040"/>
        <c:scaling>
          <c:orientation val="minMax"/>
          <c:max val="105"/>
          <c:min val="90"/>
        </c:scaling>
        <c:delete val="1"/>
        <c:axPos val="l"/>
        <c:majorGridlines>
          <c:spPr>
            <a:ln w="114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" sourceLinked="1"/>
        <c:majorTickMark val="out"/>
        <c:minorTickMark val="none"/>
        <c:tickLblPos val="nextTo"/>
        <c:crossAx val="252718648"/>
        <c:crosses val="autoZero"/>
        <c:crossBetween val="between"/>
      </c:valAx>
      <c:spPr>
        <a:noFill/>
        <a:ln w="15308">
          <a:solidFill>
            <a:srgbClr val="00FF00"/>
          </a:solidFill>
          <a:prstDash val="solid"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6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6.3732128922525305E-2"/>
          <c:y val="0.30104482870289639"/>
          <c:w val="0.89670579522108818"/>
          <c:h val="0.30612751465286847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92D050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1.6033572027350469E-2"/>
                  <c:y val="-0.1355857410774974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2.2447000838290695E-2"/>
                  <c:y val="-0.1468845528339555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2.2447000838290695E-2"/>
                  <c:y val="-0.1412351469557264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3.8480572865641077E-2"/>
                  <c:y val="-0.1412351469557264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2019 (план)</c:v>
                </c:pt>
                <c:pt idx="1">
                  <c:v>2020 (план)</c:v>
                </c:pt>
                <c:pt idx="2">
                  <c:v>2021 (план)</c:v>
                </c:pt>
                <c:pt idx="3">
                  <c:v>2022 (план)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106.05</c:v>
                </c:pt>
                <c:pt idx="1">
                  <c:v>138.65</c:v>
                </c:pt>
                <c:pt idx="2">
                  <c:v>100.8</c:v>
                </c:pt>
                <c:pt idx="3">
                  <c:v>100.8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52719824"/>
        <c:axId val="252720216"/>
        <c:axId val="0"/>
      </c:bar3DChart>
      <c:catAx>
        <c:axId val="2527198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52720216"/>
        <c:crosses val="autoZero"/>
        <c:auto val="1"/>
        <c:lblAlgn val="ctr"/>
        <c:lblOffset val="100"/>
        <c:tickMarkSkip val="50"/>
        <c:noMultiLvlLbl val="0"/>
      </c:catAx>
      <c:valAx>
        <c:axId val="252720216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252719824"/>
        <c:crosses val="autoZero"/>
        <c:crossBetween val="between"/>
      </c:valAx>
      <c:spPr>
        <a:noFill/>
        <a:ln>
          <a:solidFill>
            <a:srgbClr val="00FF00"/>
          </a:soli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6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1.4447470749361972E-2"/>
          <c:y val="0.10582157538051327"/>
          <c:w val="0.90967210778088581"/>
          <c:h val="0.60820186645928231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Столбец2</c:v>
                </c:pt>
              </c:strCache>
            </c:strRef>
          </c:tx>
          <c:spPr>
            <a:solidFill>
              <a:schemeClr val="accent5">
                <a:lumMod val="75000"/>
              </a:schemeClr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1.2868603831461097E-2"/>
                  <c:y val="-0.2916831463170758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2.7504403477892961E-2"/>
                  <c:y val="-0.2998877902455282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2.399097311218017E-2"/>
                  <c:y val="-0.2998877902455282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2.2826816745018796E-2"/>
                  <c:y val="-0.2895678257971336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3.3928224761509182E-2"/>
                  <c:y val="-0.2612470836573714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2019 (план) </c:v>
                </c:pt>
                <c:pt idx="1">
                  <c:v>2020 (план)</c:v>
                </c:pt>
                <c:pt idx="2">
                  <c:v>2021 (план)</c:v>
                </c:pt>
                <c:pt idx="3">
                  <c:v>2022 (план)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116.2</c:v>
                </c:pt>
                <c:pt idx="1">
                  <c:v>69.349999999999994</c:v>
                </c:pt>
                <c:pt idx="2">
                  <c:v>134.1</c:v>
                </c:pt>
                <c:pt idx="3">
                  <c:v>90.6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53807272"/>
        <c:axId val="253807664"/>
        <c:axId val="0"/>
      </c:bar3DChart>
      <c:catAx>
        <c:axId val="2538072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253807664"/>
        <c:crosses val="autoZero"/>
        <c:auto val="1"/>
        <c:lblAlgn val="ctr"/>
        <c:lblOffset val="100"/>
        <c:noMultiLvlLbl val="0"/>
      </c:catAx>
      <c:valAx>
        <c:axId val="253807664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253807272"/>
        <c:crosses val="autoZero"/>
        <c:crossBetween val="between"/>
      </c:valAx>
      <c:spPr>
        <a:noFill/>
        <a:ln>
          <a:solidFill>
            <a:srgbClr val="0070C0"/>
          </a:soli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6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 w="6350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16567467770399086"/>
          <c:y val="9.370064027936581E-2"/>
          <c:w val="0.78763545645903177"/>
          <c:h val="0.52935783755039079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Столбец5</c:v>
                </c:pt>
              </c:strCache>
            </c:strRef>
          </c:tx>
          <c:spPr>
            <a:solidFill>
              <a:srgbClr val="00B0F0"/>
            </a:solidFill>
            <a:ln>
              <a:solidFill>
                <a:srgbClr val="00B0F0"/>
              </a:solidFill>
            </a:ln>
            <a:effectLst/>
            <a:sp3d>
              <a:contourClr>
                <a:srgbClr val="00B0F0"/>
              </a:contourClr>
            </a:sp3d>
          </c:spPr>
          <c:invertIfNegative val="0"/>
          <c:dLbls>
            <c:dLbl>
              <c:idx val="0"/>
              <c:layout>
                <c:manualLayout>
                  <c:x val="-5.3890617091928078E-2"/>
                  <c:y val="-2.015202072319871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8ACF-4C46-A127-788F949EF334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1.0801080108010801E-2"/>
                  <c:y val="-4.405978451841267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6.6005838154991145E-17"/>
                  <c:y val="-5.664829438081629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3.6003600360037325E-3"/>
                  <c:y val="-5.664829438081629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1.0686265476941395E-2"/>
                  <c:y val="-5.785262819836121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8ACF-4C46-A127-788F949EF334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 w="25300">
                <a:noFill/>
              </a:ln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92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2019 (план)</c:v>
                </c:pt>
                <c:pt idx="1">
                  <c:v>2020 (план)</c:v>
                </c:pt>
                <c:pt idx="2">
                  <c:v>2021 (план)</c:v>
                </c:pt>
                <c:pt idx="3">
                  <c:v>2022 (план)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100</c:v>
                </c:pt>
                <c:pt idx="1">
                  <c:v>114.8</c:v>
                </c:pt>
                <c:pt idx="2">
                  <c:v>100</c:v>
                </c:pt>
                <c:pt idx="3">
                  <c:v>100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8ACF-4C46-A127-788F949EF33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53808448"/>
        <c:axId val="253808840"/>
        <c:axId val="0"/>
      </c:bar3DChart>
      <c:catAx>
        <c:axId val="2538084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ln w="6325">
            <a:noFill/>
          </a:ln>
        </c:spPr>
        <c:txPr>
          <a:bodyPr rot="-60000000" spcFirstLastPara="1" vertOverflow="ellipsis" vert="horz" wrap="square" anchor="ctr" anchorCtr="1"/>
          <a:lstStyle/>
          <a:p>
            <a:pPr>
              <a:defRPr sz="892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253808840"/>
        <c:crosses val="autoZero"/>
        <c:auto val="1"/>
        <c:lblAlgn val="ctr"/>
        <c:lblOffset val="100"/>
        <c:noMultiLvlLbl val="0"/>
      </c:catAx>
      <c:valAx>
        <c:axId val="253808840"/>
        <c:scaling>
          <c:orientation val="minMax"/>
          <c:max val="105"/>
          <c:min val="90"/>
        </c:scaling>
        <c:delete val="1"/>
        <c:axPos val="l"/>
        <c:majorGridlines>
          <c:spPr>
            <a:ln w="9451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crossAx val="253808448"/>
        <c:crosses val="autoZero"/>
        <c:crossBetween val="between"/>
      </c:valAx>
      <c:spPr>
        <a:noFill/>
        <a:ln>
          <a:solidFill>
            <a:srgbClr val="00B0F0"/>
          </a:solidFill>
        </a:ln>
        <a:effectLst/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6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4.3116126202784058E-2"/>
          <c:y val="7.7602488612376397E-2"/>
          <c:w val="0.90967210778088581"/>
          <c:h val="0.60820186645928231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Столбец2</c:v>
                </c:pt>
              </c:strCache>
            </c:strRef>
          </c:tx>
          <c:spPr>
            <a:solidFill>
              <a:srgbClr val="FFFF00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-3.5134303657128269E-3"/>
                  <c:y val="-0.2846283746250416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7.0269441811645159E-3"/>
                  <c:y val="-0.1587921409912630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7.6089389150062661E-3"/>
                  <c:y val="-0.2293400733251861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2.0779062470372058E-2"/>
                  <c:y val="-0.25429396733696258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2376626835964885"/>
                      <c:h val="0.11058382401955338"/>
                    </c:manualLayout>
                  </c15:layout>
                </c:ext>
              </c:extLst>
            </c:dLbl>
            <c:dLbl>
              <c:idx val="4"/>
              <c:layout>
                <c:manualLayout>
                  <c:x val="-7.0269441811645801E-3"/>
                  <c:y val="-0.2259734314106435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2019 (план)</c:v>
                </c:pt>
                <c:pt idx="1">
                  <c:v>2020 (план)</c:v>
                </c:pt>
                <c:pt idx="2">
                  <c:v>2021 (план)</c:v>
                </c:pt>
                <c:pt idx="3">
                  <c:v>2022 (план)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117.2</c:v>
                </c:pt>
                <c:pt idx="1">
                  <c:v>37.700000000000003</c:v>
                </c:pt>
                <c:pt idx="2">
                  <c:v>113.7</c:v>
                </c:pt>
                <c:pt idx="3">
                  <c:v>88.8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53809624"/>
        <c:axId val="253810016"/>
        <c:axId val="0"/>
      </c:bar3DChart>
      <c:catAx>
        <c:axId val="2538096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253810016"/>
        <c:crosses val="autoZero"/>
        <c:auto val="1"/>
        <c:lblAlgn val="ctr"/>
        <c:lblOffset val="100"/>
        <c:noMultiLvlLbl val="0"/>
      </c:catAx>
      <c:valAx>
        <c:axId val="253810016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253809624"/>
        <c:crosses val="autoZero"/>
        <c:crossBetween val="between"/>
      </c:valAx>
      <c:spPr>
        <a:noFill/>
        <a:ln>
          <a:solidFill>
            <a:srgbClr val="0070C0"/>
          </a:soli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6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9.3288005940526372E-2"/>
          <c:y val="5.6506369767433472E-2"/>
          <c:w val="0.86538342959023873"/>
          <c:h val="0.59708381361503982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92D050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2.3313911193142512E-2"/>
                  <c:y val="-0.2865638233480695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1.5607032194508402E-2"/>
                  <c:y val="-0.2976139965407697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8.4683477311999489E-3"/>
                  <c:y val="-0.1700647974643529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2.6644469935020013E-2"/>
                  <c:y val="-0.2579074410132626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2019 (план)</c:v>
                </c:pt>
                <c:pt idx="1">
                  <c:v>2020 (план)</c:v>
                </c:pt>
                <c:pt idx="2">
                  <c:v>2021 (план)</c:v>
                </c:pt>
                <c:pt idx="3">
                  <c:v>2022 (план)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113.5</c:v>
                </c:pt>
                <c:pt idx="1">
                  <c:v>179.9</c:v>
                </c:pt>
                <c:pt idx="2">
                  <c:v>55.7</c:v>
                </c:pt>
                <c:pt idx="3">
                  <c:v>100.3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cat>
            <c:strRef>
              <c:f>Лист1!$A$2:$A$5</c:f>
              <c:strCache>
                <c:ptCount val="4"/>
                <c:pt idx="0">
                  <c:v>2019 (план)</c:v>
                </c:pt>
                <c:pt idx="1">
                  <c:v>2020 (план)</c:v>
                </c:pt>
                <c:pt idx="2">
                  <c:v>2021 (план)</c:v>
                </c:pt>
                <c:pt idx="3">
                  <c:v>2022 (план)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Столбец2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  <a:sp3d/>
          </c:spPr>
          <c:invertIfNegative val="0"/>
          <c:cat>
            <c:strRef>
              <c:f>Лист1!$A$2:$A$5</c:f>
              <c:strCache>
                <c:ptCount val="4"/>
                <c:pt idx="0">
                  <c:v>2019 (план)</c:v>
                </c:pt>
                <c:pt idx="1">
                  <c:v>2020 (план)</c:v>
                </c:pt>
                <c:pt idx="2">
                  <c:v>2021 (план)</c:v>
                </c:pt>
                <c:pt idx="3">
                  <c:v>2022 (план)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53810800"/>
        <c:axId val="253342048"/>
        <c:axId val="0"/>
      </c:bar3DChart>
      <c:catAx>
        <c:axId val="2538108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53342048"/>
        <c:crosses val="autoZero"/>
        <c:auto val="1"/>
        <c:lblAlgn val="ctr"/>
        <c:lblOffset val="100"/>
        <c:noMultiLvlLbl val="0"/>
      </c:catAx>
      <c:valAx>
        <c:axId val="253342048"/>
        <c:scaling>
          <c:orientation val="minMax"/>
        </c:scaling>
        <c:delete val="1"/>
        <c:axPos val="l"/>
        <c:majorGridlines>
          <c:spPr>
            <a:ln w="12700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253810800"/>
        <c:crosses val="autoZero"/>
        <c:crossBetween val="between"/>
      </c:valAx>
      <c:spPr>
        <a:noFill/>
        <a:ln>
          <a:solidFill>
            <a:schemeClr val="accent1">
              <a:lumMod val="60000"/>
              <a:lumOff val="40000"/>
            </a:schemeClr>
          </a:soli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6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 w="25400"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6.985034947264683E-2"/>
          <c:y val="0.1128763470725475"/>
          <c:w val="0.90967210778088581"/>
          <c:h val="0.60820186645928231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Столбец2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2.925063802863502E-2"/>
                  <c:y val="-0.3199022330852127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1.1122369280719017E-2"/>
                  <c:y val="-0.2575591600933229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1.1704447464299743E-2"/>
                  <c:y val="-0.2646139317853571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2.6922325294312273E-2"/>
                  <c:y val="-0.2049105654927230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5.0310258958683088E-2"/>
                  <c:y val="-0.2330279968892345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2019 (план)</c:v>
                </c:pt>
                <c:pt idx="1">
                  <c:v>2020 (план)</c:v>
                </c:pt>
                <c:pt idx="2">
                  <c:v>2021 (план)</c:v>
                </c:pt>
                <c:pt idx="3">
                  <c:v>2022 (план)</c:v>
                </c:pt>
              </c:strCache>
            </c:strRef>
          </c:cat>
          <c:val>
            <c:numRef>
              <c:f>Лист1!$B$2:$B$5</c:f>
              <c:numCache>
                <c:formatCode>0.0</c:formatCode>
                <c:ptCount val="4"/>
                <c:pt idx="0">
                  <c:v>317.60000000000002</c:v>
                </c:pt>
                <c:pt idx="1">
                  <c:v>10.43</c:v>
                </c:pt>
                <c:pt idx="2">
                  <c:v>148</c:v>
                </c:pt>
                <c:pt idx="3">
                  <c:v>94.6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53343616"/>
        <c:axId val="253344008"/>
        <c:axId val="0"/>
      </c:bar3DChart>
      <c:catAx>
        <c:axId val="2533436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253344008"/>
        <c:crosses val="autoZero"/>
        <c:auto val="1"/>
        <c:lblAlgn val="ctr"/>
        <c:lblOffset val="100"/>
        <c:noMultiLvlLbl val="0"/>
      </c:catAx>
      <c:valAx>
        <c:axId val="253344008"/>
        <c:scaling>
          <c:orientation val="minMax"/>
        </c:scaling>
        <c:delete val="1"/>
        <c:axPos val="l"/>
        <c:numFmt formatCode="0.0" sourceLinked="1"/>
        <c:majorTickMark val="none"/>
        <c:minorTickMark val="none"/>
        <c:tickLblPos val="nextTo"/>
        <c:crossAx val="253343616"/>
        <c:crosses val="autoZero"/>
        <c:crossBetween val="between"/>
      </c:valAx>
      <c:spPr>
        <a:noFill/>
        <a:ln>
          <a:solidFill>
            <a:srgbClr val="0070C0"/>
          </a:soli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6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4.3116030594416294E-2"/>
          <c:y val="5.6438173536273749E-2"/>
          <c:w val="0.90967210778088581"/>
          <c:h val="0.60820186645928231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Столбец2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-6.0850550055821469E-2"/>
                  <c:y val="-0.1717520275524942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1.1122369280719056E-2"/>
                  <c:y val="-0.1517375847128096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1.1704447464299668E-2"/>
                  <c:y val="-0.2787234751694256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8.8354953533714489E-2"/>
                  <c:y val="-0.3036773691812020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5.0310258958683088E-2"/>
                  <c:y val="-0.2330279968892345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2019 (план)</c:v>
                </c:pt>
                <c:pt idx="1">
                  <c:v>2020 (план)</c:v>
                </c:pt>
                <c:pt idx="2">
                  <c:v>2021 (план)</c:v>
                </c:pt>
                <c:pt idx="3">
                  <c:v>2022 (план)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62.5</c:v>
                </c:pt>
                <c:pt idx="1">
                  <c:v>39.6</c:v>
                </c:pt>
                <c:pt idx="2">
                  <c:v>75.2</c:v>
                </c:pt>
                <c:pt idx="3">
                  <c:v>132.6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53349104"/>
        <c:axId val="253349496"/>
        <c:axId val="0"/>
      </c:bar3DChart>
      <c:catAx>
        <c:axId val="2533491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253349496"/>
        <c:crosses val="autoZero"/>
        <c:auto val="1"/>
        <c:lblAlgn val="ctr"/>
        <c:lblOffset val="100"/>
        <c:noMultiLvlLbl val="0"/>
      </c:catAx>
      <c:valAx>
        <c:axId val="253349496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253349104"/>
        <c:crosses val="autoZero"/>
        <c:crossBetween val="between"/>
      </c:valAx>
      <c:spPr>
        <a:noFill/>
        <a:ln>
          <a:solidFill>
            <a:srgbClr val="0070C0"/>
          </a:soli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dLbls>
          <c:showLegendKey val="0"/>
          <c:showVal val="0"/>
          <c:showCatName val="0"/>
          <c:showSerName val="0"/>
          <c:showPercent val="1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externalData r:id="rId2">
    <c:autoUpdate val="0"/>
  </c:externalData>
</c:chartSpace>
</file>

<file path=ppt/charts/chart7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 w="25400">
          <a:noFill/>
        </a:ln>
        <a:effectLst/>
        <a:sp3d/>
      </c:spPr>
    </c:sideWall>
    <c:backWall>
      <c:thickness val="0"/>
      <c:spPr>
        <a:noFill/>
        <a:ln w="25400"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6.985034947264683E-2"/>
          <c:y val="0.1128763470725475"/>
          <c:w val="0.90967210778088581"/>
          <c:h val="0.60820186645928231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Столбец2</c:v>
                </c:pt>
              </c:strCache>
            </c:strRef>
          </c:tx>
          <c:spPr>
            <a:solidFill>
              <a:srgbClr val="FFFF00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2.5155129479341544E-2"/>
                  <c:y val="-0.3269570047772469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1.1122369280719056E-2"/>
                  <c:y val="-0.1729018997889123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3.5134720905822901E-3"/>
                  <c:y val="-0.1587921409912630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1.0540291097138292E-2"/>
                  <c:y val="-0.2049105654927230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5.0310258958683088E-2"/>
                  <c:y val="-0.2330279968892345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2019 (план)</c:v>
                </c:pt>
                <c:pt idx="1">
                  <c:v>2020 (план)</c:v>
                </c:pt>
                <c:pt idx="2">
                  <c:v>2021 (план)</c:v>
                </c:pt>
                <c:pt idx="3">
                  <c:v>2022 (план)</c:v>
                </c:pt>
              </c:strCache>
            </c:strRef>
          </c:cat>
          <c:val>
            <c:numRef>
              <c:f>Лист1!$B$2:$B$5</c:f>
              <c:numCache>
                <c:formatCode>0.0</c:formatCode>
                <c:ptCount val="4"/>
                <c:pt idx="0">
                  <c:v>350.4</c:v>
                </c:pt>
                <c:pt idx="1">
                  <c:v>73.3</c:v>
                </c:pt>
                <c:pt idx="2">
                  <c:v>84.1</c:v>
                </c:pt>
                <c:pt idx="3">
                  <c:v>102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41382128"/>
        <c:axId val="241382520"/>
        <c:axId val="0"/>
      </c:bar3DChart>
      <c:catAx>
        <c:axId val="2413821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241382520"/>
        <c:crosses val="autoZero"/>
        <c:auto val="1"/>
        <c:lblAlgn val="ctr"/>
        <c:lblOffset val="100"/>
        <c:noMultiLvlLbl val="0"/>
      </c:catAx>
      <c:valAx>
        <c:axId val="241382520"/>
        <c:scaling>
          <c:orientation val="minMax"/>
        </c:scaling>
        <c:delete val="1"/>
        <c:axPos val="l"/>
        <c:numFmt formatCode="0.0" sourceLinked="1"/>
        <c:majorTickMark val="none"/>
        <c:minorTickMark val="none"/>
        <c:tickLblPos val="nextTo"/>
        <c:crossAx val="241382128"/>
        <c:crosses val="autoZero"/>
        <c:crossBetween val="between"/>
      </c:valAx>
      <c:spPr>
        <a:noFill/>
        <a:ln>
          <a:solidFill>
            <a:srgbClr val="0070C0"/>
          </a:soli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7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6.985034947264683E-2"/>
          <c:y val="0.1128763470725475"/>
          <c:w val="0.90967210778088581"/>
          <c:h val="0.60820186645928231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Столбец2</c:v>
                </c:pt>
              </c:strCache>
            </c:strRef>
          </c:tx>
          <c:spPr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-7.6089389150062661E-3"/>
                  <c:y val="-0.3057926897011443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1.1122369280719017E-2"/>
                  <c:y val="-0.2575591600933229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3.5134720905822901E-3"/>
                  <c:y val="-0.1587921409912630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2.2826816745018724E-2"/>
                  <c:y val="-0.1766914787245861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5.0310258958683088E-2"/>
                  <c:y val="-0.2330279968892345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2019 (план)</c:v>
                </c:pt>
                <c:pt idx="1">
                  <c:v>2020 (план)</c:v>
                </c:pt>
                <c:pt idx="2">
                  <c:v>2021 (план)</c:v>
                </c:pt>
                <c:pt idx="3">
                  <c:v>2022 (план)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74.2</c:v>
                </c:pt>
                <c:pt idx="1">
                  <c:v>0</c:v>
                </c:pt>
                <c:pt idx="2">
                  <c:v>100</c:v>
                </c:pt>
                <c:pt idx="3">
                  <c:v>308.7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41383696"/>
        <c:axId val="241384088"/>
        <c:axId val="0"/>
      </c:bar3DChart>
      <c:catAx>
        <c:axId val="2413836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241384088"/>
        <c:crosses val="autoZero"/>
        <c:auto val="1"/>
        <c:lblAlgn val="ctr"/>
        <c:lblOffset val="100"/>
        <c:noMultiLvlLbl val="0"/>
      </c:catAx>
      <c:valAx>
        <c:axId val="241384088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241383696"/>
        <c:crosses val="autoZero"/>
        <c:crossBetween val="between"/>
      </c:valAx>
      <c:spPr>
        <a:noFill/>
        <a:ln>
          <a:solidFill>
            <a:srgbClr val="0070C0"/>
          </a:soli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7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6.985034947264683E-2"/>
          <c:y val="0.1128763470725475"/>
          <c:w val="0.90967210778088581"/>
          <c:h val="0.60820186645928231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Столбец2</c:v>
                </c:pt>
              </c:strCache>
            </c:strRef>
          </c:tx>
          <c:spPr>
            <a:solidFill>
              <a:srgbClr val="00FF00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0.10749280321113296"/>
                  <c:y val="-0.2702567466166112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1.496729845132661E-2"/>
                  <c:y val="-0.143822728169932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6.8928978377966995E-3"/>
                  <c:y val="-0.1148988919550576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2.5421735286964016E-2"/>
                  <c:y val="-0.1175136691133720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3.9204375196029026E-2"/>
                  <c:y val="-0.1537946662329183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2019 (план)</c:v>
                </c:pt>
                <c:pt idx="1">
                  <c:v>2020 (план)</c:v>
                </c:pt>
                <c:pt idx="2">
                  <c:v>2021 (план)</c:v>
                </c:pt>
                <c:pt idx="3">
                  <c:v>2022 (план)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100</c:v>
                </c:pt>
                <c:pt idx="1">
                  <c:v>34.549999999999997</c:v>
                </c:pt>
                <c:pt idx="2">
                  <c:v>0</c:v>
                </c:pt>
                <c:pt idx="3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41385656"/>
        <c:axId val="241386048"/>
        <c:axId val="0"/>
      </c:bar3DChart>
      <c:catAx>
        <c:axId val="2413856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241386048"/>
        <c:crosses val="autoZero"/>
        <c:auto val="1"/>
        <c:lblAlgn val="ctr"/>
        <c:lblOffset val="100"/>
        <c:noMultiLvlLbl val="0"/>
      </c:catAx>
      <c:valAx>
        <c:axId val="241386048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241385656"/>
        <c:crosses val="autoZero"/>
        <c:crossBetween val="between"/>
      </c:valAx>
      <c:spPr>
        <a:noFill/>
        <a:ln>
          <a:solidFill>
            <a:srgbClr val="FF0000"/>
          </a:soli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7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6.985034947264683E-2"/>
          <c:y val="0.1128763470725475"/>
          <c:w val="0.90967210778088581"/>
          <c:h val="0.60820186645928231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Столбец2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-1.1704447464299743E-2"/>
                  <c:y val="-0.28462837462504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1.5733462109631675E-2"/>
                  <c:y val="-0.1832205572465464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7.6089389150062661E-3"/>
                  <c:y val="-0.2575591600933229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1.4635799646431694E-2"/>
                  <c:y val="-0.2895678257971336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3.3928224761509182E-2"/>
                  <c:y val="-0.2824113987334740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lang="ru-RU"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2019 (план)</c:v>
                </c:pt>
                <c:pt idx="1">
                  <c:v>2020 (план)</c:v>
                </c:pt>
                <c:pt idx="2">
                  <c:v>2021 (план)</c:v>
                </c:pt>
                <c:pt idx="3">
                  <c:v>2022 (план)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105.3</c:v>
                </c:pt>
                <c:pt idx="1">
                  <c:v>96.9</c:v>
                </c:pt>
                <c:pt idx="2">
                  <c:v>103.4</c:v>
                </c:pt>
                <c:pt idx="3">
                  <c:v>104.2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41386832"/>
        <c:axId val="241384872"/>
        <c:axId val="0"/>
      </c:bar3DChart>
      <c:catAx>
        <c:axId val="2413868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ru-RU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41384872"/>
        <c:crosses val="autoZero"/>
        <c:auto val="1"/>
        <c:lblAlgn val="ctr"/>
        <c:lblOffset val="100"/>
        <c:noMultiLvlLbl val="0"/>
      </c:catAx>
      <c:valAx>
        <c:axId val="241384872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241386832"/>
        <c:crosses val="autoZero"/>
        <c:crossBetween val="between"/>
      </c:valAx>
      <c:spPr>
        <a:noFill/>
        <a:ln>
          <a:solidFill>
            <a:srgbClr val="0070C0"/>
          </a:soli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ru-RU"/>
      </a:pPr>
      <a:endParaRPr lang="ru-RU"/>
    </a:p>
  </c:txPr>
  <c:externalData r:id="rId3">
    <c:autoUpdate val="0"/>
  </c:externalData>
</c:chartSpace>
</file>

<file path=ppt/charts/chart7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6.985034947264683E-2"/>
          <c:y val="0.1128763470725475"/>
          <c:w val="0.90967210778088581"/>
          <c:h val="0.60820186645928231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Столбец2</c:v>
                </c:pt>
              </c:strCache>
            </c:strRef>
          </c:tx>
          <c:spPr>
            <a:solidFill>
              <a:srgbClr val="00FF00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-1.7491228267835116E-2"/>
                  <c:y val="-0.3057926897011443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1.1122369280719017E-2"/>
                  <c:y val="-0.2575591600933229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3.5134726363267327E-3"/>
                  <c:y val="-0.2505043884012887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1.6363885284145399E-3"/>
                  <c:y val="-0.3036773691812020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1.9958614016813182E-2"/>
                  <c:y val="-0.2894661704255082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2019 (план)</c:v>
                </c:pt>
                <c:pt idx="1">
                  <c:v>2020 (план)</c:v>
                </c:pt>
                <c:pt idx="2">
                  <c:v>2021 (план)</c:v>
                </c:pt>
                <c:pt idx="3">
                  <c:v>2022 (план)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109.8</c:v>
                </c:pt>
                <c:pt idx="1">
                  <c:v>96.1</c:v>
                </c:pt>
                <c:pt idx="2">
                  <c:v>104.1</c:v>
                </c:pt>
                <c:pt idx="3">
                  <c:v>104.6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41380952"/>
        <c:axId val="241383304"/>
        <c:axId val="0"/>
      </c:bar3DChart>
      <c:catAx>
        <c:axId val="2413809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241383304"/>
        <c:crosses val="autoZero"/>
        <c:auto val="1"/>
        <c:lblAlgn val="ctr"/>
        <c:lblOffset val="100"/>
        <c:noMultiLvlLbl val="0"/>
      </c:catAx>
      <c:valAx>
        <c:axId val="241383304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241380952"/>
        <c:crosses val="autoZero"/>
        <c:crossBetween val="between"/>
      </c:valAx>
      <c:spPr>
        <a:noFill/>
        <a:ln>
          <a:solidFill>
            <a:srgbClr val="0070C0"/>
          </a:soli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7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5.1853282058458315E-2"/>
          <c:y val="0.1128763470725475"/>
          <c:w val="0.92766912471946139"/>
          <c:h val="0.63642095322741921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Столбец2</c:v>
                </c:pt>
              </c:strCache>
            </c:strRef>
          </c:tx>
          <c:spPr>
            <a:solidFill>
              <a:srgbClr val="E87D37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3.8132706509204875E-2"/>
                  <c:y val="-0.3057926897011443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1.1122349385959162E-2"/>
                  <c:y val="-0.2434496167092545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1.2511801664721127E-2"/>
                  <c:y val="-0.2998877902455282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2.9864721480712664E-2"/>
                  <c:y val="-0.3107321408732363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5.0310258958683088E-2"/>
                  <c:y val="-0.2330279968892345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2019 (план)</c:v>
                </c:pt>
                <c:pt idx="1">
                  <c:v>2020 (план)</c:v>
                </c:pt>
                <c:pt idx="2">
                  <c:v>2021 (план)</c:v>
                </c:pt>
                <c:pt idx="3">
                  <c:v>2022 (план)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106.3</c:v>
                </c:pt>
                <c:pt idx="1">
                  <c:v>99.9</c:v>
                </c:pt>
                <c:pt idx="2">
                  <c:v>104.1</c:v>
                </c:pt>
                <c:pt idx="3">
                  <c:v>104.1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41388008"/>
        <c:axId val="241388400"/>
        <c:axId val="0"/>
      </c:bar3DChart>
      <c:catAx>
        <c:axId val="2413880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241388400"/>
        <c:crosses val="autoZero"/>
        <c:auto val="1"/>
        <c:lblAlgn val="ctr"/>
        <c:lblOffset val="100"/>
        <c:noMultiLvlLbl val="0"/>
      </c:catAx>
      <c:valAx>
        <c:axId val="241388400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241388008"/>
        <c:crosses val="autoZero"/>
        <c:crossBetween val="between"/>
      </c:valAx>
      <c:spPr>
        <a:noFill/>
        <a:ln>
          <a:solidFill>
            <a:srgbClr val="0070C0"/>
          </a:soli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7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6.985034947264683E-2"/>
          <c:y val="0.1128763470725475"/>
          <c:w val="0.90967210778088581"/>
          <c:h val="0.60820186645928231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Столбец2</c:v>
                </c:pt>
              </c:strCache>
            </c:strRef>
          </c:tx>
          <c:spPr>
            <a:solidFill>
              <a:srgbClr val="FFFF00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-1.1704447464299743E-2"/>
                  <c:y val="-0.28462837462504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1.1122369280719017E-2"/>
                  <c:y val="-0.2575591600933229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7.6089389150062661E-3"/>
                  <c:y val="-0.2575591600933229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1.4635799646431694E-2"/>
                  <c:y val="-0.2895678257971336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3.3928224761509182E-2"/>
                  <c:y val="-0.2824113987334740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lang="ru-RU"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2019 (план)</c:v>
                </c:pt>
                <c:pt idx="1">
                  <c:v>2020 (план)</c:v>
                </c:pt>
                <c:pt idx="2">
                  <c:v>2021 (план)</c:v>
                </c:pt>
                <c:pt idx="3">
                  <c:v>2022 (план)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113.3</c:v>
                </c:pt>
                <c:pt idx="1">
                  <c:v>93.1</c:v>
                </c:pt>
                <c:pt idx="2">
                  <c:v>102.5</c:v>
                </c:pt>
                <c:pt idx="3">
                  <c:v>102.7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53346752"/>
        <c:axId val="253346360"/>
        <c:axId val="0"/>
      </c:bar3DChart>
      <c:catAx>
        <c:axId val="2533467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ru-RU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53346360"/>
        <c:crosses val="autoZero"/>
        <c:auto val="1"/>
        <c:lblAlgn val="ctr"/>
        <c:lblOffset val="100"/>
        <c:noMultiLvlLbl val="0"/>
      </c:catAx>
      <c:valAx>
        <c:axId val="253346360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253346752"/>
        <c:crosses val="autoZero"/>
        <c:crossBetween val="between"/>
      </c:valAx>
      <c:spPr>
        <a:noFill/>
        <a:ln>
          <a:solidFill>
            <a:srgbClr val="0070C0"/>
          </a:soli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ru-RU"/>
      </a:pPr>
      <a:endParaRPr lang="ru-RU"/>
    </a:p>
  </c:txPr>
  <c:externalData r:id="rId3">
    <c:autoUpdate val="0"/>
  </c:externalData>
</c:chartSpace>
</file>

<file path=ppt/charts/chart7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5.1853282058458315E-2"/>
          <c:y val="0.1128763470725475"/>
          <c:w val="0.92766912471946139"/>
          <c:h val="0.63642095322741921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Столбец2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-3.3855234093658718E-2"/>
                  <c:y val="-0.3269570047772469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1.1122349385959162E-2"/>
                  <c:y val="-0.2928330185534940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3.5133090893631797E-3"/>
                  <c:y val="-0.2646139317853571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2.8692437546387404E-3"/>
                  <c:y val="-0.2401844239528941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3.2313445129565896E-2"/>
                  <c:y val="-0.2330279968892345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2019 (план)</c:v>
                </c:pt>
                <c:pt idx="1">
                  <c:v>2020 (план)</c:v>
                </c:pt>
                <c:pt idx="2">
                  <c:v>2021 (план)</c:v>
                </c:pt>
                <c:pt idx="3">
                  <c:v>2022 (план)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113.5</c:v>
                </c:pt>
                <c:pt idx="1">
                  <c:v>107.2</c:v>
                </c:pt>
                <c:pt idx="2">
                  <c:v>100.8</c:v>
                </c:pt>
                <c:pt idx="3">
                  <c:v>100.8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53345576"/>
        <c:axId val="253344792"/>
        <c:axId val="0"/>
      </c:bar3DChart>
      <c:catAx>
        <c:axId val="2533455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253344792"/>
        <c:crosses val="autoZero"/>
        <c:auto val="1"/>
        <c:lblAlgn val="ctr"/>
        <c:lblOffset val="100"/>
        <c:noMultiLvlLbl val="0"/>
      </c:catAx>
      <c:valAx>
        <c:axId val="253344792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253345576"/>
        <c:crosses val="autoZero"/>
        <c:crossBetween val="between"/>
      </c:valAx>
      <c:spPr>
        <a:noFill/>
        <a:ln>
          <a:solidFill>
            <a:srgbClr val="0070C0"/>
          </a:soli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7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5864963490168345"/>
          <c:y val="0.30303008302671436"/>
          <c:w val="0.40779990042959746"/>
          <c:h val="0.4762347283408887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2018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Педагогические работники дошкольных образовательных учреждений, в рублях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28221.5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266A-4EA4-8D25-8726D2B13663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2019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Педагогические работники дошкольных образовательных учреждений, в рублях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30231.3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266A-4EA4-8D25-8726D2B13663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2020</c:v>
                </c:pt>
              </c:strCache>
            </c:strRef>
          </c:tx>
          <c:spPr>
            <a:solidFill>
              <a:srgbClr val="00B0F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Педагогические работники дошкольных образовательных учреждений, в рублях</c:v>
                </c:pt>
              </c:strCache>
            </c:strRef>
          </c:cat>
          <c:val>
            <c:numRef>
              <c:f>Лист1!$D$2</c:f>
              <c:numCache>
                <c:formatCode>General</c:formatCode>
                <c:ptCount val="1"/>
                <c:pt idx="0">
                  <c:v>31724.865000000002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266A-4EA4-8D25-8726D2B13663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rgbClr val="92D05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Педагогические работники дошкольных образовательных учреждений, в рублях</c:v>
                </c:pt>
              </c:strCache>
            </c:strRef>
          </c:cat>
          <c:val>
            <c:numRef>
              <c:f>Лист1!$E$2</c:f>
              <c:numCache>
                <c:formatCode>General</c:formatCode>
                <c:ptCount val="1"/>
                <c:pt idx="0">
                  <c:v>33330.01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266A-4EA4-8D25-8726D2B13663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rgbClr val="FFC00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Педагогические работники дошкольных образовательных учреждений, в рублях</c:v>
                </c:pt>
              </c:strCache>
            </c:strRef>
          </c:cat>
          <c:val>
            <c:numRef>
              <c:f>Лист1!$F$2</c:f>
              <c:numCache>
                <c:formatCode>General</c:formatCode>
                <c:ptCount val="1"/>
                <c:pt idx="0">
                  <c:v>34996.5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266A-4EA4-8D25-8726D2B13663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253342832"/>
        <c:axId val="187901328"/>
      </c:barChart>
      <c:catAx>
        <c:axId val="25334283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187901328"/>
        <c:crosses val="autoZero"/>
        <c:auto val="1"/>
        <c:lblAlgn val="ctr"/>
        <c:lblOffset val="100"/>
        <c:noMultiLvlLbl val="0"/>
      </c:catAx>
      <c:valAx>
        <c:axId val="187901328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253342832"/>
        <c:crosses val="autoZero"/>
        <c:crossBetween val="between"/>
      </c:valAx>
    </c:plotArea>
    <c:legend>
      <c:legendPos val="t"/>
      <c:overlay val="0"/>
      <c:txPr>
        <a:bodyPr/>
        <a:lstStyle/>
        <a:p>
          <a:pPr>
            <a:defRPr sz="9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000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>
    <c:autoUpdate val="0"/>
  </c:externalData>
</c:chartSpace>
</file>

<file path=ppt/charts/chart7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plotArea>
      <c:layout>
        <c:manualLayout>
          <c:layoutTarget val="inner"/>
          <c:xMode val="edge"/>
          <c:yMode val="edge"/>
          <c:x val="5.0003372641135108E-2"/>
          <c:y val="0.30303008302671436"/>
          <c:w val="0.84242425444791846"/>
          <c:h val="0.4762347283408887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2018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Педагогические работники учреждений общего образования, в рублях</c:v>
                </c:pt>
              </c:strCache>
            </c:strRef>
          </c:cat>
          <c:val>
            <c:numRef>
              <c:f>Лист1!$B$2</c:f>
              <c:numCache>
                <c:formatCode>#,##0.00</c:formatCode>
                <c:ptCount val="1"/>
                <c:pt idx="0">
                  <c:v>28176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DCAC-45BC-A981-7310D8EF97E7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2019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Педагогические работники учреждений общего образования, в рублях</c:v>
                </c:pt>
              </c:strCache>
            </c:strRef>
          </c:cat>
          <c:val>
            <c:numRef>
              <c:f>Лист1!$C$2</c:f>
              <c:numCache>
                <c:formatCode>#,##0.00</c:formatCode>
                <c:ptCount val="1"/>
                <c:pt idx="0">
                  <c:v>30957.9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DCAC-45BC-A981-7310D8EF97E7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2020</c:v>
                </c:pt>
              </c:strCache>
            </c:strRef>
          </c:tx>
          <c:spPr>
            <a:solidFill>
              <a:srgbClr val="00B0F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Педагогические работники учреждений общего образования, в рублях</c:v>
                </c:pt>
              </c:strCache>
            </c:strRef>
          </c:cat>
          <c:val>
            <c:numRef>
              <c:f>Лист1!$D$2</c:f>
              <c:numCache>
                <c:formatCode>#,##0.00</c:formatCode>
                <c:ptCount val="1"/>
                <c:pt idx="0">
                  <c:v>32505.8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DCAC-45BC-A981-7310D8EF97E7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rgbClr val="92D05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Педагогические работники учреждений общего образования, в рублях</c:v>
                </c:pt>
              </c:strCache>
            </c:strRef>
          </c:cat>
          <c:val>
            <c:numRef>
              <c:f>Лист1!$E$2</c:f>
              <c:numCache>
                <c:formatCode>#,##0.00</c:formatCode>
                <c:ptCount val="1"/>
                <c:pt idx="0">
                  <c:v>34131.08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DCAC-45BC-A981-7310D8EF97E7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rgbClr val="FFC00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Педагогические работники учреждений общего образования, в рублях</c:v>
                </c:pt>
              </c:strCache>
            </c:strRef>
          </c:cat>
          <c:val>
            <c:numRef>
              <c:f>Лист1!$F$2</c:f>
              <c:numCache>
                <c:formatCode>#,##0.00</c:formatCode>
                <c:ptCount val="1"/>
                <c:pt idx="0">
                  <c:v>35837.629999999997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DCAC-45BC-A981-7310D8EF97E7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187904856"/>
        <c:axId val="187904464"/>
      </c:barChart>
      <c:catAx>
        <c:axId val="187904856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187904464"/>
        <c:crosses val="autoZero"/>
        <c:auto val="1"/>
        <c:lblAlgn val="ctr"/>
        <c:lblOffset val="100"/>
        <c:noMultiLvlLbl val="0"/>
      </c:catAx>
      <c:valAx>
        <c:axId val="187904464"/>
        <c:scaling>
          <c:orientation val="minMax"/>
        </c:scaling>
        <c:delete val="1"/>
        <c:axPos val="l"/>
        <c:numFmt formatCode="#,##0.00" sourceLinked="1"/>
        <c:majorTickMark val="none"/>
        <c:minorTickMark val="none"/>
        <c:tickLblPos val="nextTo"/>
        <c:crossAx val="187904856"/>
        <c:crosses val="autoZero"/>
        <c:crossBetween val="between"/>
      </c:valAx>
    </c:plotArea>
    <c:legend>
      <c:legendPos val="t"/>
      <c:overlay val="0"/>
      <c:txPr>
        <a:bodyPr/>
        <a:lstStyle/>
        <a:p>
          <a:pPr>
            <a:defRPr sz="9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000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dLbls>
          <c:showLegendKey val="0"/>
          <c:showVal val="0"/>
          <c:showCatName val="0"/>
          <c:showSerName val="0"/>
          <c:showPercent val="1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externalData r:id="rId2">
    <c:autoUpdate val="0"/>
  </c:externalData>
</c:chartSpace>
</file>

<file path=ppt/charts/chart8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plotArea>
      <c:layout>
        <c:manualLayout>
          <c:layoutTarget val="inner"/>
          <c:xMode val="edge"/>
          <c:yMode val="edge"/>
          <c:x val="6.7640401066548173E-2"/>
          <c:y val="0.16479475253500361"/>
          <c:w val="0.86635998777913581"/>
          <c:h val="0.6144700138423058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2018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Педагогические работники учреждений дополнительного образования детей, в рублях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26792.6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C638-450A-A585-7BB995EB6110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2019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Педагогические работники учреждений дополнительного образования детей, в рублях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30344.7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C638-450A-A585-7BB995EB6110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2020</c:v>
                </c:pt>
              </c:strCache>
            </c:strRef>
          </c:tx>
          <c:spPr>
            <a:solidFill>
              <a:srgbClr val="00B0F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Педагогические работники учреждений дополнительного образования детей, в рублях</c:v>
                </c:pt>
              </c:strCache>
            </c:strRef>
          </c:cat>
          <c:val>
            <c:numRef>
              <c:f>Лист1!$D$2</c:f>
              <c:numCache>
                <c:formatCode>General</c:formatCode>
                <c:ptCount val="1"/>
                <c:pt idx="0">
                  <c:v>32128.7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C638-450A-A585-7BB995EB6110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rgbClr val="92D05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Педагогические работники учреждений дополнительного образования детей, в рублях</c:v>
                </c:pt>
              </c:strCache>
            </c:strRef>
          </c:cat>
          <c:val>
            <c:numRef>
              <c:f>Лист1!$E$2</c:f>
              <c:numCache>
                <c:formatCode>General</c:formatCode>
                <c:ptCount val="1"/>
                <c:pt idx="0">
                  <c:v>34345.599999999999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C638-450A-A585-7BB995EB6110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rgbClr val="FFC00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Педагогические работники учреждений дополнительного образования детей, в рублях</c:v>
                </c:pt>
              </c:strCache>
            </c:strRef>
          </c:cat>
          <c:val>
            <c:numRef>
              <c:f>Лист1!$F$2</c:f>
              <c:numCache>
                <c:formatCode>General</c:formatCode>
                <c:ptCount val="1"/>
                <c:pt idx="0">
                  <c:v>36749.800000000003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C638-450A-A585-7BB995EB6110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245143416"/>
        <c:axId val="244836216"/>
      </c:barChart>
      <c:catAx>
        <c:axId val="245143416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244836216"/>
        <c:crosses val="autoZero"/>
        <c:auto val="1"/>
        <c:lblAlgn val="ctr"/>
        <c:lblOffset val="100"/>
        <c:noMultiLvlLbl val="0"/>
      </c:catAx>
      <c:valAx>
        <c:axId val="244836216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245143416"/>
        <c:crosses val="autoZero"/>
        <c:crossBetween val="between"/>
      </c:valAx>
    </c:plotArea>
    <c:legend>
      <c:legendPos val="t"/>
      <c:overlay val="0"/>
      <c:txPr>
        <a:bodyPr/>
        <a:lstStyle/>
        <a:p>
          <a:pPr>
            <a:defRPr sz="9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000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>
    <c:autoUpdate val="0"/>
  </c:externalData>
</c:chartSpace>
</file>

<file path=ppt/charts/chart8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plotArea>
      <c:layout>
        <c:manualLayout>
          <c:layoutTarget val="inner"/>
          <c:xMode val="edge"/>
          <c:yMode val="edge"/>
          <c:x val="3.5267294631657037E-2"/>
          <c:y val="0.23920991565901026"/>
          <c:w val="0.92651785084964711"/>
          <c:h val="0.4600915127162247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2018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Средняя заработная плата работников учреждений культуры, тыс.руб.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27469.4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755E-4DBF-BEA0-7193199DDC3B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2019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Средняя заработная плата работников учреждений культуры, тыс.руб.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26903.1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755E-4DBF-BEA0-7193199DDC3B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2020</c:v>
                </c:pt>
              </c:strCache>
            </c:strRef>
          </c:tx>
          <c:spPr>
            <a:solidFill>
              <a:srgbClr val="00B0F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Средняя заработная плата работников учреждений культуры, тыс.руб.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28489.3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755E-4DBF-BEA0-7193199DDC3B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rgbClr val="99CC0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Средняя заработная плата работников учреждений культуры, тыс.руб.</c:v>
                </c:pt>
              </c:strCache>
            </c:strRef>
          </c:cat>
          <c:val>
            <c:numRef>
              <c:f>Лист1!$E$2</c:f>
              <c:numCache>
                <c:formatCode>#,##0.0</c:formatCode>
                <c:ptCount val="1"/>
                <c:pt idx="0">
                  <c:v>30453.9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755E-4DBF-BEA0-7193199DDC3B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rgbClr val="FFC00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Средняя заработная плата работников учреждений культуры, тыс.руб.</c:v>
                </c:pt>
              </c:strCache>
            </c:strRef>
          </c:cat>
          <c:val>
            <c:numRef>
              <c:f>Лист1!$F$2</c:f>
              <c:numCache>
                <c:formatCode>#,##0.0</c:formatCode>
                <c:ptCount val="1"/>
                <c:pt idx="0">
                  <c:v>32572.7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755E-4DBF-BEA0-7193199DDC3B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249026552"/>
        <c:axId val="249026944"/>
      </c:barChart>
      <c:catAx>
        <c:axId val="24902655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b="1"/>
            </a:pPr>
            <a:endParaRPr lang="ru-RU"/>
          </a:p>
        </c:txPr>
        <c:crossAx val="249026944"/>
        <c:crosses val="autoZero"/>
        <c:auto val="1"/>
        <c:lblAlgn val="ctr"/>
        <c:lblOffset val="100"/>
        <c:noMultiLvlLbl val="0"/>
      </c:catAx>
      <c:valAx>
        <c:axId val="249026944"/>
        <c:scaling>
          <c:orientation val="minMax"/>
        </c:scaling>
        <c:delete val="1"/>
        <c:axPos val="l"/>
        <c:numFmt formatCode="#,##0.0" sourceLinked="1"/>
        <c:majorTickMark val="none"/>
        <c:minorTickMark val="none"/>
        <c:tickLblPos val="nextTo"/>
        <c:crossAx val="249026552"/>
        <c:crosses val="autoZero"/>
        <c:crossBetween val="between"/>
      </c:valAx>
    </c:plotArea>
    <c:legend>
      <c:legendPos val="t"/>
      <c:overlay val="0"/>
    </c:legend>
    <c:plotVisOnly val="1"/>
    <c:dispBlanksAs val="gap"/>
    <c:showDLblsOverMax val="0"/>
  </c:chart>
  <c:txPr>
    <a:bodyPr/>
    <a:lstStyle/>
    <a:p>
      <a:pPr>
        <a:defRPr sz="1000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>
    <c:autoUpdate val="0"/>
  </c:externalData>
</c:chartSpace>
</file>

<file path=ppt/charts/chart8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plotArea>
      <c:layout>
        <c:manualLayout>
          <c:layoutTarget val="inner"/>
          <c:xMode val="edge"/>
          <c:yMode val="edge"/>
          <c:x val="2.7347306584182496E-2"/>
          <c:y val="0.18348573355075307"/>
          <c:w val="0.92651785084964711"/>
          <c:h val="0.5798800506682522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2018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Средняя заработная плата работников учреждений дополнительного образования, тыс.руб.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26792.6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B2B6-4AA6-ACA2-0A0C0AD42B51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2019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Средняя заработная плата работников учреждений дополнительного образования, тыс.руб.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30344.6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B2B6-4AA6-ACA2-0A0C0AD42B51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2020</c:v>
                </c:pt>
              </c:strCache>
            </c:strRef>
          </c:tx>
          <c:spPr>
            <a:solidFill>
              <a:srgbClr val="00B0F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Средняя заработная плата работников учреждений дополнительного образования, тыс.руб.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32128.2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B2B6-4AA6-ACA2-0A0C0AD42B51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rgbClr val="99CC0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Средняя заработная плата работников учреждений дополнительного образования, тыс.руб.</c:v>
                </c:pt>
              </c:strCache>
            </c:strRef>
          </c:cat>
          <c:val>
            <c:numRef>
              <c:f>Лист1!$E$2</c:f>
              <c:numCache>
                <c:formatCode>#,##0.0</c:formatCode>
                <c:ptCount val="1"/>
                <c:pt idx="0">
                  <c:v>34345.599999999999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B2B6-4AA6-ACA2-0A0C0AD42B51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rgbClr val="FFC00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Средняя заработная плата работников учреждений дополнительного образования, тыс.руб.</c:v>
                </c:pt>
              </c:strCache>
            </c:strRef>
          </c:cat>
          <c:val>
            <c:numRef>
              <c:f>Лист1!$F$2</c:f>
              <c:numCache>
                <c:formatCode>#,##0.0</c:formatCode>
                <c:ptCount val="1"/>
                <c:pt idx="0">
                  <c:v>36749.800000000003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B2B6-4AA6-ACA2-0A0C0AD42B51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249027728"/>
        <c:axId val="249028120"/>
      </c:barChart>
      <c:catAx>
        <c:axId val="249027728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b="1"/>
            </a:pPr>
            <a:endParaRPr lang="ru-RU"/>
          </a:p>
        </c:txPr>
        <c:crossAx val="249028120"/>
        <c:crosses val="autoZero"/>
        <c:auto val="1"/>
        <c:lblAlgn val="ctr"/>
        <c:lblOffset val="100"/>
        <c:noMultiLvlLbl val="0"/>
      </c:catAx>
      <c:valAx>
        <c:axId val="249028120"/>
        <c:scaling>
          <c:orientation val="minMax"/>
        </c:scaling>
        <c:delete val="1"/>
        <c:axPos val="l"/>
        <c:numFmt formatCode="#,##0.0" sourceLinked="1"/>
        <c:majorTickMark val="none"/>
        <c:minorTickMark val="none"/>
        <c:tickLblPos val="nextTo"/>
        <c:crossAx val="249027728"/>
        <c:crosses val="autoZero"/>
        <c:crossBetween val="between"/>
      </c:valAx>
    </c:plotArea>
    <c:legend>
      <c:legendPos val="t"/>
      <c:overlay val="0"/>
    </c:legend>
    <c:plotVisOnly val="1"/>
    <c:dispBlanksAs val="gap"/>
    <c:showDLblsOverMax val="0"/>
  </c:chart>
  <c:txPr>
    <a:bodyPr/>
    <a:lstStyle/>
    <a:p>
      <a:pPr>
        <a:defRPr sz="1000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>
    <c:autoUpdate val="0"/>
  </c:externalData>
</c:chartSpace>
</file>

<file path=ppt/charts/chart8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6.985034947264683E-2"/>
          <c:y val="0.1128763470725475"/>
          <c:w val="0.90967210778088581"/>
          <c:h val="0.60820186645928231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Столбец2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-1.1704447464299743E-2"/>
                  <c:y val="-0.28462837462504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1.1122369280719017E-2"/>
                  <c:y val="-0.2575591600933229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1.6135767011724212E-3"/>
                  <c:y val="-0.3616331070007023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1.9247094363737286E-2"/>
                  <c:y val="-0.3639065792554436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3.3928224761509182E-2"/>
                  <c:y val="-0.2824113987334740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lang="ru-RU"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2019 (план)</c:v>
                </c:pt>
                <c:pt idx="1">
                  <c:v>2020 (план)</c:v>
                </c:pt>
                <c:pt idx="2">
                  <c:v>2021 (план)</c:v>
                </c:pt>
                <c:pt idx="3">
                  <c:v>2022 (план)</c:v>
                </c:pt>
              </c:strCache>
            </c:strRef>
          </c:cat>
          <c:val>
            <c:numRef>
              <c:f>Лист1!$B$2:$B$5</c:f>
              <c:numCache>
                <c:formatCode>0.0</c:formatCode>
                <c:ptCount val="4"/>
                <c:pt idx="0">
                  <c:v>83.6</c:v>
                </c:pt>
                <c:pt idx="1">
                  <c:v>89.9</c:v>
                </c:pt>
                <c:pt idx="2">
                  <c:v>100</c:v>
                </c:pt>
                <c:pt idx="3">
                  <c:v>100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49029296"/>
        <c:axId val="249030080"/>
        <c:axId val="0"/>
      </c:bar3DChart>
      <c:catAx>
        <c:axId val="2490292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ru-RU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49030080"/>
        <c:crosses val="autoZero"/>
        <c:auto val="1"/>
        <c:lblAlgn val="ctr"/>
        <c:lblOffset val="100"/>
        <c:noMultiLvlLbl val="0"/>
      </c:catAx>
      <c:valAx>
        <c:axId val="249030080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crossAx val="249029296"/>
        <c:crosses val="autoZero"/>
        <c:crossBetween val="between"/>
      </c:valAx>
      <c:spPr>
        <a:noFill/>
        <a:ln>
          <a:solidFill>
            <a:srgbClr val="0070C0"/>
          </a:soli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ru-RU"/>
      </a:pPr>
      <a:endParaRPr lang="ru-RU"/>
    </a:p>
  </c:txPr>
  <c:externalData r:id="rId3">
    <c:autoUpdate val="0"/>
  </c:externalData>
</c:chartSpace>
</file>

<file path=ppt/charts/chart8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1.2621384526372303E-2"/>
          <c:y val="9.8766803688479052E-2"/>
          <c:w val="0.90967210778088581"/>
          <c:h val="0.60820186645928231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Столбец2</c:v>
                </c:pt>
              </c:strCache>
            </c:strRef>
          </c:tx>
          <c:spPr>
            <a:solidFill>
              <a:srgbClr val="00FF00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5.3472609534929378E-3"/>
                  <c:y val="-0.235244972780802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2.4361867927380348E-2"/>
                  <c:y val="-0.1870114431729807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1.233991316087131E-2"/>
                  <c:y val="-0.158792356404843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0.10141239551244302"/>
                  <c:y val="-0.2472391956449283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0.12621732021885268"/>
                  <c:y val="-0.2471375402733029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2019 (план)</c:v>
                </c:pt>
                <c:pt idx="1">
                  <c:v>2020 (план)</c:v>
                </c:pt>
                <c:pt idx="2">
                  <c:v>2021 (план)</c:v>
                </c:pt>
                <c:pt idx="3">
                  <c:v>2022 (план)</c:v>
                </c:pt>
              </c:strCache>
            </c:strRef>
          </c:cat>
          <c:val>
            <c:numRef>
              <c:f>Лист1!$B$2:$B$5</c:f>
              <c:numCache>
                <c:formatCode>0.0</c:formatCode>
                <c:ptCount val="4"/>
                <c:pt idx="0">
                  <c:v>102.1</c:v>
                </c:pt>
                <c:pt idx="1">
                  <c:v>39.9</c:v>
                </c:pt>
                <c:pt idx="2">
                  <c:v>30</c:v>
                </c:pt>
                <c:pt idx="3">
                  <c:v>190.1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55209088"/>
        <c:axId val="255209480"/>
        <c:axId val="0"/>
      </c:bar3DChart>
      <c:catAx>
        <c:axId val="2552090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255209480"/>
        <c:crosses val="autoZero"/>
        <c:auto val="1"/>
        <c:lblAlgn val="ctr"/>
        <c:lblOffset val="100"/>
        <c:noMultiLvlLbl val="0"/>
      </c:catAx>
      <c:valAx>
        <c:axId val="255209480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crossAx val="255209088"/>
        <c:crosses val="autoZero"/>
        <c:crossBetween val="between"/>
      </c:valAx>
      <c:spPr>
        <a:noFill/>
        <a:ln>
          <a:solidFill>
            <a:srgbClr val="0070C0"/>
          </a:soli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8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1.4912864672733957E-2"/>
          <c:y val="0.1128763470725475"/>
          <c:w val="0.92766912471946139"/>
          <c:h val="0.63642095322741921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Столбец2</c:v>
                </c:pt>
              </c:strCache>
            </c:strRef>
          </c:tx>
          <c:spPr>
            <a:solidFill>
              <a:srgbClr val="C42F1A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0.13308648232587755"/>
                  <c:y val="-0.2987379180091100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4.3445316769301121E-2"/>
                  <c:y val="-0.22933979557826908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008404665978519"/>
                      <c:h val="0.13333518497944671"/>
                    </c:manualLayout>
                  </c15:layout>
                </c:ext>
              </c:extLst>
            </c:dLbl>
            <c:dLbl>
              <c:idx val="2"/>
              <c:layout>
                <c:manualLayout>
                  <c:x val="3.5836178094857542E-2"/>
                  <c:y val="-0.2716687034773914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2.8326662126682996E-2"/>
                  <c:y val="-0.2966225974891678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3.6457547456221373E-2"/>
                  <c:y val="-0.2753566270414398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2019 (план)</c:v>
                </c:pt>
                <c:pt idx="1">
                  <c:v>2020 (план)</c:v>
                </c:pt>
                <c:pt idx="2">
                  <c:v>2021 (план)</c:v>
                </c:pt>
                <c:pt idx="3">
                  <c:v>2022 (план)</c:v>
                </c:pt>
              </c:strCache>
            </c:strRef>
          </c:cat>
          <c:val>
            <c:numRef>
              <c:f>Лист1!$B$2:$B$5</c:f>
              <c:numCache>
                <c:formatCode>0.0</c:formatCode>
                <c:ptCount val="4"/>
                <c:pt idx="0">
                  <c:v>142.6</c:v>
                </c:pt>
                <c:pt idx="1">
                  <c:v>94.6</c:v>
                </c:pt>
                <c:pt idx="2">
                  <c:v>103.1</c:v>
                </c:pt>
                <c:pt idx="3">
                  <c:v>100.9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55210656"/>
        <c:axId val="255211048"/>
        <c:axId val="0"/>
      </c:bar3DChart>
      <c:catAx>
        <c:axId val="2552106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255211048"/>
        <c:crosses val="autoZero"/>
        <c:auto val="1"/>
        <c:lblAlgn val="ctr"/>
        <c:lblOffset val="100"/>
        <c:noMultiLvlLbl val="0"/>
      </c:catAx>
      <c:valAx>
        <c:axId val="255211048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crossAx val="255210656"/>
        <c:crosses val="autoZero"/>
        <c:crossBetween val="between"/>
      </c:valAx>
      <c:spPr>
        <a:noFill/>
        <a:ln>
          <a:solidFill>
            <a:srgbClr val="0070C0"/>
          </a:soli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8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6.985034947264683E-2"/>
          <c:y val="0.1128763470725475"/>
          <c:w val="0.90967210778088581"/>
          <c:h val="0.60820186645928231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Столбец2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-1.1704447464299743E-2"/>
                  <c:y val="-0.28462837462504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1.1122369280719017E-2"/>
                  <c:y val="-0.2575591600933229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7.6089389150062661E-3"/>
                  <c:y val="-0.2575591600933229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1.4635799646431694E-2"/>
                  <c:y val="-0.2895678257971336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3.3928224761509182E-2"/>
                  <c:y val="-0.2824113987334740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lang="ru-RU"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2019 (план)</c:v>
                </c:pt>
                <c:pt idx="1">
                  <c:v>2020 (план)</c:v>
                </c:pt>
                <c:pt idx="2">
                  <c:v>2021 (план)</c:v>
                </c:pt>
                <c:pt idx="3">
                  <c:v>2022 (план)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117.4</c:v>
                </c:pt>
                <c:pt idx="1">
                  <c:v>88.7</c:v>
                </c:pt>
                <c:pt idx="2">
                  <c:v>87.5</c:v>
                </c:pt>
                <c:pt idx="3">
                  <c:v>100.5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55212224"/>
        <c:axId val="255212616"/>
        <c:axId val="0"/>
      </c:bar3DChart>
      <c:catAx>
        <c:axId val="2552122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ru-RU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55212616"/>
        <c:crosses val="autoZero"/>
        <c:auto val="1"/>
        <c:lblAlgn val="ctr"/>
        <c:lblOffset val="100"/>
        <c:noMultiLvlLbl val="0"/>
      </c:catAx>
      <c:valAx>
        <c:axId val="255212616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255212224"/>
        <c:crosses val="autoZero"/>
        <c:crossBetween val="between"/>
      </c:valAx>
      <c:spPr>
        <a:noFill/>
        <a:ln>
          <a:solidFill>
            <a:srgbClr val="0070C0"/>
          </a:soli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ru-RU"/>
      </a:pPr>
      <a:endParaRPr lang="ru-RU"/>
    </a:p>
  </c:txPr>
  <c:externalData r:id="rId3">
    <c:autoUpdate val="0"/>
  </c:externalData>
</c:chartSpace>
</file>

<file path=ppt/charts/chart8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6.985034947264683E-2"/>
          <c:y val="0.1128763470725475"/>
          <c:w val="0.90967210778088581"/>
          <c:h val="0.60820186645928231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Столбец2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-1.1704447464299743E-2"/>
                  <c:y val="-0.28462837462504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1.1122369280719017E-2"/>
                  <c:y val="-0.2575591600933229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7.6089389150062661E-3"/>
                  <c:y val="-0.2575591600933229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1.4635799646431694E-2"/>
                  <c:y val="-0.2895678257971336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3.3928224761509182E-2"/>
                  <c:y val="-0.2824113987334740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lang="ru-RU"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2019 (план)</c:v>
                </c:pt>
                <c:pt idx="1">
                  <c:v>2020 (план)</c:v>
                </c:pt>
                <c:pt idx="2">
                  <c:v>2021 (план)</c:v>
                </c:pt>
                <c:pt idx="3">
                  <c:v>2022 (план)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126</c:v>
                </c:pt>
                <c:pt idx="1">
                  <c:v>111.1</c:v>
                </c:pt>
                <c:pt idx="2">
                  <c:v>100</c:v>
                </c:pt>
                <c:pt idx="3">
                  <c:v>100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49031256"/>
        <c:axId val="249023808"/>
        <c:axId val="0"/>
      </c:bar3DChart>
      <c:catAx>
        <c:axId val="2490312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ru-RU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49023808"/>
        <c:crosses val="autoZero"/>
        <c:auto val="1"/>
        <c:lblAlgn val="ctr"/>
        <c:lblOffset val="100"/>
        <c:noMultiLvlLbl val="0"/>
      </c:catAx>
      <c:valAx>
        <c:axId val="249023808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249031256"/>
        <c:crosses val="autoZero"/>
        <c:crossBetween val="between"/>
      </c:valAx>
      <c:spPr>
        <a:noFill/>
        <a:ln>
          <a:solidFill>
            <a:srgbClr val="0070C0"/>
          </a:soli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ru-RU"/>
      </a:pPr>
      <a:endParaRPr lang="ru-RU"/>
    </a:p>
  </c:txPr>
  <c:externalData r:id="rId3">
    <c:autoUpdate val="0"/>
  </c:externalData>
</c:chartSpace>
</file>

<file path=ppt/charts/chart8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6.985034947264683E-2"/>
          <c:y val="0.1128763470725475"/>
          <c:w val="0.90967210778088581"/>
          <c:h val="0.60820186645928231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Столбец2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-1.1704447464299743E-2"/>
                  <c:y val="-0.28462837462504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1.1122369280719017E-2"/>
                  <c:y val="-0.2575591600933229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7.6089389150062661E-3"/>
                  <c:y val="-0.2575591600933229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1.4635799646431694E-2"/>
                  <c:y val="-0.2895678257971336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3.3928224761509182E-2"/>
                  <c:y val="-0.2824113987334740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lang="ru-RU"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2019 (план)</c:v>
                </c:pt>
                <c:pt idx="1">
                  <c:v>2020 (план)</c:v>
                </c:pt>
                <c:pt idx="2">
                  <c:v>2021 (план)</c:v>
                </c:pt>
                <c:pt idx="3">
                  <c:v>2022 (план)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150.1</c:v>
                </c:pt>
                <c:pt idx="1">
                  <c:v>80.900000000000006</c:v>
                </c:pt>
                <c:pt idx="2">
                  <c:v>100</c:v>
                </c:pt>
                <c:pt idx="3">
                  <c:v>100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53347928"/>
        <c:axId val="253347536"/>
        <c:axId val="0"/>
      </c:bar3DChart>
      <c:catAx>
        <c:axId val="2533479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ru-RU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53347536"/>
        <c:crosses val="autoZero"/>
        <c:auto val="1"/>
        <c:lblAlgn val="ctr"/>
        <c:lblOffset val="100"/>
        <c:noMultiLvlLbl val="0"/>
      </c:catAx>
      <c:valAx>
        <c:axId val="253347536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253347928"/>
        <c:crosses val="autoZero"/>
        <c:crossBetween val="between"/>
      </c:valAx>
      <c:spPr>
        <a:noFill/>
        <a:ln>
          <a:solidFill>
            <a:srgbClr val="0070C0"/>
          </a:soli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ru-RU"/>
      </a:pPr>
      <a:endParaRPr lang="ru-RU"/>
    </a:p>
  </c:txPr>
  <c:externalData r:id="rId3">
    <c:autoUpdate val="0"/>
  </c:externalData>
</c:chartSpace>
</file>

<file path=ppt/charts/chart8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908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096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Удельный вес в общем объеме расходов </a:t>
            </a:r>
            <a:r>
              <a:rPr lang="ru-RU" sz="1096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65,00 </a:t>
            </a:r>
            <a:r>
              <a:rPr lang="ru-RU" sz="1096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</a:p>
        </c:rich>
      </c:tx>
      <c:layout>
        <c:manualLayout>
          <c:xMode val="edge"/>
          <c:yMode val="edge"/>
          <c:x val="4.3152424738853952E-2"/>
          <c:y val="0.6187499693379449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908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1.0379325248519054E-2"/>
          <c:y val="0"/>
          <c:w val="0.93459946031680641"/>
          <c:h val="0.56621259842519689"/>
        </c:manualLayout>
      </c:layout>
      <c:ofPieChart>
        <c:ofPieType val="bar"/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solidFill>
                <a:srgbClr val="92D05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1C25-40ED-8EF8-B51821846D8D}"/>
              </c:ext>
            </c:extLst>
          </c:dPt>
          <c:dPt>
            <c:idx val="1"/>
            <c:bubble3D val="0"/>
            <c:explosion val="11"/>
            <c:spPr>
              <a:solidFill>
                <a:srgbClr val="92D05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1C25-40ED-8EF8-B51821846D8D}"/>
              </c:ext>
            </c:extLst>
          </c:dPt>
          <c:dPt>
            <c:idx val="2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1C25-40ED-8EF8-B51821846D8D}"/>
              </c:ext>
            </c:extLst>
          </c:dPt>
          <c:cat>
            <c:strRef>
              <c:f>Лист1!$A$2</c:f>
              <c:strCache>
                <c:ptCount val="1"/>
                <c:pt idx="0">
                  <c:v>Кв. 1</c:v>
                </c:pt>
              </c:strCache>
            </c:strRef>
          </c:cat>
          <c:val>
            <c:numRef>
              <c:f>Лист1!$B$2:$B$3</c:f>
              <c:numCache>
                <c:formatCode>\О\с\н\о\в\н\о\й</c:formatCode>
                <c:ptCount val="2"/>
                <c:pt idx="0">
                  <c:v>62.54</c:v>
                </c:pt>
                <c:pt idx="1">
                  <c:v>37.46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1C25-40ED-8EF8-B51821846D8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gapWidth val="100"/>
        <c:secondPieSize val="75"/>
        <c:serLines>
          <c:spPr>
            <a:ln w="9490" cap="flat" cmpd="sng" algn="ctr">
              <a:solidFill>
                <a:schemeClr val="tx1">
                  <a:lumMod val="35000"/>
                  <a:lumOff val="65000"/>
                </a:schemeClr>
              </a:solidFill>
              <a:prstDash val="solid"/>
              <a:round/>
            </a:ln>
            <a:effectLst/>
          </c:spPr>
        </c:serLines>
      </c:ofPieChart>
      <c:spPr>
        <a:noFill/>
        <a:ln w="25306">
          <a:noFill/>
        </a:ln>
        <a:effectLst/>
      </c:spPr>
    </c:plotArea>
    <c:plotVisOnly val="1"/>
    <c:dispBlanksAs val="gap"/>
    <c:showDLblsOverMax val="0"/>
  </c:chart>
  <c:spPr>
    <a:noFill/>
    <a:ln w="9525" cap="rnd" cmpd="sng" algn="ctr">
      <a:noFill/>
      <a:prstDash val="solid"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5494496387852169"/>
          <c:y val="0.15338224288043256"/>
          <c:w val="0.71855482726530562"/>
          <c:h val="0.70723381460298285"/>
        </c:manualLayout>
      </c:layout>
      <c:pieChart>
        <c:varyColors val="1"/>
        <c:dLbls>
          <c:showLegendKey val="0"/>
          <c:showVal val="0"/>
          <c:showCatName val="0"/>
          <c:showSerName val="0"/>
          <c:showPercent val="1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externalData r:id="rId2">
    <c:autoUpdate val="0"/>
  </c:externalData>
</c:chartSpace>
</file>

<file path=ppt/charts/chart9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36"/>
    </mc:Choice>
    <mc:Fallback>
      <c:style val="36"/>
    </mc:Fallback>
  </mc:AlternateContent>
  <c:chart>
    <c:autoTitleDeleted val="1"/>
    <c:view3D>
      <c:rotX val="15"/>
      <c:rotY val="20"/>
      <c:rAngAx val="1"/>
    </c:view3D>
    <c:floor>
      <c:thickness val="0"/>
      <c:spPr>
        <a:solidFill>
          <a:schemeClr val="tx1"/>
        </a:solidFill>
      </c:spPr>
    </c:floor>
    <c:sideWall>
      <c:thickness val="0"/>
      <c:spPr>
        <a:solidFill>
          <a:schemeClr val="tx1"/>
        </a:solidFill>
      </c:spPr>
    </c:sideWall>
    <c:backWall>
      <c:thickness val="0"/>
      <c:spPr>
        <a:solidFill>
          <a:schemeClr val="tx1"/>
        </a:solidFill>
      </c:spPr>
    </c:backWall>
    <c:plotArea>
      <c:layout>
        <c:manualLayout>
          <c:layoutTarget val="inner"/>
          <c:xMode val="edge"/>
          <c:yMode val="edge"/>
          <c:x val="0.13944820524992174"/>
          <c:y val="9.9931541734896739E-2"/>
          <c:w val="0.79158139625900148"/>
          <c:h val="0.7415404752646596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accent1"/>
            </a:solidFill>
            <a:ln w="3175">
              <a:solidFill>
                <a:srgbClr val="FFFFE5"/>
              </a:solidFill>
            </a:ln>
            <a:scene3d>
              <a:camera prst="orthographicFront"/>
              <a:lightRig rig="threePt" dir="t"/>
            </a:scene3d>
            <a:sp3d>
              <a:bevelT/>
              <a:contourClr>
                <a:srgbClr val="000000"/>
              </a:contourClr>
            </a:sp3d>
          </c:spPr>
          <c:invertIfNegative val="0"/>
          <c:dPt>
            <c:idx val="0"/>
            <c:invertIfNegative val="0"/>
            <c:bubble3D val="0"/>
            <c:spPr>
              <a:solidFill>
                <a:schemeClr val="accent1"/>
              </a:solidFill>
              <a:ln w="3175">
                <a:solidFill>
                  <a:srgbClr val="92D05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  <a:contourClr>
                  <a:srgbClr val="000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CA58-4AB2-B75E-57341C2C5E43}"/>
              </c:ext>
            </c:extLst>
          </c:dPt>
          <c:dLbls>
            <c:dLbl>
              <c:idx val="0"/>
              <c:layout>
                <c:manualLayout>
                  <c:x val="6.538321221587437E-2"/>
                  <c:y val="-0.2095924337754407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CA58-4AB2-B75E-57341C2C5E43}"/>
                </c:ext>
                <c:ext xmlns:c15="http://schemas.microsoft.com/office/drawing/2012/chart" uri="{CE6537A1-D6FC-4f65-9D91-7224C49458BB}">
                  <c15:layout>
                    <c:manualLayout>
                      <c:w val="0.17545739974541072"/>
                      <c:h val="9.3996483983504284E-2"/>
                    </c:manualLayout>
                  </c15:layout>
                </c:ext>
              </c:extLst>
            </c:dLbl>
            <c:dLbl>
              <c:idx val="1"/>
              <c:layout>
                <c:manualLayout>
                  <c:x val="1.6573679313409622E-2"/>
                  <c:y val="2.86936076124499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CA58-4AB2-B75E-57341C2C5E43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1.8949820346038197E-2"/>
                  <c:y val="-8.973947522632308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CA58-4AB2-B75E-57341C2C5E43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1.1444214531718698E-2"/>
                  <c:y val="-5.274598395919869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CA58-4AB2-B75E-57341C2C5E43}"/>
                </c:ext>
                <c:ext xmlns:c15="http://schemas.microsoft.com/office/drawing/2012/chart" uri="{CE6537A1-D6FC-4f65-9D91-7224C49458BB}"/>
              </c:extLst>
            </c:dLbl>
            <c:spPr>
              <a:solidFill>
                <a:schemeClr val="bg1"/>
              </a:solidFill>
              <a:ln>
                <a:solidFill>
                  <a:schemeClr val="tx1"/>
                </a:solidFill>
              </a:ln>
            </c:spPr>
            <c:txPr>
              <a:bodyPr/>
              <a:lstStyle/>
              <a:p>
                <a:pPr>
                  <a:defRPr sz="1200" b="1">
                    <a:solidFill>
                      <a:schemeClr val="tx1"/>
                    </a:solidFill>
                    <a:latin typeface="Arial Narrow" panose="020B060602020203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2019 год</c:v>
                </c:pt>
                <c:pt idx="1">
                  <c:v>2020 год</c:v>
                </c:pt>
                <c:pt idx="2">
                  <c:v>2021 год</c:v>
                </c:pt>
                <c:pt idx="3">
                  <c:v>2022 год</c:v>
                </c:pt>
              </c:strCache>
            </c:strRef>
          </c:cat>
          <c:val>
            <c:numRef>
              <c:f>Лист1!$B$2:$B$5</c:f>
              <c:numCache>
                <c:formatCode>#,##0.0</c:formatCode>
                <c:ptCount val="4"/>
                <c:pt idx="0">
                  <c:v>1195282.6000000001</c:v>
                </c:pt>
                <c:pt idx="1">
                  <c:v>1159899.1000000001</c:v>
                </c:pt>
                <c:pt idx="2">
                  <c:v>1201474.1000000001</c:v>
                </c:pt>
                <c:pt idx="3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CA58-4AB2-B75E-57341C2C5E43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</c:strCache>
            </c:strRef>
          </c:tx>
          <c:invertIfNegative val="0"/>
          <c:cat>
            <c:strRef>
              <c:f>Лист1!$A$2:$A$5</c:f>
              <c:strCache>
                <c:ptCount val="4"/>
                <c:pt idx="0">
                  <c:v>2019 год</c:v>
                </c:pt>
                <c:pt idx="1">
                  <c:v>2020 год</c:v>
                </c:pt>
                <c:pt idx="2">
                  <c:v>2021 год</c:v>
                </c:pt>
                <c:pt idx="3">
                  <c:v>2022 год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CA58-4AB2-B75E-57341C2C5E43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</c:strCache>
            </c:strRef>
          </c:tx>
          <c:invertIfNegative val="0"/>
          <c:cat>
            <c:strRef>
              <c:f>Лист1!$A$2:$A$5</c:f>
              <c:strCache>
                <c:ptCount val="4"/>
                <c:pt idx="0">
                  <c:v>2019 год</c:v>
                </c:pt>
                <c:pt idx="1">
                  <c:v>2020 год</c:v>
                </c:pt>
                <c:pt idx="2">
                  <c:v>2021 год</c:v>
                </c:pt>
                <c:pt idx="3">
                  <c:v>2022 год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7-CA58-4AB2-B75E-57341C2C5E43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</c:strCache>
            </c:strRef>
          </c:tx>
          <c:invertIfNegative val="0"/>
          <c:cat>
            <c:strRef>
              <c:f>Лист1!$A$2:$A$5</c:f>
              <c:strCache>
                <c:ptCount val="4"/>
                <c:pt idx="0">
                  <c:v>2019 год</c:v>
                </c:pt>
                <c:pt idx="1">
                  <c:v>2020 год</c:v>
                </c:pt>
                <c:pt idx="2">
                  <c:v>2021 год</c:v>
                </c:pt>
                <c:pt idx="3">
                  <c:v>2022 год</c:v>
                </c:pt>
              </c:strCache>
            </c:strRef>
          </c:cat>
          <c:val>
            <c:numRef>
              <c:f>Лист1!$E$2:$E$5</c:f>
              <c:numCache>
                <c:formatCode>General</c:formatCode>
                <c:ptCount val="4"/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CA58-4AB2-B75E-57341C2C5E43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</c:strCache>
            </c:strRef>
          </c:tx>
          <c:invertIfNegative val="0"/>
          <c:cat>
            <c:strRef>
              <c:f>Лист1!$A$2:$A$5</c:f>
              <c:strCache>
                <c:ptCount val="4"/>
                <c:pt idx="0">
                  <c:v>2019 год</c:v>
                </c:pt>
                <c:pt idx="1">
                  <c:v>2020 год</c:v>
                </c:pt>
                <c:pt idx="2">
                  <c:v>2021 год</c:v>
                </c:pt>
                <c:pt idx="3">
                  <c:v>2022 год</c:v>
                </c:pt>
              </c:strCache>
            </c:strRef>
          </c:cat>
          <c:val>
            <c:numRef>
              <c:f>Лист1!$F$2:$F$5</c:f>
              <c:numCache>
                <c:formatCode>General</c:formatCode>
                <c:ptCount val="4"/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9-CA58-4AB2-B75E-57341C2C5E4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38"/>
        <c:shape val="cylinder"/>
        <c:axId val="273351560"/>
        <c:axId val="273351952"/>
        <c:axId val="0"/>
      </c:bar3DChart>
      <c:catAx>
        <c:axId val="27335156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 i="0">
                <a:latin typeface="Arial Narrow" panose="020B0606020202030204" pitchFamily="34" charset="0"/>
              </a:defRPr>
            </a:pPr>
            <a:endParaRPr lang="ru-RU"/>
          </a:p>
        </c:txPr>
        <c:crossAx val="273351952"/>
        <c:crosses val="autoZero"/>
        <c:auto val="1"/>
        <c:lblAlgn val="ctr"/>
        <c:lblOffset val="100"/>
        <c:noMultiLvlLbl val="0"/>
      </c:catAx>
      <c:valAx>
        <c:axId val="273351952"/>
        <c:scaling>
          <c:orientation val="minMax"/>
          <c:max val="1200000"/>
          <c:min val="1000000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500">
                <a:latin typeface="Arial Narrow" panose="020B0606020202030204" pitchFamily="34" charset="0"/>
              </a:defRPr>
            </a:pPr>
            <a:endParaRPr lang="ru-RU"/>
          </a:p>
        </c:txPr>
        <c:crossAx val="273351560"/>
        <c:crosses val="autoZero"/>
        <c:crossBetween val="between"/>
        <c:majorUnit val="50000"/>
      </c:valAx>
    </c:plotArea>
    <c:plotVisOnly val="1"/>
    <c:dispBlanksAs val="gap"/>
    <c:showDLblsOverMax val="0"/>
  </c:chart>
  <c:spPr>
    <a:gradFill>
      <a:gsLst>
        <a:gs pos="0">
          <a:srgbClr val="C6D9F1"/>
        </a:gs>
        <a:gs pos="0">
          <a:srgbClr val="ADC9EB"/>
        </a:gs>
        <a:gs pos="50000">
          <a:srgbClr val="EBF3FB"/>
        </a:gs>
        <a:gs pos="100000">
          <a:srgbClr val="C6D9F1"/>
        </a:gs>
      </a:gsLst>
      <a:lin ang="5400000" scaled="0"/>
    </a:gradFill>
    <a:ln w="76200">
      <a:noFill/>
    </a:ln>
    <a:effectLst/>
    <a:scene3d>
      <a:camera prst="orthographicFront"/>
      <a:lightRig rig="threePt" dir="t"/>
    </a:scene3d>
    <a:sp3d>
      <a:bevelT/>
    </a:sp3d>
  </c:spPr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9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59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91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Удельный вес в общем объеме расходов </a:t>
            </a:r>
            <a:r>
              <a:rPr lang="ru-RU" sz="913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5,6%</a:t>
            </a:r>
            <a:endParaRPr lang="ru-RU" sz="913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layout>
        <c:manualLayout>
          <c:xMode val="edge"/>
          <c:yMode val="edge"/>
          <c:x val="4.3152424738853952E-2"/>
          <c:y val="0.61874996933794491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1.4103226863504494E-3"/>
          <c:y val="0"/>
          <c:w val="0.93459946031680641"/>
          <c:h val="0.56621259842519689"/>
        </c:manualLayout>
      </c:layout>
      <c:ofPieChart>
        <c:ofPieType val="bar"/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solidFill>
                <a:srgbClr val="92D050"/>
              </a:solidFill>
              <a:ln w="15814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B76F-40CE-8A69-6A62AC431E30}"/>
              </c:ext>
            </c:extLst>
          </c:dPt>
          <c:dPt>
            <c:idx val="1"/>
            <c:bubble3D val="0"/>
            <c:spPr>
              <a:solidFill>
                <a:srgbClr val="92D050"/>
              </a:solidFill>
              <a:ln w="15814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B76F-40CE-8A69-6A62AC431E30}"/>
              </c:ext>
            </c:extLst>
          </c:dPt>
          <c:dPt>
            <c:idx val="2"/>
            <c:bubble3D val="0"/>
            <c:spPr>
              <a:solidFill>
                <a:srgbClr val="FFC000"/>
              </a:solidFill>
              <a:ln w="15814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B76F-40CE-8A69-6A62AC431E30}"/>
              </c:ext>
            </c:extLst>
          </c:dPt>
          <c:cat>
            <c:strRef>
              <c:f>Лист1!$A$2</c:f>
              <c:strCache>
                <c:ptCount val="1"/>
                <c:pt idx="0">
                  <c:v>Кв. 1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5.0999999999999996</c:v>
                </c:pt>
                <c:pt idx="1">
                  <c:v>94.9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B76F-40CE-8A69-6A62AC431E3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gapWidth val="100"/>
        <c:secondPieSize val="75"/>
        <c:serLines>
          <c:spPr>
            <a:ln w="7907" cap="flat" cmpd="sng" algn="ctr">
              <a:solidFill>
                <a:schemeClr val="tx1">
                  <a:lumMod val="35000"/>
                  <a:lumOff val="65000"/>
                </a:schemeClr>
              </a:solidFill>
              <a:round/>
            </a:ln>
            <a:effectLst/>
          </c:spPr>
        </c:serLines>
      </c:ofPieChart>
      <c:spPr>
        <a:noFill/>
        <a:ln w="21086">
          <a:noFill/>
        </a:ln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9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36"/>
    </mc:Choice>
    <mc:Fallback>
      <c:style val="36"/>
    </mc:Fallback>
  </mc:AlternateContent>
  <c:chart>
    <c:autoTitleDeleted val="1"/>
    <c:view3D>
      <c:rotX val="15"/>
      <c:rotY val="20"/>
      <c:rAngAx val="1"/>
    </c:view3D>
    <c:floor>
      <c:thickness val="0"/>
      <c:spPr>
        <a:solidFill>
          <a:schemeClr val="tx1"/>
        </a:solidFill>
      </c:spPr>
    </c:floor>
    <c:sideWall>
      <c:thickness val="0"/>
      <c:spPr>
        <a:solidFill>
          <a:schemeClr val="tx1"/>
        </a:solidFill>
      </c:spPr>
    </c:sideWall>
    <c:backWall>
      <c:thickness val="0"/>
      <c:spPr>
        <a:solidFill>
          <a:schemeClr val="tx1"/>
        </a:solidFill>
      </c:spPr>
    </c:backWall>
    <c:plotArea>
      <c:layout>
        <c:manualLayout>
          <c:layoutTarget val="inner"/>
          <c:xMode val="edge"/>
          <c:yMode val="edge"/>
          <c:x val="0.13944820524992174"/>
          <c:y val="9.9931541734896739E-2"/>
          <c:w val="0.79158139625900148"/>
          <c:h val="0.7415404752646596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accent1"/>
            </a:solidFill>
            <a:ln w="3175">
              <a:solidFill>
                <a:srgbClr val="FFFFE5"/>
              </a:solidFill>
            </a:ln>
            <a:scene3d>
              <a:camera prst="orthographicFront"/>
              <a:lightRig rig="threePt" dir="t"/>
            </a:scene3d>
            <a:sp3d>
              <a:bevelT/>
              <a:contourClr>
                <a:srgbClr val="000000"/>
              </a:contourClr>
            </a:sp3d>
          </c:spPr>
          <c:invertIfNegative val="0"/>
          <c:dPt>
            <c:idx val="0"/>
            <c:invertIfNegative val="0"/>
            <c:bubble3D val="0"/>
            <c:spPr>
              <a:solidFill>
                <a:schemeClr val="accent1"/>
              </a:solidFill>
              <a:ln w="3175">
                <a:solidFill>
                  <a:srgbClr val="92D05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  <a:contourClr>
                  <a:srgbClr val="000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1188-4AB1-874A-16434A376663}"/>
              </c:ext>
            </c:extLst>
          </c:dPt>
          <c:dLbls>
            <c:dLbl>
              <c:idx val="0"/>
              <c:layout>
                <c:manualLayout>
                  <c:x val="4.1566030636505491E-2"/>
                  <c:y val="-0.27563806491671988"/>
                </c:manualLayout>
              </c:layout>
              <c:spPr>
                <a:solidFill>
                  <a:schemeClr val="bg1"/>
                </a:solidFill>
                <a:ln>
                  <a:solidFill>
                    <a:schemeClr val="tx1"/>
                  </a:solidFill>
                </a:ln>
              </c:spPr>
              <c:txPr>
                <a:bodyPr/>
                <a:lstStyle/>
                <a:p>
                  <a:pPr>
                    <a:defRPr sz="1000" b="1">
                      <a:solidFill>
                        <a:schemeClr val="tx1"/>
                      </a:solidFill>
                      <a:latin typeface="Arial Narrow" panose="020B0606020202030204" pitchFamily="34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1188-4AB1-874A-16434A376663}"/>
                </c:ext>
                <c:ext xmlns:c15="http://schemas.microsoft.com/office/drawing/2012/chart" uri="{CE6537A1-D6FC-4f65-9D91-7224C49458BB}">
                  <c15:layout>
                    <c:manualLayout>
                      <c:w val="0.15691881913535449"/>
                      <c:h val="9.057364455738294E-2"/>
                    </c:manualLayout>
                  </c15:layout>
                </c:ext>
              </c:extLst>
            </c:dLbl>
            <c:dLbl>
              <c:idx val="1"/>
              <c:layout>
                <c:manualLayout>
                  <c:x val="1.6573679313409622E-2"/>
                  <c:y val="2.869360761244992E-3"/>
                </c:manualLayout>
              </c:layout>
              <c:tx>
                <c:rich>
                  <a:bodyPr/>
                  <a:lstStyle/>
                  <a:p>
                    <a:fld id="{355C2122-B8A2-45B9-A4EF-DBF9F494F542}" type="VALUE">
                      <a:rPr lang="en-US" sz="1000"/>
                      <a:pPr/>
                      <a:t>[ЗНАЧЕНИЕ]</a:t>
                    </a:fld>
                    <a:endParaRPr lang="ru-RU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1188-4AB1-874A-16434A376663}"/>
                </c:ex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2"/>
              <c:layout>
                <c:manualLayout>
                  <c:x val="1.894980418842351E-2"/>
                  <c:y val="-2.714133899002856E-2"/>
                </c:manualLayout>
              </c:layout>
              <c:spPr>
                <a:solidFill>
                  <a:schemeClr val="bg1"/>
                </a:solidFill>
                <a:ln>
                  <a:solidFill>
                    <a:schemeClr val="tx1"/>
                  </a:solidFill>
                </a:ln>
              </c:spPr>
              <c:txPr>
                <a:bodyPr/>
                <a:lstStyle/>
                <a:p>
                  <a:pPr>
                    <a:defRPr sz="1000" b="1">
                      <a:solidFill>
                        <a:schemeClr val="tx1"/>
                      </a:solidFill>
                      <a:latin typeface="Arial Narrow" panose="020B0606020202030204" pitchFamily="34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1188-4AB1-874A-16434A376663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1.1444214531718698E-2"/>
                  <c:y val="-5.2745983959198696E-2"/>
                </c:manualLayout>
              </c:layout>
              <c:spPr>
                <a:solidFill>
                  <a:schemeClr val="bg1"/>
                </a:solidFill>
                <a:ln>
                  <a:solidFill>
                    <a:schemeClr val="tx1"/>
                  </a:solidFill>
                </a:ln>
              </c:spPr>
              <c:txPr>
                <a:bodyPr/>
                <a:lstStyle/>
                <a:p>
                  <a:pPr>
                    <a:defRPr sz="1050" b="1">
                      <a:solidFill>
                        <a:schemeClr val="tx1"/>
                      </a:solidFill>
                      <a:latin typeface="Arial Narrow" panose="020B0606020202030204" pitchFamily="34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1188-4AB1-874A-16434A376663}"/>
                </c:ext>
                <c:ext xmlns:c15="http://schemas.microsoft.com/office/drawing/2012/chart" uri="{CE6537A1-D6FC-4f65-9D91-7224C49458BB}"/>
              </c:extLst>
            </c:dLbl>
            <c:spPr>
              <a:solidFill>
                <a:schemeClr val="bg1"/>
              </a:solidFill>
              <a:ln>
                <a:solidFill>
                  <a:schemeClr val="tx1"/>
                </a:solidFill>
              </a:ln>
            </c:spPr>
            <c:txPr>
              <a:bodyPr/>
              <a:lstStyle/>
              <a:p>
                <a:pPr>
                  <a:defRPr sz="1200" b="1">
                    <a:solidFill>
                      <a:schemeClr val="tx1"/>
                    </a:solidFill>
                    <a:latin typeface="Arial Narrow" panose="020B060602020203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2019 год</c:v>
                </c:pt>
                <c:pt idx="1">
                  <c:v>2020 год</c:v>
                </c:pt>
                <c:pt idx="2">
                  <c:v>2021 год</c:v>
                </c:pt>
                <c:pt idx="3">
                  <c:v>2022 год</c:v>
                </c:pt>
              </c:strCache>
            </c:strRef>
          </c:cat>
          <c:val>
            <c:numRef>
              <c:f>Лист1!$B$2:$B$5</c:f>
              <c:numCache>
                <c:formatCode>#,##0.0</c:formatCode>
                <c:ptCount val="4"/>
                <c:pt idx="0">
                  <c:v>89508.3</c:v>
                </c:pt>
                <c:pt idx="1">
                  <c:v>98837</c:v>
                </c:pt>
                <c:pt idx="2">
                  <c:v>102881</c:v>
                </c:pt>
                <c:pt idx="3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1188-4AB1-874A-16434A376663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</c:strCache>
            </c:strRef>
          </c:tx>
          <c:invertIfNegative val="0"/>
          <c:cat>
            <c:strRef>
              <c:f>Лист1!$A$2:$A$5</c:f>
              <c:strCache>
                <c:ptCount val="4"/>
                <c:pt idx="0">
                  <c:v>2019 год</c:v>
                </c:pt>
                <c:pt idx="1">
                  <c:v>2020 год</c:v>
                </c:pt>
                <c:pt idx="2">
                  <c:v>2021 год</c:v>
                </c:pt>
                <c:pt idx="3">
                  <c:v>2022 год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1188-4AB1-874A-16434A376663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</c:strCache>
            </c:strRef>
          </c:tx>
          <c:invertIfNegative val="0"/>
          <c:cat>
            <c:strRef>
              <c:f>Лист1!$A$2:$A$5</c:f>
              <c:strCache>
                <c:ptCount val="4"/>
                <c:pt idx="0">
                  <c:v>2019 год</c:v>
                </c:pt>
                <c:pt idx="1">
                  <c:v>2020 год</c:v>
                </c:pt>
                <c:pt idx="2">
                  <c:v>2021 год</c:v>
                </c:pt>
                <c:pt idx="3">
                  <c:v>2022 год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7-1188-4AB1-874A-16434A376663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</c:strCache>
            </c:strRef>
          </c:tx>
          <c:invertIfNegative val="0"/>
          <c:cat>
            <c:strRef>
              <c:f>Лист1!$A$2:$A$5</c:f>
              <c:strCache>
                <c:ptCount val="4"/>
                <c:pt idx="0">
                  <c:v>2019 год</c:v>
                </c:pt>
                <c:pt idx="1">
                  <c:v>2020 год</c:v>
                </c:pt>
                <c:pt idx="2">
                  <c:v>2021 год</c:v>
                </c:pt>
                <c:pt idx="3">
                  <c:v>2022 год</c:v>
                </c:pt>
              </c:strCache>
            </c:strRef>
          </c:cat>
          <c:val>
            <c:numRef>
              <c:f>Лист1!$E$2:$E$5</c:f>
              <c:numCache>
                <c:formatCode>General</c:formatCode>
                <c:ptCount val="4"/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1188-4AB1-874A-16434A376663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</c:strCache>
            </c:strRef>
          </c:tx>
          <c:invertIfNegative val="0"/>
          <c:cat>
            <c:strRef>
              <c:f>Лист1!$A$2:$A$5</c:f>
              <c:strCache>
                <c:ptCount val="4"/>
                <c:pt idx="0">
                  <c:v>2019 год</c:v>
                </c:pt>
                <c:pt idx="1">
                  <c:v>2020 год</c:v>
                </c:pt>
                <c:pt idx="2">
                  <c:v>2021 год</c:v>
                </c:pt>
                <c:pt idx="3">
                  <c:v>2022 год</c:v>
                </c:pt>
              </c:strCache>
            </c:strRef>
          </c:cat>
          <c:val>
            <c:numRef>
              <c:f>Лист1!$F$2:$F$5</c:f>
              <c:numCache>
                <c:formatCode>General</c:formatCode>
                <c:ptCount val="4"/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9-1188-4AB1-874A-16434A37666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38"/>
        <c:shape val="cylinder"/>
        <c:axId val="272269432"/>
        <c:axId val="272269824"/>
        <c:axId val="0"/>
      </c:bar3DChart>
      <c:catAx>
        <c:axId val="27226943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 i="0">
                <a:latin typeface="Arial Narrow" panose="020B0606020202030204" pitchFamily="34" charset="0"/>
              </a:defRPr>
            </a:pPr>
            <a:endParaRPr lang="ru-RU"/>
          </a:p>
        </c:txPr>
        <c:crossAx val="272269824"/>
        <c:crosses val="autoZero"/>
        <c:auto val="1"/>
        <c:lblAlgn val="ctr"/>
        <c:lblOffset val="100"/>
        <c:noMultiLvlLbl val="0"/>
      </c:catAx>
      <c:valAx>
        <c:axId val="272269824"/>
        <c:scaling>
          <c:orientation val="minMax"/>
          <c:max val="120000"/>
          <c:min val="50000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500">
                <a:latin typeface="Arial Narrow" panose="020B0606020202030204" pitchFamily="34" charset="0"/>
              </a:defRPr>
            </a:pPr>
            <a:endParaRPr lang="ru-RU"/>
          </a:p>
        </c:txPr>
        <c:crossAx val="272269432"/>
        <c:crosses val="autoZero"/>
        <c:crossBetween val="between"/>
        <c:majorUnit val="20000"/>
      </c:valAx>
      <c:spPr>
        <a:noFill/>
      </c:spPr>
    </c:plotArea>
    <c:plotVisOnly val="1"/>
    <c:dispBlanksAs val="gap"/>
    <c:showDLblsOverMax val="0"/>
  </c:chart>
  <c:spPr>
    <a:gradFill>
      <a:gsLst>
        <a:gs pos="0">
          <a:srgbClr val="C6D9F1"/>
        </a:gs>
        <a:gs pos="0">
          <a:srgbClr val="ADC9EB"/>
        </a:gs>
        <a:gs pos="50000">
          <a:srgbClr val="EBF3FB"/>
        </a:gs>
        <a:gs pos="100000">
          <a:srgbClr val="C6D9F1"/>
        </a:gs>
      </a:gsLst>
      <a:lin ang="5400000" scaled="0"/>
    </a:gradFill>
    <a:ln w="76200">
      <a:noFill/>
    </a:ln>
    <a:effectLst/>
    <a:scene3d>
      <a:camera prst="orthographicFront"/>
      <a:lightRig rig="threePt" dir="t"/>
    </a:scene3d>
    <a:sp3d>
      <a:bevelT/>
    </a:sp3d>
  </c:spPr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9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36"/>
    </mc:Choice>
    <mc:Fallback>
      <c:style val="36"/>
    </mc:Fallback>
  </mc:AlternateContent>
  <c:chart>
    <c:autoTitleDeleted val="1"/>
    <c:view3D>
      <c:rotX val="15"/>
      <c:rotY val="20"/>
      <c:rAngAx val="1"/>
    </c:view3D>
    <c:floor>
      <c:thickness val="0"/>
      <c:spPr>
        <a:solidFill>
          <a:schemeClr val="tx1"/>
        </a:solidFill>
      </c:spPr>
    </c:floor>
    <c:sideWall>
      <c:thickness val="0"/>
      <c:spPr>
        <a:solidFill>
          <a:schemeClr val="tx1"/>
        </a:solidFill>
      </c:spPr>
    </c:sideWall>
    <c:backWall>
      <c:thickness val="0"/>
      <c:spPr>
        <a:solidFill>
          <a:schemeClr val="tx1"/>
        </a:solidFill>
      </c:spPr>
    </c:backWall>
    <c:plotArea>
      <c:layout>
        <c:manualLayout>
          <c:layoutTarget val="inner"/>
          <c:xMode val="edge"/>
          <c:yMode val="edge"/>
          <c:x val="0.1520537176547658"/>
          <c:y val="6.0596475398184954E-2"/>
          <c:w val="0.79158139625900148"/>
          <c:h val="0.75251283217380427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accent1"/>
            </a:solidFill>
            <a:ln w="3175">
              <a:solidFill>
                <a:srgbClr val="FFFFE5"/>
              </a:solidFill>
            </a:ln>
            <a:scene3d>
              <a:camera prst="orthographicFront"/>
              <a:lightRig rig="threePt" dir="t"/>
            </a:scene3d>
            <a:sp3d>
              <a:bevelT/>
              <a:contourClr>
                <a:srgbClr val="000000"/>
              </a:contourClr>
            </a:sp3d>
          </c:spPr>
          <c:invertIfNegative val="0"/>
          <c:dPt>
            <c:idx val="0"/>
            <c:invertIfNegative val="0"/>
            <c:bubble3D val="0"/>
            <c:spPr>
              <a:solidFill>
                <a:schemeClr val="accent1"/>
              </a:solidFill>
              <a:ln w="3175">
                <a:solidFill>
                  <a:srgbClr val="92D05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  <a:contourClr>
                  <a:srgbClr val="000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8973-47C6-8232-9F90A7AD4DBB}"/>
              </c:ext>
            </c:extLst>
          </c:dPt>
          <c:dLbls>
            <c:dLbl>
              <c:idx val="0"/>
              <c:layout>
                <c:manualLayout>
                  <c:x val="1.4288342961893123E-2"/>
                  <c:y val="-4.409169702416148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8973-47C6-8232-9F90A7AD4DBB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1.6573679313409622E-2"/>
                  <c:y val="2.86936076124499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8973-47C6-8232-9F90A7AD4DBB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1.894980418842351E-2"/>
                  <c:y val="-2.71413389900285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8973-47C6-8232-9F90A7AD4DBB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1.1444214531718698E-2"/>
                  <c:y val="-5.274598395919869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8973-47C6-8232-9F90A7AD4DBB}"/>
                </c:ext>
                <c:ext xmlns:c15="http://schemas.microsoft.com/office/drawing/2012/chart" uri="{CE6537A1-D6FC-4f65-9D91-7224C49458BB}"/>
              </c:extLst>
            </c:dLbl>
            <c:spPr>
              <a:solidFill>
                <a:schemeClr val="bg1"/>
              </a:solidFill>
              <a:ln>
                <a:solidFill>
                  <a:schemeClr val="tx1"/>
                </a:solidFill>
              </a:ln>
            </c:spPr>
            <c:txPr>
              <a:bodyPr/>
              <a:lstStyle/>
              <a:p>
                <a:pPr>
                  <a:defRPr sz="1200" b="1">
                    <a:solidFill>
                      <a:schemeClr val="tx1"/>
                    </a:solidFill>
                    <a:latin typeface="Arial Narrow" panose="020B060602020203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2019 год</c:v>
                </c:pt>
                <c:pt idx="1">
                  <c:v>2020 год</c:v>
                </c:pt>
                <c:pt idx="2">
                  <c:v>2021 год</c:v>
                </c:pt>
                <c:pt idx="3">
                  <c:v>2022 год</c:v>
                </c:pt>
              </c:strCache>
            </c:strRef>
          </c:cat>
          <c:val>
            <c:numRef>
              <c:f>Лист1!$B$2:$B$5</c:f>
              <c:numCache>
                <c:formatCode>#,##0</c:formatCode>
                <c:ptCount val="4"/>
                <c:pt idx="0">
                  <c:v>66168.3</c:v>
                </c:pt>
                <c:pt idx="1">
                  <c:v>54893.1</c:v>
                </c:pt>
                <c:pt idx="2">
                  <c:v>55441</c:v>
                </c:pt>
                <c:pt idx="3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8973-47C6-8232-9F90A7AD4DBB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</c:strCache>
            </c:strRef>
          </c:tx>
          <c:invertIfNegative val="0"/>
          <c:cat>
            <c:strRef>
              <c:f>Лист1!$A$2:$A$5</c:f>
              <c:strCache>
                <c:ptCount val="4"/>
                <c:pt idx="0">
                  <c:v>2019 год</c:v>
                </c:pt>
                <c:pt idx="1">
                  <c:v>2020 год</c:v>
                </c:pt>
                <c:pt idx="2">
                  <c:v>2021 год</c:v>
                </c:pt>
                <c:pt idx="3">
                  <c:v>2022 год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8973-47C6-8232-9F90A7AD4DBB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</c:strCache>
            </c:strRef>
          </c:tx>
          <c:invertIfNegative val="0"/>
          <c:cat>
            <c:strRef>
              <c:f>Лист1!$A$2:$A$5</c:f>
              <c:strCache>
                <c:ptCount val="4"/>
                <c:pt idx="0">
                  <c:v>2019 год</c:v>
                </c:pt>
                <c:pt idx="1">
                  <c:v>2020 год</c:v>
                </c:pt>
                <c:pt idx="2">
                  <c:v>2021 год</c:v>
                </c:pt>
                <c:pt idx="3">
                  <c:v>2022 год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7-8973-47C6-8232-9F90A7AD4DBB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</c:strCache>
            </c:strRef>
          </c:tx>
          <c:invertIfNegative val="0"/>
          <c:cat>
            <c:strRef>
              <c:f>Лист1!$A$2:$A$5</c:f>
              <c:strCache>
                <c:ptCount val="4"/>
                <c:pt idx="0">
                  <c:v>2019 год</c:v>
                </c:pt>
                <c:pt idx="1">
                  <c:v>2020 год</c:v>
                </c:pt>
                <c:pt idx="2">
                  <c:v>2021 год</c:v>
                </c:pt>
                <c:pt idx="3">
                  <c:v>2022 год</c:v>
                </c:pt>
              </c:strCache>
            </c:strRef>
          </c:cat>
          <c:val>
            <c:numRef>
              <c:f>Лист1!$E$2:$E$5</c:f>
              <c:numCache>
                <c:formatCode>General</c:formatCode>
                <c:ptCount val="4"/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8973-47C6-8232-9F90A7AD4DBB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</c:strCache>
            </c:strRef>
          </c:tx>
          <c:invertIfNegative val="0"/>
          <c:cat>
            <c:strRef>
              <c:f>Лист1!$A$2:$A$5</c:f>
              <c:strCache>
                <c:ptCount val="4"/>
                <c:pt idx="0">
                  <c:v>2019 год</c:v>
                </c:pt>
                <c:pt idx="1">
                  <c:v>2020 год</c:v>
                </c:pt>
                <c:pt idx="2">
                  <c:v>2021 год</c:v>
                </c:pt>
                <c:pt idx="3">
                  <c:v>2022 год</c:v>
                </c:pt>
              </c:strCache>
            </c:strRef>
          </c:cat>
          <c:val>
            <c:numRef>
              <c:f>Лист1!$F$2:$F$5</c:f>
              <c:numCache>
                <c:formatCode>General</c:formatCode>
                <c:ptCount val="4"/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9-8973-47C6-8232-9F90A7AD4DB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38"/>
        <c:shape val="cylinder"/>
        <c:axId val="272270608"/>
        <c:axId val="272271000"/>
        <c:axId val="0"/>
      </c:bar3DChart>
      <c:catAx>
        <c:axId val="27227060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 i="0">
                <a:latin typeface="Arial Narrow" panose="020B0606020202030204" pitchFamily="34" charset="0"/>
              </a:defRPr>
            </a:pPr>
            <a:endParaRPr lang="ru-RU"/>
          </a:p>
        </c:txPr>
        <c:crossAx val="272271000"/>
        <c:crosses val="autoZero"/>
        <c:auto val="1"/>
        <c:lblAlgn val="ctr"/>
        <c:lblOffset val="100"/>
        <c:noMultiLvlLbl val="0"/>
      </c:catAx>
      <c:valAx>
        <c:axId val="272271000"/>
        <c:scaling>
          <c:orientation val="minMax"/>
          <c:min val="40000"/>
        </c:scaling>
        <c:delete val="0"/>
        <c:axPos val="l"/>
        <c:majorGridlines/>
        <c:numFmt formatCode="#,##0" sourceLinked="1"/>
        <c:majorTickMark val="out"/>
        <c:minorTickMark val="none"/>
        <c:tickLblPos val="nextTo"/>
        <c:txPr>
          <a:bodyPr/>
          <a:lstStyle/>
          <a:p>
            <a:pPr>
              <a:defRPr sz="1500">
                <a:latin typeface="Arial Narrow" panose="020B0606020202030204" pitchFamily="34" charset="0"/>
              </a:defRPr>
            </a:pPr>
            <a:endParaRPr lang="ru-RU"/>
          </a:p>
        </c:txPr>
        <c:crossAx val="272270608"/>
        <c:crosses val="autoZero"/>
        <c:crossBetween val="between"/>
      </c:valAx>
      <c:spPr>
        <a:noFill/>
        <a:effectLst>
          <a:outerShdw blurRad="50800" dist="50800" dir="5400000" sx="33000" sy="33000" algn="ctr" rotWithShape="0">
            <a:srgbClr val="000000">
              <a:alpha val="43137"/>
            </a:srgbClr>
          </a:outerShdw>
        </a:effectLst>
      </c:spPr>
    </c:plotArea>
    <c:plotVisOnly val="1"/>
    <c:dispBlanksAs val="gap"/>
    <c:showDLblsOverMax val="0"/>
  </c:chart>
  <c:spPr>
    <a:gradFill>
      <a:gsLst>
        <a:gs pos="0">
          <a:srgbClr val="C6D9F1"/>
        </a:gs>
        <a:gs pos="0">
          <a:srgbClr val="ADC9EB"/>
        </a:gs>
        <a:gs pos="50000">
          <a:srgbClr val="EBF3FB"/>
        </a:gs>
        <a:gs pos="100000">
          <a:srgbClr val="C6D9F1"/>
        </a:gs>
      </a:gsLst>
      <a:lin ang="5400000" scaled="0"/>
    </a:gradFill>
    <a:ln w="76200">
      <a:noFill/>
    </a:ln>
    <a:effectLst/>
    <a:scene3d>
      <a:camera prst="orthographicFront"/>
      <a:lightRig rig="threePt" dir="t"/>
    </a:scene3d>
    <a:sp3d>
      <a:bevelT/>
    </a:sp3d>
  </c:spPr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9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703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978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Удельный вес в общем объеме расходов </a:t>
            </a:r>
            <a:r>
              <a:rPr lang="ru-RU" sz="978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3,06%</a:t>
            </a:r>
            <a:endParaRPr lang="ru-RU" sz="978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layout>
        <c:manualLayout>
          <c:xMode val="edge"/>
          <c:yMode val="edge"/>
          <c:x val="9.8659677850652994E-2"/>
          <c:y val="0.60624999999999996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1.4103226863504494E-3"/>
          <c:y val="0"/>
          <c:w val="0.93459946031680641"/>
          <c:h val="0.56621259842519689"/>
        </c:manualLayout>
      </c:layout>
      <c:ofPieChart>
        <c:ofPieType val="bar"/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solidFill>
                <a:srgbClr val="92D050"/>
              </a:solidFill>
              <a:ln w="16946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8345-4043-A936-F488DED0AE9F}"/>
              </c:ext>
            </c:extLst>
          </c:dPt>
          <c:dPt>
            <c:idx val="1"/>
            <c:bubble3D val="0"/>
            <c:spPr>
              <a:solidFill>
                <a:srgbClr val="92D050"/>
              </a:solidFill>
              <a:ln w="16946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8345-4043-A936-F488DED0AE9F}"/>
              </c:ext>
            </c:extLst>
          </c:dPt>
          <c:dPt>
            <c:idx val="2"/>
            <c:bubble3D val="0"/>
            <c:spPr>
              <a:solidFill>
                <a:srgbClr val="FFC000"/>
              </a:solidFill>
              <a:ln w="16946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8345-4043-A936-F488DED0AE9F}"/>
              </c:ext>
            </c:extLst>
          </c:dPt>
          <c:cat>
            <c:strRef>
              <c:f>Лист1!$A$2</c:f>
              <c:strCache>
                <c:ptCount val="1"/>
                <c:pt idx="0">
                  <c:v>Кв. 1</c:v>
                </c:pt>
              </c:strCache>
            </c:strRef>
          </c:cat>
          <c:val>
            <c:numRef>
              <c:f>Лист1!$B$2:$B$3</c:f>
              <c:numCache>
                <c:formatCode>\О\с\н\о\в\н\о\й</c:formatCode>
                <c:ptCount val="2"/>
                <c:pt idx="0">
                  <c:v>3.44</c:v>
                </c:pt>
                <c:pt idx="1">
                  <c:v>96.56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8345-4043-A936-F488DED0AE9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gapWidth val="100"/>
        <c:secondPieSize val="75"/>
        <c:serLines>
          <c:spPr>
            <a:ln w="8473" cap="flat" cmpd="sng" algn="ctr">
              <a:solidFill>
                <a:schemeClr val="tx1">
                  <a:lumMod val="35000"/>
                  <a:lumOff val="65000"/>
                </a:schemeClr>
              </a:solidFill>
              <a:round/>
            </a:ln>
            <a:effectLst/>
          </c:spPr>
        </c:serLines>
      </c:ofPieChart>
      <c:spPr>
        <a:noFill/>
        <a:ln w="22594">
          <a:noFill/>
        </a:ln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9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71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96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Удельный вес в общем объеме расходов </a:t>
            </a:r>
            <a:r>
              <a:rPr lang="ru-RU" sz="96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0,12 </a:t>
            </a:r>
            <a:r>
              <a:rPr lang="ru-RU" sz="96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</a:p>
        </c:rich>
      </c:tx>
      <c:layout>
        <c:manualLayout>
          <c:xMode val="edge"/>
          <c:yMode val="edge"/>
          <c:x val="4.3152424738853952E-2"/>
          <c:y val="0.61874996933794491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1.4103226863504494E-3"/>
          <c:y val="0"/>
          <c:w val="0.93459946031680641"/>
          <c:h val="0.56621259842519689"/>
        </c:manualLayout>
      </c:layout>
      <c:ofPieChart>
        <c:ofPieType val="bar"/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rgbClr val="FFC000"/>
            </a:solidFill>
          </c:spPr>
          <c:dPt>
            <c:idx val="0"/>
            <c:bubble3D val="0"/>
            <c:spPr>
              <a:solidFill>
                <a:srgbClr val="92D050"/>
              </a:solidFill>
              <a:ln w="16627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D894-4261-94C8-BA58C74620F0}"/>
              </c:ext>
            </c:extLst>
          </c:dPt>
          <c:dPt>
            <c:idx val="1"/>
            <c:bubble3D val="0"/>
            <c:spPr>
              <a:solidFill>
                <a:srgbClr val="00B050"/>
              </a:solidFill>
              <a:ln w="16627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D894-4261-94C8-BA58C74620F0}"/>
              </c:ext>
            </c:extLst>
          </c:dPt>
          <c:dPt>
            <c:idx val="2"/>
            <c:bubble3D val="0"/>
            <c:spPr>
              <a:solidFill>
                <a:srgbClr val="FFC000"/>
              </a:solidFill>
              <a:ln w="16627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D894-4261-94C8-BA58C74620F0}"/>
              </c:ext>
            </c:extLst>
          </c:dPt>
          <c:cat>
            <c:strRef>
              <c:f>Лист1!$A$2</c:f>
              <c:strCache>
                <c:ptCount val="1"/>
                <c:pt idx="0">
                  <c:v>Кв. 1</c:v>
                </c:pt>
              </c:strCache>
            </c:strRef>
          </c:cat>
          <c:val>
            <c:numRef>
              <c:f>Лист1!$B$2:$B$3</c:f>
              <c:numCache>
                <c:formatCode>\О\с\н\о\в\н\о\й</c:formatCode>
                <c:ptCount val="2"/>
                <c:pt idx="0">
                  <c:v>1</c:v>
                </c:pt>
                <c:pt idx="1">
                  <c:v>96.56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D894-4261-94C8-BA58C74620F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gapWidth val="100"/>
        <c:secondPieSize val="75"/>
        <c:serLines>
          <c:spPr>
            <a:ln w="8314" cap="flat" cmpd="sng" algn="ctr">
              <a:solidFill>
                <a:schemeClr val="tx1">
                  <a:lumMod val="35000"/>
                  <a:lumOff val="65000"/>
                </a:schemeClr>
              </a:solidFill>
              <a:round/>
            </a:ln>
            <a:effectLst/>
          </c:spPr>
        </c:serLines>
      </c:ofPieChart>
      <c:spPr>
        <a:noFill/>
        <a:ln w="22170">
          <a:noFill/>
        </a:ln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9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36"/>
    </mc:Choice>
    <mc:Fallback>
      <c:style val="36"/>
    </mc:Fallback>
  </mc:AlternateContent>
  <c:chart>
    <c:autoTitleDeleted val="1"/>
    <c:view3D>
      <c:rotX val="15"/>
      <c:rotY val="20"/>
      <c:rAngAx val="1"/>
    </c:view3D>
    <c:floor>
      <c:thickness val="0"/>
      <c:spPr>
        <a:solidFill>
          <a:schemeClr val="tx1"/>
        </a:solidFill>
      </c:spPr>
    </c:floor>
    <c:sideWall>
      <c:thickness val="0"/>
      <c:spPr>
        <a:solidFill>
          <a:schemeClr val="tx1"/>
        </a:solidFill>
      </c:spPr>
    </c:sideWall>
    <c:backWall>
      <c:thickness val="0"/>
      <c:spPr>
        <a:solidFill>
          <a:schemeClr val="tx1"/>
        </a:solidFill>
      </c:spPr>
    </c:backWall>
    <c:plotArea>
      <c:layout>
        <c:manualLayout>
          <c:layoutTarget val="inner"/>
          <c:xMode val="edge"/>
          <c:yMode val="edge"/>
          <c:x val="0.1520537176547658"/>
          <c:y val="6.0596475398184954E-2"/>
          <c:w val="0.79158139625900148"/>
          <c:h val="0.75251283217380427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accent1"/>
            </a:solidFill>
            <a:ln w="3175">
              <a:solidFill>
                <a:srgbClr val="FFFFE5"/>
              </a:solidFill>
            </a:ln>
            <a:scene3d>
              <a:camera prst="orthographicFront"/>
              <a:lightRig rig="threePt" dir="t"/>
            </a:scene3d>
            <a:sp3d>
              <a:bevelT/>
              <a:contourClr>
                <a:srgbClr val="000000"/>
              </a:contourClr>
            </a:sp3d>
          </c:spPr>
          <c:invertIfNegative val="0"/>
          <c:dPt>
            <c:idx val="0"/>
            <c:invertIfNegative val="0"/>
            <c:bubble3D val="0"/>
            <c:spPr>
              <a:solidFill>
                <a:schemeClr val="accent1"/>
              </a:solidFill>
              <a:ln w="3175">
                <a:solidFill>
                  <a:srgbClr val="92D05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  <a:contourClr>
                  <a:srgbClr val="000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A404-4BBA-AAB4-A0481DADC6BF}"/>
              </c:ext>
            </c:extLst>
          </c:dPt>
          <c:dLbls>
            <c:dLbl>
              <c:idx val="0"/>
              <c:layout>
                <c:manualLayout>
                  <c:x val="1.4288342961893123E-2"/>
                  <c:y val="-4.409169702416148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A404-4BBA-AAB4-A0481DADC6BF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2.0137657841100456E-2"/>
                  <c:y val="-0.151289104517748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A404-4BBA-AAB4-A0481DADC6BF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2.9641588416693489E-2"/>
                  <c:y val="-0.2109454366857894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A404-4BBA-AAB4-A0481DADC6BF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1.1444214531718698E-2"/>
                  <c:y val="-5.274598395919869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A404-4BBA-AAB4-A0481DADC6BF}"/>
                </c:ext>
                <c:ext xmlns:c15="http://schemas.microsoft.com/office/drawing/2012/chart" uri="{CE6537A1-D6FC-4f65-9D91-7224C49458BB}"/>
              </c:extLst>
            </c:dLbl>
            <c:spPr>
              <a:solidFill>
                <a:schemeClr val="bg1"/>
              </a:solidFill>
              <a:ln>
                <a:solidFill>
                  <a:schemeClr val="tx1"/>
                </a:solidFill>
              </a:ln>
            </c:spPr>
            <c:txPr>
              <a:bodyPr/>
              <a:lstStyle/>
              <a:p>
                <a:pPr>
                  <a:defRPr sz="1200" b="1">
                    <a:solidFill>
                      <a:schemeClr val="tx1"/>
                    </a:solidFill>
                    <a:latin typeface="Arial Narrow" panose="020B060602020203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2019 год</c:v>
                </c:pt>
                <c:pt idx="1">
                  <c:v>2020 год</c:v>
                </c:pt>
                <c:pt idx="2">
                  <c:v>2021 год</c:v>
                </c:pt>
                <c:pt idx="3">
                  <c:v>2022 год</c:v>
                </c:pt>
              </c:strCache>
            </c:strRef>
          </c:cat>
          <c:val>
            <c:numRef>
              <c:f>Лист1!$B$2:$B$5</c:f>
              <c:numCache>
                <c:formatCode>#,##0.0</c:formatCode>
                <c:ptCount val="4"/>
                <c:pt idx="0">
                  <c:v>5544.8</c:v>
                </c:pt>
                <c:pt idx="1">
                  <c:v>2300</c:v>
                </c:pt>
                <c:pt idx="2">
                  <c:v>2400</c:v>
                </c:pt>
                <c:pt idx="3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A404-4BBA-AAB4-A0481DADC6BF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</c:strCache>
            </c:strRef>
          </c:tx>
          <c:invertIfNegative val="0"/>
          <c:cat>
            <c:strRef>
              <c:f>Лист1!$A$2:$A$5</c:f>
              <c:strCache>
                <c:ptCount val="4"/>
                <c:pt idx="0">
                  <c:v>2019 год</c:v>
                </c:pt>
                <c:pt idx="1">
                  <c:v>2020 год</c:v>
                </c:pt>
                <c:pt idx="2">
                  <c:v>2021 год</c:v>
                </c:pt>
                <c:pt idx="3">
                  <c:v>2022 год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A404-4BBA-AAB4-A0481DADC6BF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</c:strCache>
            </c:strRef>
          </c:tx>
          <c:invertIfNegative val="0"/>
          <c:cat>
            <c:strRef>
              <c:f>Лист1!$A$2:$A$5</c:f>
              <c:strCache>
                <c:ptCount val="4"/>
                <c:pt idx="0">
                  <c:v>2019 год</c:v>
                </c:pt>
                <c:pt idx="1">
                  <c:v>2020 год</c:v>
                </c:pt>
                <c:pt idx="2">
                  <c:v>2021 год</c:v>
                </c:pt>
                <c:pt idx="3">
                  <c:v>2022 год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7-A404-4BBA-AAB4-A0481DADC6BF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</c:strCache>
            </c:strRef>
          </c:tx>
          <c:invertIfNegative val="0"/>
          <c:cat>
            <c:strRef>
              <c:f>Лист1!$A$2:$A$5</c:f>
              <c:strCache>
                <c:ptCount val="4"/>
                <c:pt idx="0">
                  <c:v>2019 год</c:v>
                </c:pt>
                <c:pt idx="1">
                  <c:v>2020 год</c:v>
                </c:pt>
                <c:pt idx="2">
                  <c:v>2021 год</c:v>
                </c:pt>
                <c:pt idx="3">
                  <c:v>2022 год</c:v>
                </c:pt>
              </c:strCache>
            </c:strRef>
          </c:cat>
          <c:val>
            <c:numRef>
              <c:f>Лист1!$E$2:$E$5</c:f>
              <c:numCache>
                <c:formatCode>General</c:formatCode>
                <c:ptCount val="4"/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A404-4BBA-AAB4-A0481DADC6BF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</c:strCache>
            </c:strRef>
          </c:tx>
          <c:invertIfNegative val="0"/>
          <c:cat>
            <c:strRef>
              <c:f>Лист1!$A$2:$A$5</c:f>
              <c:strCache>
                <c:ptCount val="4"/>
                <c:pt idx="0">
                  <c:v>2019 год</c:v>
                </c:pt>
                <c:pt idx="1">
                  <c:v>2020 год</c:v>
                </c:pt>
                <c:pt idx="2">
                  <c:v>2021 год</c:v>
                </c:pt>
                <c:pt idx="3">
                  <c:v>2022 год</c:v>
                </c:pt>
              </c:strCache>
            </c:strRef>
          </c:cat>
          <c:val>
            <c:numRef>
              <c:f>Лист1!$F$2:$F$5</c:f>
              <c:numCache>
                <c:formatCode>General</c:formatCode>
                <c:ptCount val="4"/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9-A404-4BBA-AAB4-A0481DADC6B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38"/>
        <c:shape val="cylinder"/>
        <c:axId val="272272960"/>
        <c:axId val="272273352"/>
        <c:axId val="0"/>
      </c:bar3DChart>
      <c:catAx>
        <c:axId val="27227296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 i="0">
                <a:latin typeface="Arial Narrow" panose="020B0606020202030204" pitchFamily="34" charset="0"/>
              </a:defRPr>
            </a:pPr>
            <a:endParaRPr lang="ru-RU"/>
          </a:p>
        </c:txPr>
        <c:crossAx val="272273352"/>
        <c:crosses val="autoZero"/>
        <c:auto val="1"/>
        <c:lblAlgn val="ctr"/>
        <c:lblOffset val="100"/>
        <c:noMultiLvlLbl val="0"/>
      </c:catAx>
      <c:valAx>
        <c:axId val="272273352"/>
        <c:scaling>
          <c:orientation val="minMax"/>
          <c:max val="6000"/>
          <c:min val="1500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500">
                <a:latin typeface="Arial Narrow" panose="020B0606020202030204" pitchFamily="34" charset="0"/>
              </a:defRPr>
            </a:pPr>
            <a:endParaRPr lang="ru-RU"/>
          </a:p>
        </c:txPr>
        <c:crossAx val="272272960"/>
        <c:crosses val="autoZero"/>
        <c:crossBetween val="between"/>
        <c:majorUnit val="1000"/>
        <c:minorUnit val="500"/>
      </c:valAx>
      <c:spPr>
        <a:noFill/>
        <a:effectLst>
          <a:outerShdw blurRad="50800" dist="50800" dir="5400000" sx="33000" sy="33000" algn="ctr" rotWithShape="0">
            <a:srgbClr val="000000">
              <a:alpha val="43137"/>
            </a:srgbClr>
          </a:outerShdw>
        </a:effectLst>
      </c:spPr>
    </c:plotArea>
    <c:plotVisOnly val="1"/>
    <c:dispBlanksAs val="gap"/>
    <c:showDLblsOverMax val="0"/>
  </c:chart>
  <c:spPr>
    <a:gradFill>
      <a:gsLst>
        <a:gs pos="0">
          <a:srgbClr val="C6D9F1"/>
        </a:gs>
        <a:gs pos="0">
          <a:srgbClr val="ADC9EB"/>
        </a:gs>
        <a:gs pos="50000">
          <a:srgbClr val="EBF3FB"/>
        </a:gs>
        <a:gs pos="100000">
          <a:srgbClr val="C6D9F1"/>
        </a:gs>
      </a:gsLst>
      <a:lin ang="5400000" scaled="0"/>
    </a:gradFill>
    <a:ln w="76200">
      <a:noFill/>
    </a:ln>
    <a:effectLst/>
    <a:scene3d>
      <a:camera prst="orthographicFront"/>
      <a:lightRig rig="threePt" dir="t"/>
    </a:scene3d>
    <a:sp3d>
      <a:bevelT/>
    </a:sp3d>
  </c:spPr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9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719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98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Удельный вес в общем объеме расходов </a:t>
            </a:r>
            <a:r>
              <a:rPr lang="ru-RU" sz="987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0,49 %</a:t>
            </a:r>
            <a:endParaRPr lang="ru-RU" sz="987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layout>
        <c:manualLayout>
          <c:xMode val="edge"/>
          <c:yMode val="edge"/>
          <c:x val="4.3152424738853952E-2"/>
          <c:y val="0.61874996933794491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1.4103226863504494E-3"/>
          <c:y val="0"/>
          <c:w val="0.93459946031680641"/>
          <c:h val="0.56621259842519689"/>
        </c:manualLayout>
      </c:layout>
      <c:ofPieChart>
        <c:ofPieType val="bar"/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solidFill>
                <a:srgbClr val="92D050"/>
              </a:solidFill>
              <a:ln w="1710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2BDC-4D55-915F-26DE8EEDDA7A}"/>
              </c:ext>
            </c:extLst>
          </c:dPt>
          <c:dPt>
            <c:idx val="1"/>
            <c:bubble3D val="0"/>
            <c:spPr>
              <a:solidFill>
                <a:srgbClr val="92D050"/>
              </a:solidFill>
              <a:ln w="1710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2BDC-4D55-915F-26DE8EEDDA7A}"/>
              </c:ext>
            </c:extLst>
          </c:dPt>
          <c:dPt>
            <c:idx val="2"/>
            <c:bubble3D val="0"/>
            <c:spPr>
              <a:solidFill>
                <a:srgbClr val="FFC000"/>
              </a:solidFill>
              <a:ln w="1710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2BDC-4D55-915F-26DE8EEDDA7A}"/>
              </c:ext>
            </c:extLst>
          </c:dPt>
          <c:cat>
            <c:strRef>
              <c:f>Лист1!$A$2</c:f>
              <c:strCache>
                <c:ptCount val="1"/>
                <c:pt idx="0">
                  <c:v>Кв. 1</c:v>
                </c:pt>
              </c:strCache>
            </c:strRef>
          </c:cat>
          <c:val>
            <c:numRef>
              <c:f>Лист1!$B$2:$B$3</c:f>
              <c:numCache>
                <c:formatCode>\О\с\н\о\в\н\о\й</c:formatCode>
                <c:ptCount val="2"/>
                <c:pt idx="0">
                  <c:v>5</c:v>
                </c:pt>
                <c:pt idx="1">
                  <c:v>96.56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2BDC-4D55-915F-26DE8EEDDA7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gapWidth val="100"/>
        <c:secondPieSize val="75"/>
        <c:serLines>
          <c:spPr>
            <a:ln w="8550" cap="flat" cmpd="sng" algn="ctr">
              <a:solidFill>
                <a:schemeClr val="tx1">
                  <a:lumMod val="35000"/>
                  <a:lumOff val="65000"/>
                </a:schemeClr>
              </a:solidFill>
              <a:round/>
            </a:ln>
            <a:effectLst/>
          </c:spPr>
        </c:serLines>
      </c:ofPieChart>
      <c:spPr>
        <a:noFill/>
        <a:ln w="22800">
          <a:noFill/>
        </a:ln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9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36"/>
    </mc:Choice>
    <mc:Fallback>
      <c:style val="36"/>
    </mc:Fallback>
  </mc:AlternateContent>
  <c:chart>
    <c:autoTitleDeleted val="1"/>
    <c:view3D>
      <c:rotX val="15"/>
      <c:rotY val="20"/>
      <c:rAngAx val="1"/>
    </c:view3D>
    <c:floor>
      <c:thickness val="0"/>
      <c:spPr>
        <a:solidFill>
          <a:schemeClr val="tx1"/>
        </a:solidFill>
      </c:spPr>
    </c:floor>
    <c:sideWall>
      <c:thickness val="0"/>
      <c:spPr>
        <a:solidFill>
          <a:schemeClr val="tx1"/>
        </a:solidFill>
      </c:spPr>
    </c:sideWall>
    <c:backWall>
      <c:thickness val="0"/>
      <c:spPr>
        <a:solidFill>
          <a:schemeClr val="tx1"/>
        </a:solidFill>
      </c:spPr>
    </c:backWall>
    <c:plotArea>
      <c:layout>
        <c:manualLayout>
          <c:layoutTarget val="inner"/>
          <c:xMode val="edge"/>
          <c:yMode val="edge"/>
          <c:x val="0.18056513968255125"/>
          <c:y val="5.035360269511175E-2"/>
          <c:w val="0.79158139625900148"/>
          <c:h val="0.75251283217380427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accent1"/>
            </a:solidFill>
            <a:ln w="3175">
              <a:solidFill>
                <a:srgbClr val="FFFFE5"/>
              </a:solidFill>
            </a:ln>
            <a:scene3d>
              <a:camera prst="orthographicFront"/>
              <a:lightRig rig="threePt" dir="t"/>
            </a:scene3d>
            <a:sp3d>
              <a:bevelT/>
              <a:contourClr>
                <a:srgbClr val="000000"/>
              </a:contourClr>
            </a:sp3d>
          </c:spPr>
          <c:invertIfNegative val="0"/>
          <c:dPt>
            <c:idx val="0"/>
            <c:invertIfNegative val="0"/>
            <c:bubble3D val="0"/>
            <c:spPr>
              <a:solidFill>
                <a:schemeClr val="accent1"/>
              </a:solidFill>
              <a:ln w="3175">
                <a:solidFill>
                  <a:srgbClr val="92D05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  <a:contourClr>
                  <a:srgbClr val="000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3228-4438-923C-99D731BF2069}"/>
              </c:ext>
            </c:extLst>
          </c:dPt>
          <c:dLbls>
            <c:dLbl>
              <c:idx val="0"/>
              <c:layout>
                <c:manualLayout>
                  <c:x val="1.4288342961893123E-2"/>
                  <c:y val="-4.409169702416148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3228-4438-923C-99D731BF2069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1.6573679313409622E-2"/>
                  <c:y val="2.86936076124499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3228-4438-923C-99D731BF2069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1.894980418842351E-2"/>
                  <c:y val="-2.71413389900285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3228-4438-923C-99D731BF2069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1.1444214531718698E-2"/>
                  <c:y val="-5.274598395919869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3228-4438-923C-99D731BF2069}"/>
                </c:ext>
                <c:ext xmlns:c15="http://schemas.microsoft.com/office/drawing/2012/chart" uri="{CE6537A1-D6FC-4f65-9D91-7224C49458BB}"/>
              </c:extLst>
            </c:dLbl>
            <c:spPr>
              <a:solidFill>
                <a:schemeClr val="bg1"/>
              </a:solidFill>
              <a:ln>
                <a:solidFill>
                  <a:schemeClr val="tx1"/>
                </a:solidFill>
              </a:ln>
            </c:spPr>
            <c:txPr>
              <a:bodyPr/>
              <a:lstStyle/>
              <a:p>
                <a:pPr>
                  <a:defRPr sz="1200" b="1">
                    <a:solidFill>
                      <a:schemeClr val="tx1"/>
                    </a:solidFill>
                    <a:latin typeface="Arial Narrow" panose="020B060602020203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2019 год</c:v>
                </c:pt>
                <c:pt idx="1">
                  <c:v>2020 год</c:v>
                </c:pt>
                <c:pt idx="2">
                  <c:v>2021 год</c:v>
                </c:pt>
                <c:pt idx="3">
                  <c:v>2022 год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12130.1</c:v>
                </c:pt>
                <c:pt idx="1">
                  <c:v>8732.7999999999993</c:v>
                </c:pt>
                <c:pt idx="2" formatCode="0.0">
                  <c:v>8756.7999999999993</c:v>
                </c:pt>
                <c:pt idx="3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3228-4438-923C-99D731BF206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38"/>
        <c:shape val="cylinder"/>
        <c:axId val="273355088"/>
        <c:axId val="273354304"/>
        <c:axId val="0"/>
      </c:bar3DChart>
      <c:catAx>
        <c:axId val="27335508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 i="0">
                <a:latin typeface="Arial Narrow" panose="020B0606020202030204" pitchFamily="34" charset="0"/>
              </a:defRPr>
            </a:pPr>
            <a:endParaRPr lang="ru-RU"/>
          </a:p>
        </c:txPr>
        <c:crossAx val="273354304"/>
        <c:crosses val="autoZero"/>
        <c:auto val="1"/>
        <c:lblAlgn val="ctr"/>
        <c:lblOffset val="100"/>
        <c:noMultiLvlLbl val="0"/>
      </c:catAx>
      <c:valAx>
        <c:axId val="273354304"/>
        <c:scaling>
          <c:orientation val="minMax"/>
          <c:min val="500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500">
                <a:latin typeface="Arial Narrow" panose="020B0606020202030204" pitchFamily="34" charset="0"/>
              </a:defRPr>
            </a:pPr>
            <a:endParaRPr lang="ru-RU"/>
          </a:p>
        </c:txPr>
        <c:crossAx val="273355088"/>
        <c:crosses val="autoZero"/>
        <c:crossBetween val="between"/>
      </c:valAx>
      <c:spPr>
        <a:noFill/>
        <a:effectLst>
          <a:outerShdw blurRad="50800" dist="50800" dir="5400000" sx="33000" sy="33000" algn="ctr" rotWithShape="0">
            <a:srgbClr val="000000">
              <a:alpha val="43137"/>
            </a:srgbClr>
          </a:outerShdw>
        </a:effectLst>
      </c:spPr>
    </c:plotArea>
    <c:plotVisOnly val="1"/>
    <c:dispBlanksAs val="gap"/>
    <c:showDLblsOverMax val="0"/>
  </c:chart>
  <c:spPr>
    <a:gradFill>
      <a:gsLst>
        <a:gs pos="0">
          <a:srgbClr val="C6D9F1"/>
        </a:gs>
        <a:gs pos="0">
          <a:srgbClr val="ADC9EB"/>
        </a:gs>
        <a:gs pos="50000">
          <a:srgbClr val="EBF3FB"/>
        </a:gs>
        <a:gs pos="100000">
          <a:srgbClr val="C6D9F1"/>
        </a:gs>
      </a:gsLst>
      <a:lin ang="5400000" scaled="0"/>
    </a:gradFill>
    <a:ln w="76200">
      <a:noFill/>
    </a:ln>
    <a:effectLst/>
    <a:scene3d>
      <a:camera prst="orthographicFront"/>
      <a:lightRig rig="threePt" dir="t"/>
    </a:scene3d>
    <a:sp3d>
      <a:bevelT/>
    </a:sp3d>
  </c:spPr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9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36"/>
    </mc:Choice>
    <mc:Fallback>
      <c:style val="36"/>
    </mc:Fallback>
  </mc:AlternateContent>
  <c:chart>
    <c:autoTitleDeleted val="1"/>
    <c:view3D>
      <c:rotX val="15"/>
      <c:rotY val="20"/>
      <c:rAngAx val="1"/>
    </c:view3D>
    <c:floor>
      <c:thickness val="0"/>
      <c:spPr>
        <a:solidFill>
          <a:schemeClr val="tx1"/>
        </a:solidFill>
      </c:spPr>
    </c:floor>
    <c:sideWall>
      <c:thickness val="0"/>
      <c:spPr>
        <a:solidFill>
          <a:schemeClr val="tx1"/>
        </a:solidFill>
      </c:spPr>
    </c:sideWall>
    <c:backWall>
      <c:thickness val="0"/>
      <c:spPr>
        <a:solidFill>
          <a:schemeClr val="tx1"/>
        </a:solidFill>
      </c:spPr>
    </c:backWall>
    <c:plotArea>
      <c:layout>
        <c:manualLayout>
          <c:layoutTarget val="inner"/>
          <c:xMode val="edge"/>
          <c:yMode val="edge"/>
          <c:x val="0.18056513968255125"/>
          <c:y val="5.035360269511175E-2"/>
          <c:w val="0.79158139625900148"/>
          <c:h val="0.75251283217380427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accent1"/>
            </a:solidFill>
            <a:ln w="3175">
              <a:solidFill>
                <a:srgbClr val="FFFFE5"/>
              </a:solidFill>
            </a:ln>
            <a:scene3d>
              <a:camera prst="orthographicFront"/>
              <a:lightRig rig="threePt" dir="t"/>
            </a:scene3d>
            <a:sp3d>
              <a:bevelT/>
              <a:contourClr>
                <a:srgbClr val="000000"/>
              </a:contourClr>
            </a:sp3d>
          </c:spPr>
          <c:invertIfNegative val="0"/>
          <c:dPt>
            <c:idx val="0"/>
            <c:invertIfNegative val="0"/>
            <c:bubble3D val="0"/>
            <c:spPr>
              <a:solidFill>
                <a:schemeClr val="accent1"/>
              </a:solidFill>
              <a:ln w="3175">
                <a:solidFill>
                  <a:srgbClr val="92D05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  <a:contourClr>
                  <a:srgbClr val="000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36B6-4EA3-9232-558DE47E8118}"/>
              </c:ext>
            </c:extLst>
          </c:dPt>
          <c:dLbls>
            <c:dLbl>
              <c:idx val="0"/>
              <c:layout>
                <c:manualLayout>
                  <c:x val="-1.4537556797305789E-2"/>
                  <c:y val="0.1753492429628880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36B6-4EA3-9232-558DE47E8118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2.0177069989601643E-2"/>
                  <c:y val="6.878089447906188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36B6-4EA3-9232-558DE47E8118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1.894980418842351E-2"/>
                  <c:y val="-2.71413389900285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36B6-4EA3-9232-558DE47E8118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2.9460406089210116E-2"/>
                  <c:y val="-0.1186574463096003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36B6-4EA3-9232-558DE47E8118}"/>
                </c:ext>
                <c:ext xmlns:c15="http://schemas.microsoft.com/office/drawing/2012/chart" uri="{CE6537A1-D6FC-4f65-9D91-7224C49458BB}"/>
              </c:extLst>
            </c:dLbl>
            <c:spPr>
              <a:solidFill>
                <a:schemeClr val="bg1"/>
              </a:solidFill>
              <a:ln>
                <a:solidFill>
                  <a:schemeClr val="tx1"/>
                </a:solidFill>
              </a:ln>
            </c:spPr>
            <c:txPr>
              <a:bodyPr/>
              <a:lstStyle/>
              <a:p>
                <a:pPr>
                  <a:defRPr sz="1200" b="1">
                    <a:solidFill>
                      <a:schemeClr val="tx1"/>
                    </a:solidFill>
                    <a:latin typeface="Arial Narrow" panose="020B060602020203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2019 год</c:v>
                </c:pt>
                <c:pt idx="1">
                  <c:v>2020 год</c:v>
                </c:pt>
                <c:pt idx="2">
                  <c:v>2021 год</c:v>
                </c:pt>
                <c:pt idx="3">
                  <c:v>2022 год</c:v>
                </c:pt>
              </c:strCache>
            </c:strRef>
          </c:cat>
          <c:val>
            <c:numRef>
              <c:f>Лист1!$B$2:$B$5</c:f>
              <c:numCache>
                <c:formatCode>#,##0.0</c:formatCode>
                <c:ptCount val="4"/>
                <c:pt idx="0">
                  <c:v>138170.29999999999</c:v>
                </c:pt>
                <c:pt idx="1">
                  <c:v>133241.9</c:v>
                </c:pt>
                <c:pt idx="2">
                  <c:v>141648.70000000001</c:v>
                </c:pt>
                <c:pt idx="3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36B6-4EA3-9232-558DE47E8118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</c:strCache>
            </c:strRef>
          </c:tx>
          <c:invertIfNegative val="0"/>
          <c:cat>
            <c:strRef>
              <c:f>Лист1!$A$2:$A$5</c:f>
              <c:strCache>
                <c:ptCount val="4"/>
                <c:pt idx="0">
                  <c:v>2019 год</c:v>
                </c:pt>
                <c:pt idx="1">
                  <c:v>2020 год</c:v>
                </c:pt>
                <c:pt idx="2">
                  <c:v>2021 год</c:v>
                </c:pt>
                <c:pt idx="3">
                  <c:v>2022 год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36B6-4EA3-9232-558DE47E8118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</c:strCache>
            </c:strRef>
          </c:tx>
          <c:invertIfNegative val="0"/>
          <c:cat>
            <c:strRef>
              <c:f>Лист1!$A$2:$A$5</c:f>
              <c:strCache>
                <c:ptCount val="4"/>
                <c:pt idx="0">
                  <c:v>2019 год</c:v>
                </c:pt>
                <c:pt idx="1">
                  <c:v>2020 год</c:v>
                </c:pt>
                <c:pt idx="2">
                  <c:v>2021 год</c:v>
                </c:pt>
                <c:pt idx="3">
                  <c:v>2022 год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7-36B6-4EA3-9232-558DE47E8118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</c:strCache>
            </c:strRef>
          </c:tx>
          <c:invertIfNegative val="0"/>
          <c:cat>
            <c:strRef>
              <c:f>Лист1!$A$2:$A$5</c:f>
              <c:strCache>
                <c:ptCount val="4"/>
                <c:pt idx="0">
                  <c:v>2019 год</c:v>
                </c:pt>
                <c:pt idx="1">
                  <c:v>2020 год</c:v>
                </c:pt>
                <c:pt idx="2">
                  <c:v>2021 год</c:v>
                </c:pt>
                <c:pt idx="3">
                  <c:v>2022 год</c:v>
                </c:pt>
              </c:strCache>
            </c:strRef>
          </c:cat>
          <c:val>
            <c:numRef>
              <c:f>Лист1!$E$2:$E$5</c:f>
              <c:numCache>
                <c:formatCode>General</c:formatCode>
                <c:ptCount val="4"/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36B6-4EA3-9232-558DE47E8118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</c:strCache>
            </c:strRef>
          </c:tx>
          <c:invertIfNegative val="0"/>
          <c:cat>
            <c:strRef>
              <c:f>Лист1!$A$2:$A$5</c:f>
              <c:strCache>
                <c:ptCount val="4"/>
                <c:pt idx="0">
                  <c:v>2019 год</c:v>
                </c:pt>
                <c:pt idx="1">
                  <c:v>2020 год</c:v>
                </c:pt>
                <c:pt idx="2">
                  <c:v>2021 год</c:v>
                </c:pt>
                <c:pt idx="3">
                  <c:v>2022 год</c:v>
                </c:pt>
              </c:strCache>
            </c:strRef>
          </c:cat>
          <c:val>
            <c:numRef>
              <c:f>Лист1!$F$2:$F$5</c:f>
              <c:numCache>
                <c:formatCode>General</c:formatCode>
                <c:ptCount val="4"/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9-36B6-4EA3-9232-558DE47E811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38"/>
        <c:shape val="cylinder"/>
        <c:axId val="249025376"/>
        <c:axId val="249024200"/>
        <c:axId val="0"/>
      </c:bar3DChart>
      <c:catAx>
        <c:axId val="24902537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 i="0">
                <a:latin typeface="Arial Narrow" panose="020B0606020202030204" pitchFamily="34" charset="0"/>
              </a:defRPr>
            </a:pPr>
            <a:endParaRPr lang="ru-RU"/>
          </a:p>
        </c:txPr>
        <c:crossAx val="249024200"/>
        <c:crosses val="autoZero"/>
        <c:auto val="1"/>
        <c:lblAlgn val="ctr"/>
        <c:lblOffset val="100"/>
        <c:noMultiLvlLbl val="0"/>
      </c:catAx>
      <c:valAx>
        <c:axId val="249024200"/>
        <c:scaling>
          <c:orientation val="minMax"/>
          <c:max val="138000"/>
          <c:min val="120000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500">
                <a:latin typeface="Arial Narrow" panose="020B0606020202030204" pitchFamily="34" charset="0"/>
              </a:defRPr>
            </a:pPr>
            <a:endParaRPr lang="ru-RU"/>
          </a:p>
        </c:txPr>
        <c:crossAx val="249025376"/>
        <c:crosses val="autoZero"/>
        <c:crossBetween val="between"/>
      </c:valAx>
      <c:spPr>
        <a:noFill/>
        <a:effectLst>
          <a:outerShdw blurRad="50800" dist="50800" dir="5400000" sx="33000" sy="33000" algn="ctr" rotWithShape="0">
            <a:srgbClr val="000000">
              <a:alpha val="43137"/>
            </a:srgbClr>
          </a:outerShdw>
        </a:effectLst>
      </c:spPr>
    </c:plotArea>
    <c:plotVisOnly val="1"/>
    <c:dispBlanksAs val="gap"/>
    <c:showDLblsOverMax val="0"/>
  </c:chart>
  <c:spPr>
    <a:gradFill>
      <a:gsLst>
        <a:gs pos="0">
          <a:srgbClr val="C6D9F1"/>
        </a:gs>
        <a:gs pos="0">
          <a:srgbClr val="ADC9EB"/>
        </a:gs>
        <a:gs pos="50000">
          <a:srgbClr val="EBF3FB"/>
        </a:gs>
        <a:gs pos="100000">
          <a:srgbClr val="C6D9F1"/>
        </a:gs>
      </a:gsLst>
      <a:lin ang="5400000" scaled="0"/>
    </a:gradFill>
    <a:ln w="76200">
      <a:noFill/>
    </a:ln>
    <a:effectLst/>
    <a:scene3d>
      <a:camera prst="orthographicFront"/>
      <a:lightRig rig="threePt" dir="t"/>
    </a:scene3d>
    <a:sp3d>
      <a:bevelT/>
    </a:sp3d>
  </c:spPr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7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8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9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0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1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2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3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4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25.xml><?xml version="1.0" encoding="utf-8"?>
<cs:chartStyle xmlns:cs="http://schemas.microsoft.com/office/drawing/2012/chartStyle" xmlns:a="http://schemas.openxmlformats.org/drawingml/2006/main" id="29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/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alpha val="0"/>
            </a:schemeClr>
          </a:gs>
          <a:gs pos="50000">
            <a:schemeClr val="phClr"/>
          </a:gs>
        </a:gsLst>
        <a:lin ang="5400000" scaled="0"/>
      </a:gradFill>
      <a:sp3d/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  <a:headEnd type="none" w="sm" len="sm"/>
        <a:tailEnd type="none" w="sm" len="sm"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200" b="1" kern="1200" cap="all" spc="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6_4">
  <dgm:title val=""/>
  <dgm:desc val=""/>
  <dgm:catLst>
    <dgm:cat type="accent6" pri="11400"/>
  </dgm:catLst>
  <dgm:styleLbl name="node0">
    <dgm:fillClrLst meth="cycle">
      <a:schemeClr val="accent6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6">
        <a:shade val="50000"/>
      </a:schemeClr>
      <a:schemeClr val="accent6">
        <a:tint val="55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/>
    <dgm:txEffectClrLst/>
  </dgm:styleLbl>
  <dgm:styleLbl name="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6">
        <a:shade val="80000"/>
        <a:alpha val="5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55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FBAAD1B-5BAC-4AC0-8BA9-6D0621EB872A}" type="doc">
      <dgm:prSet loTypeId="urn:microsoft.com/office/officeart/2005/8/layout/cycle5" loCatId="cycle" qsTypeId="urn:microsoft.com/office/officeart/2005/8/quickstyle/3d3" qsCatId="3D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443ECAFA-A6D7-41FF-AC7E-E0473AEE9907}">
      <dgm:prSet phldrT="[Текст]" custT="1"/>
      <dgm:spPr>
        <a:solidFill>
          <a:schemeClr val="accent6"/>
        </a:solidFill>
        <a:ln w="76200">
          <a:solidFill>
            <a:schemeClr val="tx2">
              <a:lumMod val="60000"/>
              <a:lumOff val="40000"/>
            </a:schemeClr>
          </a:solidFill>
        </a:ln>
        <a:effectLst>
          <a:reflection blurRad="6350" stA="52000" endA="300" endPos="35000" dir="5400000" sy="-100000" algn="bl" rotWithShape="0"/>
        </a:effectLst>
      </dgm:spPr>
      <dgm:t>
        <a:bodyPr/>
        <a:lstStyle/>
        <a:p>
          <a:r>
            <a:rPr lang="ru-RU" sz="1100" b="1" i="0" dirty="0">
              <a:solidFill>
                <a:schemeClr val="tx1"/>
              </a:solidFill>
              <a:latin typeface="Arial Narrow" panose="020B0606020202030204" pitchFamily="34" charset="0"/>
            </a:rPr>
            <a:t>РАЗРАБОТКА ПРОГНОЗА СОЦИАЛЬНО-ЭКОНОМИЧЕСКОГО РАЗВИТИЯ РАЙОНА НА ОЧЕРЕДНОЙ ФИНАНСОВЫЙ ГОД И ПЛАНОВЫЙ ПЕРИОД</a:t>
          </a:r>
        </a:p>
      </dgm:t>
    </dgm:pt>
    <dgm:pt modelId="{80443694-B682-45A2-95DE-FF3E15237DEA}" type="parTrans" cxnId="{3FC22665-63D9-484D-AF19-34C633E78123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1F9A309A-9FC0-485D-BD9D-D3AA06914A86}" type="sibTrans" cxnId="{3FC22665-63D9-484D-AF19-34C633E78123}">
      <dgm:prSet/>
      <dgm:spPr>
        <a:ln w="22225"/>
        <a:scene3d>
          <a:camera prst="orthographicFront">
            <a:rot lat="20999999" lon="0" rev="0"/>
          </a:camera>
          <a:lightRig rig="contrasting" dir="t">
            <a:rot lat="0" lon="0" rev="1200000"/>
          </a:lightRig>
        </a:scene3d>
        <a:sp3d z="-110000"/>
      </dgm:spPr>
      <dgm:t>
        <a:bodyPr/>
        <a:lstStyle/>
        <a:p>
          <a:endParaRPr lang="ru-RU" sz="1400">
            <a:solidFill>
              <a:schemeClr val="tx1"/>
            </a:solidFill>
          </a:endParaRPr>
        </a:p>
      </dgm:t>
    </dgm:pt>
    <dgm:pt modelId="{724D7F1B-A1E0-49D7-BF3E-FEFCD1C743CE}">
      <dgm:prSet phldrT="[Текст]" custT="1"/>
      <dgm:spPr>
        <a:solidFill>
          <a:schemeClr val="accent6"/>
        </a:solidFill>
        <a:ln w="76200">
          <a:solidFill>
            <a:schemeClr val="tx2">
              <a:lumMod val="60000"/>
              <a:lumOff val="40000"/>
            </a:schemeClr>
          </a:solidFill>
        </a:ln>
        <a:effectLst>
          <a:reflection blurRad="6350" stA="52000" endA="300" endPos="35000" dir="5400000" sy="-100000" algn="bl" rotWithShape="0"/>
        </a:effectLst>
      </dgm:spPr>
      <dgm:t>
        <a:bodyPr/>
        <a:lstStyle/>
        <a:p>
          <a:r>
            <a:rPr lang="ru-RU" sz="1100" b="1" i="0" dirty="0">
              <a:solidFill>
                <a:schemeClr val="tx1"/>
              </a:solidFill>
              <a:latin typeface="Arial Narrow" panose="020B0606020202030204" pitchFamily="34" charset="0"/>
            </a:rPr>
            <a:t>РАЗРАБОТКА ДОКУМЕНТОВ И МАТЕРИАЛОВ, НЕОБХОДИМЫХ ДЛЯ ФОРМИРОВАНИЯ БЮДЖЕТА РАЙОНА</a:t>
          </a:r>
        </a:p>
      </dgm:t>
    </dgm:pt>
    <dgm:pt modelId="{8421A8F1-BAEA-4CEE-B30C-84C25247883B}" type="parTrans" cxnId="{C6A0782F-1121-413E-BFF4-9C91A43198B6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8BA3E322-4EFF-422F-8958-15FC13EBBE0A}" type="sibTrans" cxnId="{C6A0782F-1121-413E-BFF4-9C91A43198B6}">
      <dgm:prSet/>
      <dgm:spPr>
        <a:ln w="22225"/>
      </dgm:spPr>
      <dgm:t>
        <a:bodyPr/>
        <a:lstStyle/>
        <a:p>
          <a:endParaRPr lang="ru-RU" sz="1400">
            <a:solidFill>
              <a:schemeClr val="tx1"/>
            </a:solidFill>
          </a:endParaRPr>
        </a:p>
      </dgm:t>
    </dgm:pt>
    <dgm:pt modelId="{3E04EBF9-6BCF-4C97-97CC-16053D8ADECA}">
      <dgm:prSet phldrT="[Текст]" custT="1"/>
      <dgm:spPr>
        <a:solidFill>
          <a:schemeClr val="accent6"/>
        </a:solidFill>
        <a:ln w="76200">
          <a:solidFill>
            <a:schemeClr val="tx2">
              <a:lumMod val="60000"/>
              <a:lumOff val="40000"/>
            </a:schemeClr>
          </a:solidFill>
        </a:ln>
        <a:effectLst>
          <a:reflection blurRad="6350" stA="52000" endA="300" endPos="35000" dir="5400000" sy="-100000" algn="bl" rotWithShape="0"/>
        </a:effectLst>
      </dgm:spPr>
      <dgm:t>
        <a:bodyPr/>
        <a:lstStyle/>
        <a:p>
          <a:r>
            <a:rPr lang="ru-RU" sz="1200" b="1" i="0" dirty="0">
              <a:solidFill>
                <a:schemeClr val="tx1"/>
              </a:solidFill>
              <a:latin typeface="Arial Narrow" panose="020B0606020202030204" pitchFamily="34" charset="0"/>
            </a:rPr>
            <a:t>СОСТАВЛЕНИЕ ПРОЕКТА БЮДЖЕТА РАЙОНА</a:t>
          </a:r>
        </a:p>
      </dgm:t>
    </dgm:pt>
    <dgm:pt modelId="{300F097E-CD7D-4D51-A520-F17C4F00BCF8}" type="parTrans" cxnId="{EB02B10B-C7DF-4C93-973D-78E12C579033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7D26771F-14FC-487C-BE39-6B56926D70D0}" type="sibTrans" cxnId="{EB02B10B-C7DF-4C93-973D-78E12C579033}">
      <dgm:prSet/>
      <dgm:spPr>
        <a:ln w="22225"/>
      </dgm:spPr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AC3117F4-22F7-4278-9E67-6CE483EEA235}">
      <dgm:prSet phldrT="[Текст]" custT="1"/>
      <dgm:spPr>
        <a:solidFill>
          <a:schemeClr val="accent6"/>
        </a:solidFill>
        <a:ln w="76200">
          <a:solidFill>
            <a:schemeClr val="accent2">
              <a:lumMod val="40000"/>
              <a:lumOff val="60000"/>
            </a:schemeClr>
          </a:solidFill>
        </a:ln>
        <a:effectLst>
          <a:reflection blurRad="6350" stA="52000" endA="300" endPos="35000" dir="5400000" sy="-100000" algn="bl" rotWithShape="0"/>
        </a:effectLst>
      </dgm:spPr>
      <dgm:t>
        <a:bodyPr/>
        <a:lstStyle/>
        <a:p>
          <a:r>
            <a:rPr lang="ru-RU" sz="1200" b="1" i="0" dirty="0">
              <a:solidFill>
                <a:schemeClr val="tx1"/>
              </a:solidFill>
              <a:latin typeface="Arial Narrow" panose="020B0606020202030204" pitchFamily="34" charset="0"/>
            </a:rPr>
            <a:t>РАССМОТРЕНИЕ        И УТВЕРЖДЕНИЕ БЮДЖЕТА РАЙОНА</a:t>
          </a:r>
        </a:p>
      </dgm:t>
    </dgm:pt>
    <dgm:pt modelId="{FFECE32E-61FB-48FC-B2EB-498B71F1D7E8}" type="parTrans" cxnId="{56B4D61A-9A37-4512-94F3-E427B0977017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83D8F672-682C-4EEF-83C3-46A0F47A1E51}" type="sibTrans" cxnId="{56B4D61A-9A37-4512-94F3-E427B0977017}">
      <dgm:prSet/>
      <dgm:spPr>
        <a:ln w="22225"/>
      </dgm:spPr>
      <dgm:t>
        <a:bodyPr/>
        <a:lstStyle/>
        <a:p>
          <a:endParaRPr lang="ru-RU" sz="1400">
            <a:solidFill>
              <a:schemeClr val="tx1"/>
            </a:solidFill>
          </a:endParaRPr>
        </a:p>
      </dgm:t>
    </dgm:pt>
    <dgm:pt modelId="{582979A8-C384-483D-9063-70433550210F}">
      <dgm:prSet phldrT="[Текст]" custT="1"/>
      <dgm:spPr>
        <a:solidFill>
          <a:schemeClr val="accent6"/>
        </a:solidFill>
        <a:ln w="76200">
          <a:solidFill>
            <a:schemeClr val="tx2">
              <a:lumMod val="60000"/>
              <a:lumOff val="40000"/>
            </a:schemeClr>
          </a:solidFill>
        </a:ln>
        <a:effectLst>
          <a:reflection blurRad="6350" stA="52000" endA="300" endPos="35000" dir="5400000" sy="-100000" algn="bl" rotWithShape="0"/>
        </a:effectLst>
      </dgm:spPr>
      <dgm:t>
        <a:bodyPr/>
        <a:lstStyle/>
        <a:p>
          <a:r>
            <a:rPr lang="ru-RU" sz="1200" b="1" i="0" dirty="0">
              <a:solidFill>
                <a:schemeClr val="tx1"/>
              </a:solidFill>
              <a:latin typeface="Arial Narrow" panose="020B0606020202030204" pitchFamily="34" charset="0"/>
            </a:rPr>
            <a:t>ИСПОЛНЕНИЕ БЮДЖЕТА РАЙОНА</a:t>
          </a:r>
        </a:p>
      </dgm:t>
    </dgm:pt>
    <dgm:pt modelId="{27AB9AEC-E8AF-41DD-9374-87F1F2B00302}" type="parTrans" cxnId="{A5A1EF05-7827-4CEA-ABDE-26873AECCC68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CBBE3567-C6F7-4BAB-9067-FDC8A32F0041}" type="sibTrans" cxnId="{A5A1EF05-7827-4CEA-ABDE-26873AECCC68}">
      <dgm:prSet/>
      <dgm:spPr>
        <a:ln w="22225"/>
      </dgm:spPr>
      <dgm:t>
        <a:bodyPr/>
        <a:lstStyle/>
        <a:p>
          <a:endParaRPr lang="ru-RU" sz="1400">
            <a:solidFill>
              <a:schemeClr val="tx1"/>
            </a:solidFill>
          </a:endParaRPr>
        </a:p>
      </dgm:t>
    </dgm:pt>
    <dgm:pt modelId="{99AA82BB-5D7A-4078-8B23-18C254D0DC4B}">
      <dgm:prSet phldrT="[Текст]" custT="1"/>
      <dgm:spPr>
        <a:solidFill>
          <a:schemeClr val="accent6"/>
        </a:solidFill>
        <a:ln w="76200">
          <a:solidFill>
            <a:schemeClr val="tx2">
              <a:lumMod val="60000"/>
              <a:lumOff val="40000"/>
            </a:schemeClr>
          </a:solidFill>
        </a:ln>
        <a:effectLst>
          <a:reflection blurRad="6350" stA="52000" endA="300" endPos="35000" dir="5400000" sy="-100000" algn="bl" rotWithShape="0"/>
        </a:effectLst>
      </dgm:spPr>
      <dgm:t>
        <a:bodyPr/>
        <a:lstStyle/>
        <a:p>
          <a:r>
            <a:rPr lang="ru-RU" sz="1200" b="1" i="0" dirty="0">
              <a:solidFill>
                <a:schemeClr val="tx1"/>
              </a:solidFill>
              <a:latin typeface="Arial Narrow" panose="020B0606020202030204" pitchFamily="34" charset="0"/>
            </a:rPr>
            <a:t>ОСУЩЕСТВЛЕНИЕ БЮДЖЕТНОГО УЧЕТА</a:t>
          </a:r>
        </a:p>
      </dgm:t>
    </dgm:pt>
    <dgm:pt modelId="{66269EDA-3B26-44F0-9EAF-0EAB9C77E571}" type="parTrans" cxnId="{576E8FAF-673E-4EEE-A299-EFE205D95367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CE6B3773-E288-4ED6-8D2D-7A94A1E9116E}" type="sibTrans" cxnId="{576E8FAF-673E-4EEE-A299-EFE205D95367}">
      <dgm:prSet/>
      <dgm:spPr>
        <a:ln w="22225"/>
      </dgm:spPr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FD2A65F7-0EFD-427A-9350-4EE82EF8A3A3}">
      <dgm:prSet custT="1"/>
      <dgm:spPr>
        <a:solidFill>
          <a:schemeClr val="accent6"/>
        </a:solidFill>
        <a:ln w="76200">
          <a:solidFill>
            <a:schemeClr val="accent2">
              <a:lumMod val="40000"/>
              <a:lumOff val="60000"/>
            </a:schemeClr>
          </a:solidFill>
        </a:ln>
        <a:effectLst>
          <a:reflection blurRad="6350" stA="52000" endA="300" endPos="35000" dir="5400000" sy="-100000" algn="bl" rotWithShape="0"/>
        </a:effectLst>
      </dgm:spPr>
      <dgm:t>
        <a:bodyPr/>
        <a:lstStyle/>
        <a:p>
          <a:r>
            <a:rPr lang="ru-RU" sz="1200" b="1" dirty="0">
              <a:solidFill>
                <a:schemeClr val="tx1"/>
              </a:solidFill>
              <a:latin typeface="Arial Narrow" panose="020B0606020202030204" pitchFamily="34" charset="0"/>
            </a:rPr>
            <a:t>УТВЕРЖДЕНИЕ ОТЧЕТА ОБ ИСПОЛНЕНИИ БЮДЖЕТА РАЙОНА</a:t>
          </a:r>
        </a:p>
      </dgm:t>
    </dgm:pt>
    <dgm:pt modelId="{697F9671-3336-441A-86F1-2B39F8A830C4}" type="parTrans" cxnId="{9B40075E-B9C8-4BE1-9B72-6DF318F1311A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1B6EB8D1-E4C2-40F7-BAF0-BED45F5C904D}" type="sibTrans" cxnId="{9B40075E-B9C8-4BE1-9B72-6DF318F1311A}">
      <dgm:prSet/>
      <dgm:spPr>
        <a:ln w="22225"/>
      </dgm:spPr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2F3150F9-E42C-4C20-8C2E-D3A5F4293F34}">
      <dgm:prSet custT="1"/>
      <dgm:spPr>
        <a:solidFill>
          <a:schemeClr val="accent6"/>
        </a:solidFill>
        <a:ln w="76200">
          <a:solidFill>
            <a:srgbClr val="558ED5"/>
          </a:solidFill>
        </a:ln>
        <a:effectLst>
          <a:reflection blurRad="6350" stA="52000" endA="300" endPos="35000" dir="5400000" sy="-100000" algn="bl" rotWithShape="0"/>
        </a:effectLst>
      </dgm:spPr>
      <dgm:t>
        <a:bodyPr/>
        <a:lstStyle/>
        <a:p>
          <a:r>
            <a:rPr lang="ru-RU" sz="1100" b="1" i="0" dirty="0">
              <a:solidFill>
                <a:schemeClr val="tx1"/>
              </a:solidFill>
              <a:latin typeface="Arial Narrow" panose="020B0606020202030204" pitchFamily="34" charset="0"/>
            </a:rPr>
            <a:t>ОРГАНИЗАЦИЯ              И ОСУЩЕСТВЛЕНИЕ МУНИЦИПАЛЬНОГО ФИНАНСОВОГО КОНТРОЛЯ</a:t>
          </a:r>
        </a:p>
      </dgm:t>
    </dgm:pt>
    <dgm:pt modelId="{181EA984-4962-4DC5-8CDA-71251781BB72}" type="sibTrans" cxnId="{77D5992B-068F-41BE-893C-465B035676FF}">
      <dgm:prSet/>
      <dgm:spPr>
        <a:ln w="19050" cmpd="sng">
          <a:noFill/>
        </a:ln>
      </dgm:spPr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02174457-6DCF-4007-82A9-E75531C9624E}" type="parTrans" cxnId="{77D5992B-068F-41BE-893C-465B035676FF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5C1B40A2-C95B-481E-9090-4B7BCF3B56CE}" type="pres">
      <dgm:prSet presAssocID="{8FBAAD1B-5BAC-4AC0-8BA9-6D0621EB872A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8E1BD14-653F-47B3-BB46-667C8FB2497F}" type="pres">
      <dgm:prSet presAssocID="{443ECAFA-A6D7-41FF-AC7E-E0473AEE9907}" presName="node" presStyleLbl="node1" presStyleIdx="0" presStyleCnt="8" custScaleX="223801" custScaleY="225692" custRadScaleRad="89600" custRadScaleInc="-4329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3F2586D-5C2A-47F2-8FBF-D647F1535402}" type="pres">
      <dgm:prSet presAssocID="{443ECAFA-A6D7-41FF-AC7E-E0473AEE9907}" presName="spNode" presStyleCnt="0"/>
      <dgm:spPr/>
    </dgm:pt>
    <dgm:pt modelId="{43434E4B-C4FB-4DAC-9533-71DBE9279538}" type="pres">
      <dgm:prSet presAssocID="{1F9A309A-9FC0-485D-BD9D-D3AA06914A86}" presName="sibTrans" presStyleLbl="sibTrans1D1" presStyleIdx="0" presStyleCnt="8"/>
      <dgm:spPr/>
      <dgm:t>
        <a:bodyPr/>
        <a:lstStyle/>
        <a:p>
          <a:endParaRPr lang="ru-RU"/>
        </a:p>
      </dgm:t>
    </dgm:pt>
    <dgm:pt modelId="{A54D8CAD-B47B-492A-A92F-69E42EBB0CBD}" type="pres">
      <dgm:prSet presAssocID="{724D7F1B-A1E0-49D7-BF3E-FEFCD1C743CE}" presName="node" presStyleLbl="node1" presStyleIdx="1" presStyleCnt="8" custScaleX="233982" custScaleY="185116" custRadScaleRad="121821" custRadScaleInc="7188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1BE9F86-1024-42B7-8000-210EB09C538A}" type="pres">
      <dgm:prSet presAssocID="{724D7F1B-A1E0-49D7-BF3E-FEFCD1C743CE}" presName="spNode" presStyleCnt="0"/>
      <dgm:spPr/>
    </dgm:pt>
    <dgm:pt modelId="{F93ECD45-54D8-465B-A0C2-914295F3C5BD}" type="pres">
      <dgm:prSet presAssocID="{8BA3E322-4EFF-422F-8958-15FC13EBBE0A}" presName="sibTrans" presStyleLbl="sibTrans1D1" presStyleIdx="1" presStyleCnt="8"/>
      <dgm:spPr/>
      <dgm:t>
        <a:bodyPr/>
        <a:lstStyle/>
        <a:p>
          <a:endParaRPr lang="ru-RU"/>
        </a:p>
      </dgm:t>
    </dgm:pt>
    <dgm:pt modelId="{D76CEF15-AD37-4FF7-A9D9-F30101483B47}" type="pres">
      <dgm:prSet presAssocID="{3E04EBF9-6BCF-4C97-97CC-16053D8ADECA}" presName="node" presStyleLbl="node1" presStyleIdx="2" presStyleCnt="8" custScaleX="178181" custScaleY="177669" custRadScaleRad="107389" custRadScaleInc="34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9825730-0866-4745-85D0-1D1DCFBF2A18}" type="pres">
      <dgm:prSet presAssocID="{3E04EBF9-6BCF-4C97-97CC-16053D8ADECA}" presName="spNode" presStyleCnt="0"/>
      <dgm:spPr/>
    </dgm:pt>
    <dgm:pt modelId="{DA554C6D-A2BD-4B94-802C-6C55DB9F2BF8}" type="pres">
      <dgm:prSet presAssocID="{7D26771F-14FC-487C-BE39-6B56926D70D0}" presName="sibTrans" presStyleLbl="sibTrans1D1" presStyleIdx="2" presStyleCnt="8"/>
      <dgm:spPr/>
      <dgm:t>
        <a:bodyPr/>
        <a:lstStyle/>
        <a:p>
          <a:endParaRPr lang="ru-RU"/>
        </a:p>
      </dgm:t>
    </dgm:pt>
    <dgm:pt modelId="{644BD4D3-8D2A-489F-BC0B-191B4AEF9533}" type="pres">
      <dgm:prSet presAssocID="{AC3117F4-22F7-4278-9E67-6CE483EEA235}" presName="node" presStyleLbl="node1" presStyleIdx="3" presStyleCnt="8" custScaleX="180589" custScaleY="196901" custRadScaleRad="111147" custRadScaleInc="-4660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AC3B005-4E2A-4348-9B77-486F2914FE10}" type="pres">
      <dgm:prSet presAssocID="{AC3117F4-22F7-4278-9E67-6CE483EEA235}" presName="spNode" presStyleCnt="0"/>
      <dgm:spPr/>
    </dgm:pt>
    <dgm:pt modelId="{2C814299-90FC-466A-8C27-58BBE7C3AD9B}" type="pres">
      <dgm:prSet presAssocID="{83D8F672-682C-4EEF-83C3-46A0F47A1E51}" presName="sibTrans" presStyleLbl="sibTrans1D1" presStyleIdx="3" presStyleCnt="8"/>
      <dgm:spPr/>
      <dgm:t>
        <a:bodyPr/>
        <a:lstStyle/>
        <a:p>
          <a:endParaRPr lang="ru-RU"/>
        </a:p>
      </dgm:t>
    </dgm:pt>
    <dgm:pt modelId="{03867FA4-A613-4921-92BD-CBD0DE5AF6C1}" type="pres">
      <dgm:prSet presAssocID="{582979A8-C384-483D-9063-70433550210F}" presName="node" presStyleLbl="node1" presStyleIdx="4" presStyleCnt="8" custScaleX="187994" custScaleY="141167" custRadScaleRad="96081" custRadScaleInc="876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543EB03-7087-4967-BA16-52B020590675}" type="pres">
      <dgm:prSet presAssocID="{582979A8-C384-483D-9063-70433550210F}" presName="spNode" presStyleCnt="0"/>
      <dgm:spPr/>
    </dgm:pt>
    <dgm:pt modelId="{191E1915-7B43-453A-9B3B-8BE365BAB7F0}" type="pres">
      <dgm:prSet presAssocID="{CBBE3567-C6F7-4BAB-9067-FDC8A32F0041}" presName="sibTrans" presStyleLbl="sibTrans1D1" presStyleIdx="4" presStyleCnt="8"/>
      <dgm:spPr/>
      <dgm:t>
        <a:bodyPr/>
        <a:lstStyle/>
        <a:p>
          <a:endParaRPr lang="ru-RU"/>
        </a:p>
      </dgm:t>
    </dgm:pt>
    <dgm:pt modelId="{529DDF86-EE24-4644-BF9F-F7994B1A08DB}" type="pres">
      <dgm:prSet presAssocID="{99AA82BB-5D7A-4078-8B23-18C254D0DC4B}" presName="node" presStyleLbl="node1" presStyleIdx="5" presStyleCnt="8" custScaleX="181566" custScaleY="173748" custRadScaleRad="114429" custRadScaleInc="5509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73D6908-0A8E-4F45-889A-67CE25D68E3E}" type="pres">
      <dgm:prSet presAssocID="{99AA82BB-5D7A-4078-8B23-18C254D0DC4B}" presName="spNode" presStyleCnt="0"/>
      <dgm:spPr/>
    </dgm:pt>
    <dgm:pt modelId="{B61698C4-7017-4D89-87F7-56075D701F9E}" type="pres">
      <dgm:prSet presAssocID="{CE6B3773-E288-4ED6-8D2D-7A94A1E9116E}" presName="sibTrans" presStyleLbl="sibTrans1D1" presStyleIdx="5" presStyleCnt="8"/>
      <dgm:spPr/>
      <dgm:t>
        <a:bodyPr/>
        <a:lstStyle/>
        <a:p>
          <a:endParaRPr lang="ru-RU"/>
        </a:p>
      </dgm:t>
    </dgm:pt>
    <dgm:pt modelId="{E20084B0-DED3-4DEB-8998-F77FEE57635D}" type="pres">
      <dgm:prSet presAssocID="{FD2A65F7-0EFD-427A-9350-4EE82EF8A3A3}" presName="node" presStyleLbl="node1" presStyleIdx="6" presStyleCnt="8" custScaleX="179374" custScaleY="170715" custRadScaleRad="123691" custRadScaleInc="-1026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84E5A02-1953-4AC1-8DE5-B9171905FABE}" type="pres">
      <dgm:prSet presAssocID="{FD2A65F7-0EFD-427A-9350-4EE82EF8A3A3}" presName="spNode" presStyleCnt="0"/>
      <dgm:spPr/>
    </dgm:pt>
    <dgm:pt modelId="{37B34B6A-4DCE-4DE3-951A-2EF6B41DAEEC}" type="pres">
      <dgm:prSet presAssocID="{1B6EB8D1-E4C2-40F7-BAF0-BED45F5C904D}" presName="sibTrans" presStyleLbl="sibTrans1D1" presStyleIdx="6" presStyleCnt="8"/>
      <dgm:spPr/>
      <dgm:t>
        <a:bodyPr/>
        <a:lstStyle/>
        <a:p>
          <a:endParaRPr lang="ru-RU"/>
        </a:p>
      </dgm:t>
    </dgm:pt>
    <dgm:pt modelId="{26BC9EC0-F33D-4C53-893E-E607BC23B588}" type="pres">
      <dgm:prSet presAssocID="{2F3150F9-E42C-4C20-8C2E-D3A5F4293F34}" presName="node" presStyleLbl="node1" presStyleIdx="7" presStyleCnt="8" custScaleX="170096" custScaleY="169230" custRadScaleRad="126153" custRadScaleInc="-9987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AF36583-BB7F-476C-A980-E0851D9947DB}" type="pres">
      <dgm:prSet presAssocID="{2F3150F9-E42C-4C20-8C2E-D3A5F4293F34}" presName="spNode" presStyleCnt="0"/>
      <dgm:spPr/>
    </dgm:pt>
    <dgm:pt modelId="{6B2E63ED-B4B9-4312-8B34-C6298E61E31E}" type="pres">
      <dgm:prSet presAssocID="{181EA984-4962-4DC5-8CDA-71251781BB72}" presName="sibTrans" presStyleLbl="sibTrans1D1" presStyleIdx="7" presStyleCnt="8"/>
      <dgm:spPr/>
      <dgm:t>
        <a:bodyPr/>
        <a:lstStyle/>
        <a:p>
          <a:endParaRPr lang="ru-RU"/>
        </a:p>
      </dgm:t>
    </dgm:pt>
  </dgm:ptLst>
  <dgm:cxnLst>
    <dgm:cxn modelId="{FD198CF7-1F71-44EB-B572-365BB5C7A77D}" type="presOf" srcId="{7D26771F-14FC-487C-BE39-6B56926D70D0}" destId="{DA554C6D-A2BD-4B94-802C-6C55DB9F2BF8}" srcOrd="0" destOrd="0" presId="urn:microsoft.com/office/officeart/2005/8/layout/cycle5"/>
    <dgm:cxn modelId="{4DBFBC0C-CBD9-4700-A7B2-61C6072E182D}" type="presOf" srcId="{99AA82BB-5D7A-4078-8B23-18C254D0DC4B}" destId="{529DDF86-EE24-4644-BF9F-F7994B1A08DB}" srcOrd="0" destOrd="0" presId="urn:microsoft.com/office/officeart/2005/8/layout/cycle5"/>
    <dgm:cxn modelId="{3FC22665-63D9-484D-AF19-34C633E78123}" srcId="{8FBAAD1B-5BAC-4AC0-8BA9-6D0621EB872A}" destId="{443ECAFA-A6D7-41FF-AC7E-E0473AEE9907}" srcOrd="0" destOrd="0" parTransId="{80443694-B682-45A2-95DE-FF3E15237DEA}" sibTransId="{1F9A309A-9FC0-485D-BD9D-D3AA06914A86}"/>
    <dgm:cxn modelId="{74349895-6765-4D08-9474-7D680B285685}" type="presOf" srcId="{83D8F672-682C-4EEF-83C3-46A0F47A1E51}" destId="{2C814299-90FC-466A-8C27-58BBE7C3AD9B}" srcOrd="0" destOrd="0" presId="urn:microsoft.com/office/officeart/2005/8/layout/cycle5"/>
    <dgm:cxn modelId="{90BCF8EE-9ADE-4778-8AEC-AD5434B631EF}" type="presOf" srcId="{443ECAFA-A6D7-41FF-AC7E-E0473AEE9907}" destId="{18E1BD14-653F-47B3-BB46-667C8FB2497F}" srcOrd="0" destOrd="0" presId="urn:microsoft.com/office/officeart/2005/8/layout/cycle5"/>
    <dgm:cxn modelId="{7A43625C-EA73-4AED-87A0-5A0F4E8928F7}" type="presOf" srcId="{AC3117F4-22F7-4278-9E67-6CE483EEA235}" destId="{644BD4D3-8D2A-489F-BC0B-191B4AEF9533}" srcOrd="0" destOrd="0" presId="urn:microsoft.com/office/officeart/2005/8/layout/cycle5"/>
    <dgm:cxn modelId="{E09B0767-9B9F-4284-9469-DE4B7A939B60}" type="presOf" srcId="{3E04EBF9-6BCF-4C97-97CC-16053D8ADECA}" destId="{D76CEF15-AD37-4FF7-A9D9-F30101483B47}" srcOrd="0" destOrd="0" presId="urn:microsoft.com/office/officeart/2005/8/layout/cycle5"/>
    <dgm:cxn modelId="{DFF6E6A9-9107-404F-B9BC-F6A3D3D07E0B}" type="presOf" srcId="{CBBE3567-C6F7-4BAB-9067-FDC8A32F0041}" destId="{191E1915-7B43-453A-9B3B-8BE365BAB7F0}" srcOrd="0" destOrd="0" presId="urn:microsoft.com/office/officeart/2005/8/layout/cycle5"/>
    <dgm:cxn modelId="{1EEED037-5830-449D-B570-38B8EAD61EA2}" type="presOf" srcId="{724D7F1B-A1E0-49D7-BF3E-FEFCD1C743CE}" destId="{A54D8CAD-B47B-492A-A92F-69E42EBB0CBD}" srcOrd="0" destOrd="0" presId="urn:microsoft.com/office/officeart/2005/8/layout/cycle5"/>
    <dgm:cxn modelId="{A5A1EF05-7827-4CEA-ABDE-26873AECCC68}" srcId="{8FBAAD1B-5BAC-4AC0-8BA9-6D0621EB872A}" destId="{582979A8-C384-483D-9063-70433550210F}" srcOrd="4" destOrd="0" parTransId="{27AB9AEC-E8AF-41DD-9374-87F1F2B00302}" sibTransId="{CBBE3567-C6F7-4BAB-9067-FDC8A32F0041}"/>
    <dgm:cxn modelId="{EB02B10B-C7DF-4C93-973D-78E12C579033}" srcId="{8FBAAD1B-5BAC-4AC0-8BA9-6D0621EB872A}" destId="{3E04EBF9-6BCF-4C97-97CC-16053D8ADECA}" srcOrd="2" destOrd="0" parTransId="{300F097E-CD7D-4D51-A520-F17C4F00BCF8}" sibTransId="{7D26771F-14FC-487C-BE39-6B56926D70D0}"/>
    <dgm:cxn modelId="{77D5992B-068F-41BE-893C-465B035676FF}" srcId="{8FBAAD1B-5BAC-4AC0-8BA9-6D0621EB872A}" destId="{2F3150F9-E42C-4C20-8C2E-D3A5F4293F34}" srcOrd="7" destOrd="0" parTransId="{02174457-6DCF-4007-82A9-E75531C9624E}" sibTransId="{181EA984-4962-4DC5-8CDA-71251781BB72}"/>
    <dgm:cxn modelId="{5EE2538C-CC21-40C2-99E7-655BE4EAC8BE}" type="presOf" srcId="{181EA984-4962-4DC5-8CDA-71251781BB72}" destId="{6B2E63ED-B4B9-4312-8B34-C6298E61E31E}" srcOrd="0" destOrd="0" presId="urn:microsoft.com/office/officeart/2005/8/layout/cycle5"/>
    <dgm:cxn modelId="{DCEB735C-63C1-4921-B9E7-0AD1B9F4368E}" type="presOf" srcId="{2F3150F9-E42C-4C20-8C2E-D3A5F4293F34}" destId="{26BC9EC0-F33D-4C53-893E-E607BC23B588}" srcOrd="0" destOrd="0" presId="urn:microsoft.com/office/officeart/2005/8/layout/cycle5"/>
    <dgm:cxn modelId="{6814DD49-DF7F-4226-939D-DF08DF3ED82B}" type="presOf" srcId="{CE6B3773-E288-4ED6-8D2D-7A94A1E9116E}" destId="{B61698C4-7017-4D89-87F7-56075D701F9E}" srcOrd="0" destOrd="0" presId="urn:microsoft.com/office/officeart/2005/8/layout/cycle5"/>
    <dgm:cxn modelId="{EF94F302-B53F-4AF5-B4F2-D854A89FF9FC}" type="presOf" srcId="{8FBAAD1B-5BAC-4AC0-8BA9-6D0621EB872A}" destId="{5C1B40A2-C95B-481E-9090-4B7BCF3B56CE}" srcOrd="0" destOrd="0" presId="urn:microsoft.com/office/officeart/2005/8/layout/cycle5"/>
    <dgm:cxn modelId="{6B449B6E-E79A-4589-A9A4-29E569206FAC}" type="presOf" srcId="{582979A8-C384-483D-9063-70433550210F}" destId="{03867FA4-A613-4921-92BD-CBD0DE5AF6C1}" srcOrd="0" destOrd="0" presId="urn:microsoft.com/office/officeart/2005/8/layout/cycle5"/>
    <dgm:cxn modelId="{302A2F16-3AC8-43D7-9E61-E6B0D12C776C}" type="presOf" srcId="{1F9A309A-9FC0-485D-BD9D-D3AA06914A86}" destId="{43434E4B-C4FB-4DAC-9533-71DBE9279538}" srcOrd="0" destOrd="0" presId="urn:microsoft.com/office/officeart/2005/8/layout/cycle5"/>
    <dgm:cxn modelId="{576E8FAF-673E-4EEE-A299-EFE205D95367}" srcId="{8FBAAD1B-5BAC-4AC0-8BA9-6D0621EB872A}" destId="{99AA82BB-5D7A-4078-8B23-18C254D0DC4B}" srcOrd="5" destOrd="0" parTransId="{66269EDA-3B26-44F0-9EAF-0EAB9C77E571}" sibTransId="{CE6B3773-E288-4ED6-8D2D-7A94A1E9116E}"/>
    <dgm:cxn modelId="{56B4D61A-9A37-4512-94F3-E427B0977017}" srcId="{8FBAAD1B-5BAC-4AC0-8BA9-6D0621EB872A}" destId="{AC3117F4-22F7-4278-9E67-6CE483EEA235}" srcOrd="3" destOrd="0" parTransId="{FFECE32E-61FB-48FC-B2EB-498B71F1D7E8}" sibTransId="{83D8F672-682C-4EEF-83C3-46A0F47A1E51}"/>
    <dgm:cxn modelId="{C6A0782F-1121-413E-BFF4-9C91A43198B6}" srcId="{8FBAAD1B-5BAC-4AC0-8BA9-6D0621EB872A}" destId="{724D7F1B-A1E0-49D7-BF3E-FEFCD1C743CE}" srcOrd="1" destOrd="0" parTransId="{8421A8F1-BAEA-4CEE-B30C-84C25247883B}" sibTransId="{8BA3E322-4EFF-422F-8958-15FC13EBBE0A}"/>
    <dgm:cxn modelId="{C27EF223-A7F9-401C-A928-9E63B98CB411}" type="presOf" srcId="{1B6EB8D1-E4C2-40F7-BAF0-BED45F5C904D}" destId="{37B34B6A-4DCE-4DE3-951A-2EF6B41DAEEC}" srcOrd="0" destOrd="0" presId="urn:microsoft.com/office/officeart/2005/8/layout/cycle5"/>
    <dgm:cxn modelId="{030B7E75-830E-492D-ACC9-E132D1A19025}" type="presOf" srcId="{8BA3E322-4EFF-422F-8958-15FC13EBBE0A}" destId="{F93ECD45-54D8-465B-A0C2-914295F3C5BD}" srcOrd="0" destOrd="0" presId="urn:microsoft.com/office/officeart/2005/8/layout/cycle5"/>
    <dgm:cxn modelId="{9B40075E-B9C8-4BE1-9B72-6DF318F1311A}" srcId="{8FBAAD1B-5BAC-4AC0-8BA9-6D0621EB872A}" destId="{FD2A65F7-0EFD-427A-9350-4EE82EF8A3A3}" srcOrd="6" destOrd="0" parTransId="{697F9671-3336-441A-86F1-2B39F8A830C4}" sibTransId="{1B6EB8D1-E4C2-40F7-BAF0-BED45F5C904D}"/>
    <dgm:cxn modelId="{04FBA6B1-3B09-496C-87DC-9FC1F970230F}" type="presOf" srcId="{FD2A65F7-0EFD-427A-9350-4EE82EF8A3A3}" destId="{E20084B0-DED3-4DEB-8998-F77FEE57635D}" srcOrd="0" destOrd="0" presId="urn:microsoft.com/office/officeart/2005/8/layout/cycle5"/>
    <dgm:cxn modelId="{7BA20093-7751-48E7-9E6E-AC119FC8D5EF}" type="presParOf" srcId="{5C1B40A2-C95B-481E-9090-4B7BCF3B56CE}" destId="{18E1BD14-653F-47B3-BB46-667C8FB2497F}" srcOrd="0" destOrd="0" presId="urn:microsoft.com/office/officeart/2005/8/layout/cycle5"/>
    <dgm:cxn modelId="{F2597939-7F7A-4847-81A6-54B887C657FF}" type="presParOf" srcId="{5C1B40A2-C95B-481E-9090-4B7BCF3B56CE}" destId="{63F2586D-5C2A-47F2-8FBF-D647F1535402}" srcOrd="1" destOrd="0" presId="urn:microsoft.com/office/officeart/2005/8/layout/cycle5"/>
    <dgm:cxn modelId="{500280E4-F6C0-46FE-BD35-44FF7A346081}" type="presParOf" srcId="{5C1B40A2-C95B-481E-9090-4B7BCF3B56CE}" destId="{43434E4B-C4FB-4DAC-9533-71DBE9279538}" srcOrd="2" destOrd="0" presId="urn:microsoft.com/office/officeart/2005/8/layout/cycle5"/>
    <dgm:cxn modelId="{A7D7927D-317C-4C9B-B29A-6744ED2C69ED}" type="presParOf" srcId="{5C1B40A2-C95B-481E-9090-4B7BCF3B56CE}" destId="{A54D8CAD-B47B-492A-A92F-69E42EBB0CBD}" srcOrd="3" destOrd="0" presId="urn:microsoft.com/office/officeart/2005/8/layout/cycle5"/>
    <dgm:cxn modelId="{30B29179-085C-4220-94D1-9C25F9678842}" type="presParOf" srcId="{5C1B40A2-C95B-481E-9090-4B7BCF3B56CE}" destId="{C1BE9F86-1024-42B7-8000-210EB09C538A}" srcOrd="4" destOrd="0" presId="urn:microsoft.com/office/officeart/2005/8/layout/cycle5"/>
    <dgm:cxn modelId="{2419536A-1F43-4C61-B85D-37688EE884AE}" type="presParOf" srcId="{5C1B40A2-C95B-481E-9090-4B7BCF3B56CE}" destId="{F93ECD45-54D8-465B-A0C2-914295F3C5BD}" srcOrd="5" destOrd="0" presId="urn:microsoft.com/office/officeart/2005/8/layout/cycle5"/>
    <dgm:cxn modelId="{58C8FDE9-5084-4E38-A6FF-8166445BABE3}" type="presParOf" srcId="{5C1B40A2-C95B-481E-9090-4B7BCF3B56CE}" destId="{D76CEF15-AD37-4FF7-A9D9-F30101483B47}" srcOrd="6" destOrd="0" presId="urn:microsoft.com/office/officeart/2005/8/layout/cycle5"/>
    <dgm:cxn modelId="{2CDEFBEC-03B3-4801-8EC9-358D960C52E2}" type="presParOf" srcId="{5C1B40A2-C95B-481E-9090-4B7BCF3B56CE}" destId="{89825730-0866-4745-85D0-1D1DCFBF2A18}" srcOrd="7" destOrd="0" presId="urn:microsoft.com/office/officeart/2005/8/layout/cycle5"/>
    <dgm:cxn modelId="{43D0D845-98EB-4006-9ED9-233495181F41}" type="presParOf" srcId="{5C1B40A2-C95B-481E-9090-4B7BCF3B56CE}" destId="{DA554C6D-A2BD-4B94-802C-6C55DB9F2BF8}" srcOrd="8" destOrd="0" presId="urn:microsoft.com/office/officeart/2005/8/layout/cycle5"/>
    <dgm:cxn modelId="{44C3ED6E-899E-4BCA-AB3A-ADB4B135B254}" type="presParOf" srcId="{5C1B40A2-C95B-481E-9090-4B7BCF3B56CE}" destId="{644BD4D3-8D2A-489F-BC0B-191B4AEF9533}" srcOrd="9" destOrd="0" presId="urn:microsoft.com/office/officeart/2005/8/layout/cycle5"/>
    <dgm:cxn modelId="{26CC558B-FFD0-4A0A-A11E-8A0C387D97A9}" type="presParOf" srcId="{5C1B40A2-C95B-481E-9090-4B7BCF3B56CE}" destId="{DAC3B005-4E2A-4348-9B77-486F2914FE10}" srcOrd="10" destOrd="0" presId="urn:microsoft.com/office/officeart/2005/8/layout/cycle5"/>
    <dgm:cxn modelId="{8E730908-9D95-419C-B108-F7C86449BB6D}" type="presParOf" srcId="{5C1B40A2-C95B-481E-9090-4B7BCF3B56CE}" destId="{2C814299-90FC-466A-8C27-58BBE7C3AD9B}" srcOrd="11" destOrd="0" presId="urn:microsoft.com/office/officeart/2005/8/layout/cycle5"/>
    <dgm:cxn modelId="{0F693752-2906-447C-9FE1-446A680E421F}" type="presParOf" srcId="{5C1B40A2-C95B-481E-9090-4B7BCF3B56CE}" destId="{03867FA4-A613-4921-92BD-CBD0DE5AF6C1}" srcOrd="12" destOrd="0" presId="urn:microsoft.com/office/officeart/2005/8/layout/cycle5"/>
    <dgm:cxn modelId="{95924E37-8882-4E9F-A359-17E4C3DD72C6}" type="presParOf" srcId="{5C1B40A2-C95B-481E-9090-4B7BCF3B56CE}" destId="{A543EB03-7087-4967-BA16-52B020590675}" srcOrd="13" destOrd="0" presId="urn:microsoft.com/office/officeart/2005/8/layout/cycle5"/>
    <dgm:cxn modelId="{6168C958-35EB-4476-8151-DA508627EA80}" type="presParOf" srcId="{5C1B40A2-C95B-481E-9090-4B7BCF3B56CE}" destId="{191E1915-7B43-453A-9B3B-8BE365BAB7F0}" srcOrd="14" destOrd="0" presId="urn:microsoft.com/office/officeart/2005/8/layout/cycle5"/>
    <dgm:cxn modelId="{B8A2FDA5-9754-4CBE-954F-9805F6BFCA66}" type="presParOf" srcId="{5C1B40A2-C95B-481E-9090-4B7BCF3B56CE}" destId="{529DDF86-EE24-4644-BF9F-F7994B1A08DB}" srcOrd="15" destOrd="0" presId="urn:microsoft.com/office/officeart/2005/8/layout/cycle5"/>
    <dgm:cxn modelId="{29A60492-9F75-4C8C-A93C-CC391CEB67B4}" type="presParOf" srcId="{5C1B40A2-C95B-481E-9090-4B7BCF3B56CE}" destId="{273D6908-0A8E-4F45-889A-67CE25D68E3E}" srcOrd="16" destOrd="0" presId="urn:microsoft.com/office/officeart/2005/8/layout/cycle5"/>
    <dgm:cxn modelId="{6227E773-A9DC-467D-8060-30B207F8C827}" type="presParOf" srcId="{5C1B40A2-C95B-481E-9090-4B7BCF3B56CE}" destId="{B61698C4-7017-4D89-87F7-56075D701F9E}" srcOrd="17" destOrd="0" presId="urn:microsoft.com/office/officeart/2005/8/layout/cycle5"/>
    <dgm:cxn modelId="{B5F87667-6A59-49B2-A10B-94B99AD022BF}" type="presParOf" srcId="{5C1B40A2-C95B-481E-9090-4B7BCF3B56CE}" destId="{E20084B0-DED3-4DEB-8998-F77FEE57635D}" srcOrd="18" destOrd="0" presId="urn:microsoft.com/office/officeart/2005/8/layout/cycle5"/>
    <dgm:cxn modelId="{22AABC01-C092-4BEA-9EB5-B8E83E76D6AF}" type="presParOf" srcId="{5C1B40A2-C95B-481E-9090-4B7BCF3B56CE}" destId="{284E5A02-1953-4AC1-8DE5-B9171905FABE}" srcOrd="19" destOrd="0" presId="urn:microsoft.com/office/officeart/2005/8/layout/cycle5"/>
    <dgm:cxn modelId="{57B250EA-D75D-4267-8A4F-2D2E1CEFC232}" type="presParOf" srcId="{5C1B40A2-C95B-481E-9090-4B7BCF3B56CE}" destId="{37B34B6A-4DCE-4DE3-951A-2EF6B41DAEEC}" srcOrd="20" destOrd="0" presId="urn:microsoft.com/office/officeart/2005/8/layout/cycle5"/>
    <dgm:cxn modelId="{5B29DE1D-36B9-49A4-B861-6A33152B8974}" type="presParOf" srcId="{5C1B40A2-C95B-481E-9090-4B7BCF3B56CE}" destId="{26BC9EC0-F33D-4C53-893E-E607BC23B588}" srcOrd="21" destOrd="0" presId="urn:microsoft.com/office/officeart/2005/8/layout/cycle5"/>
    <dgm:cxn modelId="{D9057867-0C5C-4681-AB68-7BD003D167F1}" type="presParOf" srcId="{5C1B40A2-C95B-481E-9090-4B7BCF3B56CE}" destId="{AAF36583-BB7F-476C-A980-E0851D9947DB}" srcOrd="22" destOrd="0" presId="urn:microsoft.com/office/officeart/2005/8/layout/cycle5"/>
    <dgm:cxn modelId="{C6DC724C-E5CB-4D4C-842B-88F151A230FF}" type="presParOf" srcId="{5C1B40A2-C95B-481E-9090-4B7BCF3B56CE}" destId="{6B2E63ED-B4B9-4312-8B34-C6298E61E31E}" srcOrd="23" destOrd="0" presId="urn:microsoft.com/office/officeart/2005/8/layout/cycle5"/>
  </dgm:cxnLst>
  <dgm:bg>
    <a:noFill/>
    <a:effectLst/>
  </dgm:bg>
  <dgm:whole>
    <a:ln w="31750" cap="flat" cmpd="sng" algn="ctr">
      <a:noFill/>
      <a:prstDash val="sysDot"/>
      <a:round/>
      <a:headEnd type="none" w="med" len="med"/>
      <a:tailEnd type="none" w="med" len="med"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9BABCCA-8569-4ABA-B03B-D830CDA9F6D4}" type="doc">
      <dgm:prSet loTypeId="urn:microsoft.com/office/officeart/2008/layout/RadialCluster" loCatId="relationship" qsTypeId="urn:microsoft.com/office/officeart/2005/8/quickstyle/3d2" qsCatId="3D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FB48CFB2-2144-464F-99B0-7B4517BBF385}">
      <dgm:prSet phldrT="[Текст]" custT="1"/>
      <dgm:spPr>
        <a:solidFill>
          <a:schemeClr val="accent1">
            <a:lumMod val="60000"/>
            <a:lumOff val="40000"/>
          </a:schemeClr>
        </a:solidFill>
        <a:ln w="127000">
          <a:solidFill>
            <a:schemeClr val="accent2">
              <a:lumMod val="60000"/>
              <a:lumOff val="40000"/>
            </a:schemeClr>
          </a:solidFill>
        </a:ln>
        <a:effectLst>
          <a:glow rad="139700">
            <a:schemeClr val="accent3">
              <a:satMod val="175000"/>
              <a:alpha val="40000"/>
            </a:schemeClr>
          </a:glow>
        </a:effectLst>
        <a:scene3d>
          <a:camera prst="orthographicFront"/>
          <a:lightRig rig="threePt" dir="t">
            <a:rot lat="0" lon="0" rev="7500000"/>
          </a:lightRig>
        </a:scene3d>
        <a:sp3d prstMaterial="dkEdge">
          <a:bevelT w="120650" h="88900"/>
          <a:bevelB w="88900" h="31750"/>
        </a:sp3d>
      </dgm:spPr>
      <dgm:t>
        <a:bodyPr/>
        <a:lstStyle/>
        <a:p>
          <a:pPr>
            <a:lnSpc>
              <a:spcPct val="90000"/>
            </a:lnSpc>
          </a:pPr>
          <a:endParaRPr lang="ru-RU" sz="2800" b="1" dirty="0">
            <a:solidFill>
              <a:schemeClr val="tx1"/>
            </a:solidFill>
            <a:latin typeface="Arial Narrow" panose="020B0606020202030204" pitchFamily="34" charset="0"/>
            <a:cs typeface="Times New Roman" panose="02020603050405020304" pitchFamily="18" charset="0"/>
          </a:endParaRPr>
        </a:p>
        <a:p>
          <a:pPr>
            <a:lnSpc>
              <a:spcPct val="70000"/>
            </a:lnSpc>
          </a:pPr>
          <a:r>
            <a:rPr lang="ru-RU" sz="2400" b="1" dirty="0">
              <a:solidFill>
                <a:schemeClr val="tx1"/>
              </a:solidFill>
              <a:latin typeface="Academy" pitchFamily="2" charset="0"/>
              <a:cs typeface="Times New Roman" panose="02020603050405020304" pitchFamily="18" charset="0"/>
            </a:rPr>
            <a:t>Доходы бюджета - поступающие в бюджет денежные средства</a:t>
          </a:r>
        </a:p>
        <a:p>
          <a:pPr>
            <a:lnSpc>
              <a:spcPct val="90000"/>
            </a:lnSpc>
          </a:pPr>
          <a:endParaRPr lang="ru-RU" sz="22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AAEB99F-186D-4EBF-BBED-2B0E5A5148BE}" type="parTrans" cxnId="{5D4F3C9E-B10F-444A-BA8E-62C311060DBF}">
      <dgm:prSet/>
      <dgm:spPr/>
      <dgm:t>
        <a:bodyPr/>
        <a:lstStyle/>
        <a:p>
          <a:endParaRPr lang="ru-RU"/>
        </a:p>
      </dgm:t>
    </dgm:pt>
    <dgm:pt modelId="{39196133-48A8-43A8-922F-0E3AC7557F38}" type="sibTrans" cxnId="{5D4F3C9E-B10F-444A-BA8E-62C311060DBF}">
      <dgm:prSet/>
      <dgm:spPr/>
      <dgm:t>
        <a:bodyPr/>
        <a:lstStyle/>
        <a:p>
          <a:endParaRPr lang="ru-RU"/>
        </a:p>
      </dgm:t>
    </dgm:pt>
    <dgm:pt modelId="{BF147029-5588-4C67-A975-3EDDF959302B}">
      <dgm:prSet phldrT="[Текст]" custT="1"/>
      <dgm:spPr>
        <a:solidFill>
          <a:schemeClr val="accent1">
            <a:lumMod val="60000"/>
            <a:lumOff val="40000"/>
          </a:schemeClr>
        </a:solidFill>
        <a:ln w="127000">
          <a:solidFill>
            <a:schemeClr val="tx2">
              <a:lumMod val="60000"/>
              <a:lumOff val="40000"/>
            </a:schemeClr>
          </a:solidFill>
        </a:ln>
        <a:effectLst>
          <a:glow rad="139700">
            <a:schemeClr val="accent3">
              <a:satMod val="175000"/>
              <a:alpha val="40000"/>
            </a:schemeClr>
          </a:glow>
        </a:effectLst>
        <a:scene3d>
          <a:camera prst="orthographicFront"/>
          <a:lightRig rig="threePt" dir="t">
            <a:rot lat="0" lon="0" rev="7500000"/>
          </a:lightRig>
        </a:scene3d>
        <a:sp3d prstMaterial="dkEdge">
          <a:bevelT w="120650" h="88900"/>
          <a:bevelB w="88900" h="31750"/>
        </a:sp3d>
      </dgm:spPr>
      <dgm:t>
        <a:bodyPr/>
        <a:lstStyle/>
        <a:p>
          <a:pPr>
            <a:lnSpc>
              <a:spcPct val="70000"/>
            </a:lnSpc>
          </a:pPr>
          <a:r>
            <a:rPr lang="ru-RU" sz="2400" b="1" dirty="0">
              <a:solidFill>
                <a:schemeClr val="bg1"/>
              </a:solidFill>
              <a:latin typeface="Arial Narrow" panose="020B0606020202030204" pitchFamily="34" charset="0"/>
              <a:cs typeface="Times New Roman" panose="02020603050405020304" pitchFamily="18" charset="0"/>
            </a:rPr>
            <a:t>Безвозмездные поступления</a:t>
          </a:r>
        </a:p>
      </dgm:t>
    </dgm:pt>
    <dgm:pt modelId="{2C971819-3A7E-44D6-A607-E41E2CC546CA}" type="parTrans" cxnId="{457702C6-AE99-4C2D-96D9-995BC995E75C}">
      <dgm:prSet/>
      <dgm:spPr>
        <a:ln w="38100">
          <a:solidFill>
            <a:schemeClr val="accent2">
              <a:lumMod val="75000"/>
            </a:schemeClr>
          </a:solidFill>
        </a:ln>
        <a:scene3d>
          <a:camera prst="orthographicFront"/>
          <a:lightRig rig="threePt" dir="t">
            <a:rot lat="0" lon="0" rev="7500000"/>
          </a:lightRig>
        </a:scene3d>
        <a:sp3d z="-40000" prstMaterial="matte">
          <a:bevelT/>
        </a:sp3d>
      </dgm:spPr>
      <dgm:t>
        <a:bodyPr/>
        <a:lstStyle/>
        <a:p>
          <a:endParaRPr lang="ru-RU"/>
        </a:p>
      </dgm:t>
    </dgm:pt>
    <dgm:pt modelId="{E327513B-1FDF-48E7-9E5A-99220A35E89A}" type="sibTrans" cxnId="{457702C6-AE99-4C2D-96D9-995BC995E75C}">
      <dgm:prSet/>
      <dgm:spPr/>
      <dgm:t>
        <a:bodyPr/>
        <a:lstStyle/>
        <a:p>
          <a:endParaRPr lang="ru-RU"/>
        </a:p>
      </dgm:t>
    </dgm:pt>
    <dgm:pt modelId="{B48DC76A-8C89-4A47-A084-03205D8C4A2A}">
      <dgm:prSet phldrT="[Текст]" custT="1"/>
      <dgm:spPr>
        <a:solidFill>
          <a:schemeClr val="accent1">
            <a:lumMod val="60000"/>
            <a:lumOff val="40000"/>
          </a:schemeClr>
        </a:solidFill>
        <a:ln w="127000">
          <a:solidFill>
            <a:schemeClr val="tx2">
              <a:lumMod val="60000"/>
              <a:lumOff val="40000"/>
            </a:schemeClr>
          </a:solidFill>
        </a:ln>
        <a:effectLst>
          <a:glow rad="139700">
            <a:schemeClr val="accent3">
              <a:satMod val="175000"/>
              <a:alpha val="40000"/>
            </a:schemeClr>
          </a:glow>
        </a:effectLst>
        <a:scene3d>
          <a:camera prst="orthographicFront"/>
          <a:lightRig rig="threePt" dir="t">
            <a:rot lat="0" lon="0" rev="7500000"/>
          </a:lightRig>
        </a:scene3d>
        <a:sp3d prstMaterial="dkEdge">
          <a:bevelT w="120650" h="88900"/>
          <a:bevelB w="88900" h="31750"/>
        </a:sp3d>
      </dgm:spPr>
      <dgm:t>
        <a:bodyPr/>
        <a:lstStyle/>
        <a:p>
          <a:pPr>
            <a:lnSpc>
              <a:spcPct val="70000"/>
            </a:lnSpc>
          </a:pPr>
          <a:r>
            <a:rPr lang="ru-RU" sz="2400" b="1" dirty="0">
              <a:solidFill>
                <a:schemeClr val="bg1"/>
              </a:solidFill>
              <a:latin typeface="Academy" pitchFamily="2" charset="0"/>
              <a:cs typeface="Times New Roman" panose="02020603050405020304" pitchFamily="18" charset="0"/>
            </a:rPr>
            <a:t>Налоговые доходы</a:t>
          </a:r>
        </a:p>
      </dgm:t>
    </dgm:pt>
    <dgm:pt modelId="{9D6328B3-3D5F-410C-9275-2F3B736C0074}" type="parTrans" cxnId="{154E241D-2D22-4E0E-8438-BC731CBD30B3}">
      <dgm:prSet/>
      <dgm:spPr>
        <a:ln w="38100">
          <a:solidFill>
            <a:schemeClr val="accent2">
              <a:lumMod val="75000"/>
            </a:schemeClr>
          </a:solidFill>
        </a:ln>
        <a:scene3d>
          <a:camera prst="orthographicFront"/>
          <a:lightRig rig="threePt" dir="t">
            <a:rot lat="0" lon="0" rev="7500000"/>
          </a:lightRig>
        </a:scene3d>
        <a:sp3d z="-40000" prstMaterial="matte">
          <a:bevelT/>
        </a:sp3d>
      </dgm:spPr>
      <dgm:t>
        <a:bodyPr/>
        <a:lstStyle/>
        <a:p>
          <a:endParaRPr lang="ru-RU"/>
        </a:p>
      </dgm:t>
    </dgm:pt>
    <dgm:pt modelId="{1847B8B9-2FEB-499A-AACE-A89168127650}" type="sibTrans" cxnId="{154E241D-2D22-4E0E-8438-BC731CBD30B3}">
      <dgm:prSet/>
      <dgm:spPr/>
      <dgm:t>
        <a:bodyPr/>
        <a:lstStyle/>
        <a:p>
          <a:endParaRPr lang="ru-RU"/>
        </a:p>
      </dgm:t>
    </dgm:pt>
    <dgm:pt modelId="{51B0975B-EA65-4A15-BAF2-DB307B86BC96}">
      <dgm:prSet phldrT="[Текст]" custT="1"/>
      <dgm:spPr>
        <a:solidFill>
          <a:schemeClr val="accent1">
            <a:lumMod val="60000"/>
            <a:lumOff val="40000"/>
          </a:schemeClr>
        </a:solidFill>
        <a:ln w="127000">
          <a:solidFill>
            <a:schemeClr val="tx2">
              <a:lumMod val="60000"/>
              <a:lumOff val="40000"/>
            </a:schemeClr>
          </a:solidFill>
        </a:ln>
        <a:effectLst>
          <a:glow rad="139700">
            <a:schemeClr val="accent3">
              <a:satMod val="175000"/>
              <a:alpha val="40000"/>
            </a:schemeClr>
          </a:glow>
        </a:effectLst>
        <a:scene3d>
          <a:camera prst="orthographicFront"/>
          <a:lightRig rig="threePt" dir="t">
            <a:rot lat="0" lon="0" rev="7500000"/>
          </a:lightRig>
        </a:scene3d>
        <a:sp3d prstMaterial="dkEdge">
          <a:bevelT w="120650" h="88900"/>
          <a:bevelB w="88900" h="31750"/>
        </a:sp3d>
      </dgm:spPr>
      <dgm:t>
        <a:bodyPr/>
        <a:lstStyle/>
        <a:p>
          <a:pPr>
            <a:lnSpc>
              <a:spcPct val="70000"/>
            </a:lnSpc>
          </a:pPr>
          <a:r>
            <a:rPr lang="ru-RU" sz="2400" b="1" dirty="0">
              <a:solidFill>
                <a:schemeClr val="bg1"/>
              </a:solidFill>
              <a:latin typeface="Academy" pitchFamily="2" charset="0"/>
              <a:cs typeface="Times New Roman" panose="02020603050405020304" pitchFamily="18" charset="0"/>
            </a:rPr>
            <a:t>Неналоговые доходы</a:t>
          </a:r>
        </a:p>
      </dgm:t>
    </dgm:pt>
    <dgm:pt modelId="{30BF6DE8-1E0A-4F3F-9C5D-54B1D0FEA649}" type="parTrans" cxnId="{2F7F97AF-1C51-47F7-AED3-20851A7120E9}">
      <dgm:prSet/>
      <dgm:spPr>
        <a:ln w="38100">
          <a:solidFill>
            <a:schemeClr val="accent2">
              <a:lumMod val="75000"/>
            </a:schemeClr>
          </a:solidFill>
        </a:ln>
        <a:scene3d>
          <a:camera prst="orthographicFront"/>
          <a:lightRig rig="threePt" dir="t">
            <a:rot lat="0" lon="0" rev="7500000"/>
          </a:lightRig>
        </a:scene3d>
        <a:sp3d z="-40000" prstMaterial="matte">
          <a:bevelT/>
        </a:sp3d>
      </dgm:spPr>
      <dgm:t>
        <a:bodyPr/>
        <a:lstStyle/>
        <a:p>
          <a:endParaRPr lang="ru-RU"/>
        </a:p>
      </dgm:t>
    </dgm:pt>
    <dgm:pt modelId="{F5480A95-2FFD-46E9-8288-C8419BA04595}" type="sibTrans" cxnId="{2F7F97AF-1C51-47F7-AED3-20851A7120E9}">
      <dgm:prSet/>
      <dgm:spPr/>
      <dgm:t>
        <a:bodyPr/>
        <a:lstStyle/>
        <a:p>
          <a:endParaRPr lang="ru-RU"/>
        </a:p>
      </dgm:t>
    </dgm:pt>
    <dgm:pt modelId="{4E3CB81D-5BD5-41C8-8D7E-41348F2F94B8}">
      <dgm:prSet/>
      <dgm:spPr/>
      <dgm:t>
        <a:bodyPr/>
        <a:lstStyle/>
        <a:p>
          <a:endParaRPr lang="ru-RU"/>
        </a:p>
      </dgm:t>
    </dgm:pt>
    <dgm:pt modelId="{CB1AFA49-7FFC-4CC1-ABCF-E6C85BDD0CDF}" type="parTrans" cxnId="{353F71E6-1BF3-4808-8C5A-4F3A0A4469B6}">
      <dgm:prSet/>
      <dgm:spPr/>
      <dgm:t>
        <a:bodyPr/>
        <a:lstStyle/>
        <a:p>
          <a:endParaRPr lang="ru-RU"/>
        </a:p>
      </dgm:t>
    </dgm:pt>
    <dgm:pt modelId="{22A13CCC-4F53-4984-919B-DA9857491D50}" type="sibTrans" cxnId="{353F71E6-1BF3-4808-8C5A-4F3A0A4469B6}">
      <dgm:prSet/>
      <dgm:spPr/>
      <dgm:t>
        <a:bodyPr/>
        <a:lstStyle/>
        <a:p>
          <a:endParaRPr lang="ru-RU"/>
        </a:p>
      </dgm:t>
    </dgm:pt>
    <dgm:pt modelId="{EBBCDB51-8D9D-41C5-9512-A7CBCEB26C2A}">
      <dgm:prSet/>
      <dgm:spPr/>
      <dgm:t>
        <a:bodyPr/>
        <a:lstStyle/>
        <a:p>
          <a:endParaRPr lang="ru-RU" dirty="0"/>
        </a:p>
      </dgm:t>
    </dgm:pt>
    <dgm:pt modelId="{88AF2814-A6DF-449B-A708-4AD232106244}" type="parTrans" cxnId="{084B9E86-4CAC-45A9-B370-423FBD730BEC}">
      <dgm:prSet/>
      <dgm:spPr/>
      <dgm:t>
        <a:bodyPr/>
        <a:lstStyle/>
        <a:p>
          <a:endParaRPr lang="ru-RU"/>
        </a:p>
      </dgm:t>
    </dgm:pt>
    <dgm:pt modelId="{4E805DCF-6BEF-46D5-BAEB-4A4B47EA680F}" type="sibTrans" cxnId="{084B9E86-4CAC-45A9-B370-423FBD730BEC}">
      <dgm:prSet/>
      <dgm:spPr/>
      <dgm:t>
        <a:bodyPr/>
        <a:lstStyle/>
        <a:p>
          <a:endParaRPr lang="ru-RU"/>
        </a:p>
      </dgm:t>
    </dgm:pt>
    <dgm:pt modelId="{8B244CFF-22F3-49C3-BAD4-562F5B34DCEA}" type="pres">
      <dgm:prSet presAssocID="{C9BABCCA-8569-4ABA-B03B-D830CDA9F6D4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767A95D3-4209-465C-93E1-7443651645A0}" type="pres">
      <dgm:prSet presAssocID="{FB48CFB2-2144-464F-99B0-7B4517BBF385}" presName="singleCycle" presStyleCnt="0"/>
      <dgm:spPr>
        <a:scene3d>
          <a:camera prst="orthographicFront"/>
          <a:lightRig rig="threePt" dir="t"/>
        </a:scene3d>
        <a:sp3d>
          <a:bevelT/>
        </a:sp3d>
      </dgm:spPr>
    </dgm:pt>
    <dgm:pt modelId="{55E128A9-086C-4AB0-9BB3-7B78F9CA19C8}" type="pres">
      <dgm:prSet presAssocID="{FB48CFB2-2144-464F-99B0-7B4517BBF385}" presName="singleCenter" presStyleLbl="node1" presStyleIdx="0" presStyleCnt="4" custScaleX="453669" custScaleY="54339" custLinFactNeighborX="5104" custLinFactNeighborY="-56817">
        <dgm:presLayoutVars>
          <dgm:chMax val="7"/>
          <dgm:chPref val="7"/>
        </dgm:presLayoutVars>
      </dgm:prSet>
      <dgm:spPr/>
      <dgm:t>
        <a:bodyPr/>
        <a:lstStyle/>
        <a:p>
          <a:endParaRPr lang="ru-RU"/>
        </a:p>
      </dgm:t>
    </dgm:pt>
    <dgm:pt modelId="{2A42BF92-E0CA-4C74-94D9-9AE3F4260038}" type="pres">
      <dgm:prSet presAssocID="{2C971819-3A7E-44D6-A607-E41E2CC546CA}" presName="Name56" presStyleLbl="parChTrans1D2" presStyleIdx="0" presStyleCnt="3"/>
      <dgm:spPr/>
      <dgm:t>
        <a:bodyPr/>
        <a:lstStyle/>
        <a:p>
          <a:endParaRPr lang="ru-RU"/>
        </a:p>
      </dgm:t>
    </dgm:pt>
    <dgm:pt modelId="{A7E70BED-E9F9-4186-91D6-4C4AD5C34513}" type="pres">
      <dgm:prSet presAssocID="{BF147029-5588-4C67-A975-3EDDF959302B}" presName="text0" presStyleLbl="node1" presStyleIdx="1" presStyleCnt="4" custScaleX="385925" custScaleY="75391" custRadScaleRad="76863" custRadScaleInc="-24055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999DAA6-78E7-4C62-AD9F-BB89E1F317A5}" type="pres">
      <dgm:prSet presAssocID="{9D6328B3-3D5F-410C-9275-2F3B736C0074}" presName="Name56" presStyleLbl="parChTrans1D2" presStyleIdx="1" presStyleCnt="3"/>
      <dgm:spPr/>
      <dgm:t>
        <a:bodyPr/>
        <a:lstStyle/>
        <a:p>
          <a:endParaRPr lang="ru-RU"/>
        </a:p>
      </dgm:t>
    </dgm:pt>
    <dgm:pt modelId="{A1F9C609-4FDF-427E-A3A7-017CF8E0D1F8}" type="pres">
      <dgm:prSet presAssocID="{B48DC76A-8C89-4A47-A084-03205D8C4A2A}" presName="text0" presStyleLbl="node1" presStyleIdx="2" presStyleCnt="4" custScaleX="304805" custScaleY="94470" custRadScaleRad="121879" custRadScaleInc="-8443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F1427F8-47F7-429E-8B9A-D7AD3446727D}" type="pres">
      <dgm:prSet presAssocID="{30BF6DE8-1E0A-4F3F-9C5D-54B1D0FEA649}" presName="Name56" presStyleLbl="parChTrans1D2" presStyleIdx="2" presStyleCnt="3"/>
      <dgm:spPr/>
      <dgm:t>
        <a:bodyPr/>
        <a:lstStyle/>
        <a:p>
          <a:endParaRPr lang="ru-RU"/>
        </a:p>
      </dgm:t>
    </dgm:pt>
    <dgm:pt modelId="{341F0CCF-4C81-46C6-BAD1-DDC17631079D}" type="pres">
      <dgm:prSet presAssocID="{51B0975B-EA65-4A15-BAF2-DB307B86BC96}" presName="text0" presStyleLbl="node1" presStyleIdx="3" presStyleCnt="4" custScaleX="297295" custScaleY="87686" custRadScaleRad="136714" custRadScaleInc="8165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53F71E6-1BF3-4808-8C5A-4F3A0A4469B6}" srcId="{C9BABCCA-8569-4ABA-B03B-D830CDA9F6D4}" destId="{4E3CB81D-5BD5-41C8-8D7E-41348F2F94B8}" srcOrd="1" destOrd="0" parTransId="{CB1AFA49-7FFC-4CC1-ABCF-E6C85BDD0CDF}" sibTransId="{22A13CCC-4F53-4984-919B-DA9857491D50}"/>
    <dgm:cxn modelId="{2F7F97AF-1C51-47F7-AED3-20851A7120E9}" srcId="{FB48CFB2-2144-464F-99B0-7B4517BBF385}" destId="{51B0975B-EA65-4A15-BAF2-DB307B86BC96}" srcOrd="2" destOrd="0" parTransId="{30BF6DE8-1E0A-4F3F-9C5D-54B1D0FEA649}" sibTransId="{F5480A95-2FFD-46E9-8288-C8419BA04595}"/>
    <dgm:cxn modelId="{08AF76D0-F453-4A35-BF7F-734539FCCE2A}" type="presOf" srcId="{2C971819-3A7E-44D6-A607-E41E2CC546CA}" destId="{2A42BF92-E0CA-4C74-94D9-9AE3F4260038}" srcOrd="0" destOrd="0" presId="urn:microsoft.com/office/officeart/2008/layout/RadialCluster"/>
    <dgm:cxn modelId="{AE961DD4-C172-42E1-98FA-EC3879CBE94A}" type="presOf" srcId="{51B0975B-EA65-4A15-BAF2-DB307B86BC96}" destId="{341F0CCF-4C81-46C6-BAD1-DDC17631079D}" srcOrd="0" destOrd="0" presId="urn:microsoft.com/office/officeart/2008/layout/RadialCluster"/>
    <dgm:cxn modelId="{49B8A50E-C671-4CCA-94C9-762C230B28BE}" type="presOf" srcId="{B48DC76A-8C89-4A47-A084-03205D8C4A2A}" destId="{A1F9C609-4FDF-427E-A3A7-017CF8E0D1F8}" srcOrd="0" destOrd="0" presId="urn:microsoft.com/office/officeart/2008/layout/RadialCluster"/>
    <dgm:cxn modelId="{9E3C2C2D-F444-4583-BDCA-D65E00092E33}" type="presOf" srcId="{30BF6DE8-1E0A-4F3F-9C5D-54B1D0FEA649}" destId="{BF1427F8-47F7-429E-8B9A-D7AD3446727D}" srcOrd="0" destOrd="0" presId="urn:microsoft.com/office/officeart/2008/layout/RadialCluster"/>
    <dgm:cxn modelId="{084B9E86-4CAC-45A9-B370-423FBD730BEC}" srcId="{C9BABCCA-8569-4ABA-B03B-D830CDA9F6D4}" destId="{EBBCDB51-8D9D-41C5-9512-A7CBCEB26C2A}" srcOrd="2" destOrd="0" parTransId="{88AF2814-A6DF-449B-A708-4AD232106244}" sibTransId="{4E805DCF-6BEF-46D5-BAEB-4A4B47EA680F}"/>
    <dgm:cxn modelId="{F12F9E5A-6AFA-4C21-A6DC-ED2C984316A5}" type="presOf" srcId="{9D6328B3-3D5F-410C-9275-2F3B736C0074}" destId="{0999DAA6-78E7-4C62-AD9F-BB89E1F317A5}" srcOrd="0" destOrd="0" presId="urn:microsoft.com/office/officeart/2008/layout/RadialCluster"/>
    <dgm:cxn modelId="{154E241D-2D22-4E0E-8438-BC731CBD30B3}" srcId="{FB48CFB2-2144-464F-99B0-7B4517BBF385}" destId="{B48DC76A-8C89-4A47-A084-03205D8C4A2A}" srcOrd="1" destOrd="0" parTransId="{9D6328B3-3D5F-410C-9275-2F3B736C0074}" sibTransId="{1847B8B9-2FEB-499A-AACE-A89168127650}"/>
    <dgm:cxn modelId="{F638BC24-D947-45A3-A09A-2207DE01867E}" type="presOf" srcId="{BF147029-5588-4C67-A975-3EDDF959302B}" destId="{A7E70BED-E9F9-4186-91D6-4C4AD5C34513}" srcOrd="0" destOrd="0" presId="urn:microsoft.com/office/officeart/2008/layout/RadialCluster"/>
    <dgm:cxn modelId="{8E142757-8651-4A08-8AFD-BE318F3366D4}" type="presOf" srcId="{FB48CFB2-2144-464F-99B0-7B4517BBF385}" destId="{55E128A9-086C-4AB0-9BB3-7B78F9CA19C8}" srcOrd="0" destOrd="0" presId="urn:microsoft.com/office/officeart/2008/layout/RadialCluster"/>
    <dgm:cxn modelId="{118688C9-4C1C-473B-8F2A-51CC2C106F7B}" type="presOf" srcId="{C9BABCCA-8569-4ABA-B03B-D830CDA9F6D4}" destId="{8B244CFF-22F3-49C3-BAD4-562F5B34DCEA}" srcOrd="0" destOrd="0" presId="urn:microsoft.com/office/officeart/2008/layout/RadialCluster"/>
    <dgm:cxn modelId="{457702C6-AE99-4C2D-96D9-995BC995E75C}" srcId="{FB48CFB2-2144-464F-99B0-7B4517BBF385}" destId="{BF147029-5588-4C67-A975-3EDDF959302B}" srcOrd="0" destOrd="0" parTransId="{2C971819-3A7E-44D6-A607-E41E2CC546CA}" sibTransId="{E327513B-1FDF-48E7-9E5A-99220A35E89A}"/>
    <dgm:cxn modelId="{5D4F3C9E-B10F-444A-BA8E-62C311060DBF}" srcId="{C9BABCCA-8569-4ABA-B03B-D830CDA9F6D4}" destId="{FB48CFB2-2144-464F-99B0-7B4517BBF385}" srcOrd="0" destOrd="0" parTransId="{AAAEB99F-186D-4EBF-BBED-2B0E5A5148BE}" sibTransId="{39196133-48A8-43A8-922F-0E3AC7557F38}"/>
    <dgm:cxn modelId="{45279739-AF95-4FD1-AF65-640C43D63660}" type="presParOf" srcId="{8B244CFF-22F3-49C3-BAD4-562F5B34DCEA}" destId="{767A95D3-4209-465C-93E1-7443651645A0}" srcOrd="0" destOrd="0" presId="urn:microsoft.com/office/officeart/2008/layout/RadialCluster"/>
    <dgm:cxn modelId="{C1CF6BFB-8338-45F4-B681-D16F4368FF07}" type="presParOf" srcId="{767A95D3-4209-465C-93E1-7443651645A0}" destId="{55E128A9-086C-4AB0-9BB3-7B78F9CA19C8}" srcOrd="0" destOrd="0" presId="urn:microsoft.com/office/officeart/2008/layout/RadialCluster"/>
    <dgm:cxn modelId="{C2AD9E20-59EC-47EC-9D6E-41252BA4093E}" type="presParOf" srcId="{767A95D3-4209-465C-93E1-7443651645A0}" destId="{2A42BF92-E0CA-4C74-94D9-9AE3F4260038}" srcOrd="1" destOrd="0" presId="urn:microsoft.com/office/officeart/2008/layout/RadialCluster"/>
    <dgm:cxn modelId="{23CD0BE2-9A76-4F0A-BD76-674015F285AE}" type="presParOf" srcId="{767A95D3-4209-465C-93E1-7443651645A0}" destId="{A7E70BED-E9F9-4186-91D6-4C4AD5C34513}" srcOrd="2" destOrd="0" presId="urn:microsoft.com/office/officeart/2008/layout/RadialCluster"/>
    <dgm:cxn modelId="{6E4CC283-7874-40A4-95B6-E0A5F3A006B8}" type="presParOf" srcId="{767A95D3-4209-465C-93E1-7443651645A0}" destId="{0999DAA6-78E7-4C62-AD9F-BB89E1F317A5}" srcOrd="3" destOrd="0" presId="urn:microsoft.com/office/officeart/2008/layout/RadialCluster"/>
    <dgm:cxn modelId="{BD127F62-C5A4-403F-9C69-7098B4456BB2}" type="presParOf" srcId="{767A95D3-4209-465C-93E1-7443651645A0}" destId="{A1F9C609-4FDF-427E-A3A7-017CF8E0D1F8}" srcOrd="4" destOrd="0" presId="urn:microsoft.com/office/officeart/2008/layout/RadialCluster"/>
    <dgm:cxn modelId="{1E7DD808-3838-45EF-A0DC-34E1F37B344D}" type="presParOf" srcId="{767A95D3-4209-465C-93E1-7443651645A0}" destId="{BF1427F8-47F7-429E-8B9A-D7AD3446727D}" srcOrd="5" destOrd="0" presId="urn:microsoft.com/office/officeart/2008/layout/RadialCluster"/>
    <dgm:cxn modelId="{1C9E2202-CA4D-47FD-B9A6-59583DDCEAC8}" type="presParOf" srcId="{767A95D3-4209-465C-93E1-7443651645A0}" destId="{341F0CCF-4C81-46C6-BAD1-DDC17631079D}" srcOrd="6" destOrd="0" presId="urn:microsoft.com/office/officeart/2008/layout/RadialCluster"/>
  </dgm:cxnLst>
  <dgm:bg>
    <a:noFill/>
  </dgm:bg>
  <dgm:whole>
    <a:ln w="63500" cmpd="sng">
      <a:noFill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1D799F6-927C-4ED1-8BB0-2B41F331BBCF}" type="doc">
      <dgm:prSet loTypeId="urn:microsoft.com/office/officeart/2005/8/layout/hierarchy2" loCatId="hierarchy" qsTypeId="urn:microsoft.com/office/officeart/2005/8/quickstyle/3d1" qsCatId="3D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DF896D73-A8B4-4CC9-A4D0-35183C952554}" type="pres">
      <dgm:prSet presAssocID="{51D799F6-927C-4ED1-8BB0-2B41F331BBCF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</dgm:ptLst>
  <dgm:cxnLst>
    <dgm:cxn modelId="{8A97372C-6666-4AAB-8BD1-02C9F4035A04}" type="presOf" srcId="{51D799F6-927C-4ED1-8BB0-2B41F331BBCF}" destId="{DF896D73-A8B4-4CC9-A4D0-35183C952554}" srcOrd="0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1D799F6-927C-4ED1-8BB0-2B41F331BBCF}" type="doc">
      <dgm:prSet loTypeId="urn:microsoft.com/office/officeart/2005/8/layout/hierarchy2" loCatId="hierarchy" qsTypeId="urn:microsoft.com/office/officeart/2005/8/quickstyle/3d1" qsCatId="3D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DF896D73-A8B4-4CC9-A4D0-35183C952554}" type="pres">
      <dgm:prSet presAssocID="{51D799F6-927C-4ED1-8BB0-2B41F331BBCF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</dgm:ptLst>
  <dgm:cxnLst>
    <dgm:cxn modelId="{7405F6FE-A723-46EA-A559-FA80E5B6BC70}" type="presOf" srcId="{51D799F6-927C-4ED1-8BB0-2B41F331BBCF}" destId="{DF896D73-A8B4-4CC9-A4D0-35183C952554}" srcOrd="0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22C64405-03F0-4A8D-82C4-B32FD2B085B4}" type="doc">
      <dgm:prSet loTypeId="urn:microsoft.com/office/officeart/2008/layout/VerticalAccentList" loCatId="list" qsTypeId="urn:microsoft.com/office/officeart/2005/8/quickstyle/simple2" qsCatId="simple" csTypeId="urn:microsoft.com/office/officeart/2005/8/colors/accent6_4" csCatId="accent6" phldr="1"/>
      <dgm:spPr/>
      <dgm:t>
        <a:bodyPr/>
        <a:lstStyle/>
        <a:p>
          <a:endParaRPr lang="ru-RU"/>
        </a:p>
      </dgm:t>
    </dgm:pt>
    <dgm:pt modelId="{A884C76C-E93B-46E7-A4B1-8A10B8F13EF8}">
      <dgm:prSet phldrT="[Текст]" custT="1"/>
      <dgm:spPr>
        <a:noFill/>
        <a:ln>
          <a:noFill/>
        </a:ln>
      </dgm:spPr>
      <dgm:t>
        <a:bodyPr/>
        <a:lstStyle/>
        <a:p>
          <a:r>
            <a:rPr lang="ru-RU" sz="3200" b="1" dirty="0">
              <a:solidFill>
                <a:srgbClr val="FF0000"/>
              </a:solidFill>
            </a:rPr>
            <a:t>7 </a:t>
          </a:r>
          <a:r>
            <a:rPr lang="ru-RU" sz="1400" dirty="0"/>
            <a:t>место среди </a:t>
          </a:r>
          <a:r>
            <a:rPr lang="ru-RU" sz="2800" dirty="0">
              <a:solidFill>
                <a:schemeClr val="bg1"/>
              </a:solidFill>
            </a:rPr>
            <a:t>54</a:t>
          </a:r>
          <a:r>
            <a:rPr lang="ru-RU" sz="2400" dirty="0">
              <a:solidFill>
                <a:schemeClr val="bg1"/>
              </a:solidFill>
            </a:rPr>
            <a:t> </a:t>
          </a:r>
          <a:r>
            <a:rPr lang="ru-RU" sz="1400" dirty="0"/>
            <a:t>муниципальных районов Республики Башкортостан</a:t>
          </a:r>
        </a:p>
      </dgm:t>
    </dgm:pt>
    <dgm:pt modelId="{465DDD84-FA5A-491A-914A-AB43F2042F2F}" type="parTrans" cxnId="{55FBDE6D-E37B-4AD2-92CA-E775F8460647}">
      <dgm:prSet/>
      <dgm:spPr/>
      <dgm:t>
        <a:bodyPr/>
        <a:lstStyle/>
        <a:p>
          <a:endParaRPr lang="ru-RU" sz="2000"/>
        </a:p>
      </dgm:t>
    </dgm:pt>
    <dgm:pt modelId="{04B77644-5E07-4F55-BA6B-E3F3371625D5}" type="sibTrans" cxnId="{55FBDE6D-E37B-4AD2-92CA-E775F8460647}">
      <dgm:prSet/>
      <dgm:spPr/>
      <dgm:t>
        <a:bodyPr/>
        <a:lstStyle/>
        <a:p>
          <a:endParaRPr lang="ru-RU" sz="2000"/>
        </a:p>
      </dgm:t>
    </dgm:pt>
    <dgm:pt modelId="{B40E6EC2-CE92-41A1-AE75-C5EEF2A92277}">
      <dgm:prSet phldrT="[Текст]" custT="1"/>
      <dgm:spPr/>
      <dgm:t>
        <a:bodyPr/>
        <a:lstStyle/>
        <a:p>
          <a:endParaRPr lang="ru-RU" sz="3200" b="1" dirty="0" smtClean="0">
            <a:solidFill>
              <a:srgbClr val="FF0000"/>
            </a:solidFill>
          </a:endParaRPr>
        </a:p>
        <a:p>
          <a:endParaRPr lang="ru-RU" sz="3200" b="1" dirty="0" smtClean="0">
            <a:solidFill>
              <a:srgbClr val="FF0000"/>
            </a:solidFill>
          </a:endParaRPr>
        </a:p>
        <a:p>
          <a:endParaRPr lang="ru-RU" sz="3200" b="1" dirty="0" smtClean="0">
            <a:solidFill>
              <a:srgbClr val="FF0000"/>
            </a:solidFill>
          </a:endParaRPr>
        </a:p>
        <a:p>
          <a:endParaRPr lang="ru-RU" sz="3200" b="1" dirty="0" smtClean="0">
            <a:solidFill>
              <a:srgbClr val="FF0000"/>
            </a:solidFill>
          </a:endParaRPr>
        </a:p>
        <a:p>
          <a:endParaRPr lang="ru-RU" sz="3200" b="1" dirty="0" smtClean="0">
            <a:solidFill>
              <a:srgbClr val="FF0000"/>
            </a:solidFill>
          </a:endParaRPr>
        </a:p>
        <a:p>
          <a:endParaRPr lang="ru-RU" sz="3200" b="1" dirty="0" smtClean="0">
            <a:solidFill>
              <a:srgbClr val="FF0000"/>
            </a:solidFill>
          </a:endParaRPr>
        </a:p>
        <a:p>
          <a:endParaRPr lang="ru-RU" sz="3200" b="1" dirty="0" smtClean="0">
            <a:solidFill>
              <a:srgbClr val="FF0000"/>
            </a:solidFill>
          </a:endParaRPr>
        </a:p>
        <a:p>
          <a:r>
            <a:rPr lang="ru-RU" sz="3200" b="1" dirty="0" smtClean="0">
              <a:solidFill>
                <a:srgbClr val="FF0000"/>
              </a:solidFill>
            </a:rPr>
            <a:t>12</a:t>
          </a:r>
          <a:r>
            <a:rPr lang="ru-RU" sz="1600" dirty="0" smtClean="0"/>
            <a:t> </a:t>
          </a:r>
          <a:r>
            <a:rPr lang="ru-RU" sz="1600" dirty="0"/>
            <a:t>место среди </a:t>
          </a:r>
          <a:r>
            <a:rPr lang="ru-RU" sz="2800" dirty="0"/>
            <a:t>63</a:t>
          </a:r>
          <a:r>
            <a:rPr lang="ru-RU" sz="1600" dirty="0"/>
            <a:t> муниципальных образований Республики Башкортостан </a:t>
          </a:r>
          <a:endParaRPr lang="ru-RU" sz="1600" dirty="0" smtClean="0"/>
        </a:p>
      </dgm:t>
    </dgm:pt>
    <dgm:pt modelId="{2290E363-ECF9-4A2E-BEEA-976347410119}" type="parTrans" cxnId="{7EA0B940-4D0D-4514-853A-FE0B7E50D5B2}">
      <dgm:prSet/>
      <dgm:spPr/>
      <dgm:t>
        <a:bodyPr/>
        <a:lstStyle/>
        <a:p>
          <a:endParaRPr lang="ru-RU" sz="2000"/>
        </a:p>
      </dgm:t>
    </dgm:pt>
    <dgm:pt modelId="{4C64932F-1E60-426F-900E-74CBE40857A4}" type="sibTrans" cxnId="{7EA0B940-4D0D-4514-853A-FE0B7E50D5B2}">
      <dgm:prSet/>
      <dgm:spPr/>
      <dgm:t>
        <a:bodyPr/>
        <a:lstStyle/>
        <a:p>
          <a:endParaRPr lang="ru-RU" sz="2000"/>
        </a:p>
      </dgm:t>
    </dgm:pt>
    <dgm:pt modelId="{E8E6B442-9CF3-4565-8D5D-B2E6F79B0045}" type="pres">
      <dgm:prSet presAssocID="{22C64405-03F0-4A8D-82C4-B32FD2B085B4}" presName="Name0" presStyleCnt="0">
        <dgm:presLayoutVars>
          <dgm:chMax/>
          <dgm:chPref/>
          <dgm:dir/>
        </dgm:presLayoutVars>
      </dgm:prSet>
      <dgm:spPr/>
      <dgm:t>
        <a:bodyPr/>
        <a:lstStyle/>
        <a:p>
          <a:endParaRPr lang="ru-RU"/>
        </a:p>
      </dgm:t>
    </dgm:pt>
    <dgm:pt modelId="{FB988020-4FB2-4368-90C2-7F834864BCC1}" type="pres">
      <dgm:prSet presAssocID="{A884C76C-E93B-46E7-A4B1-8A10B8F13EF8}" presName="parenttextcomposite" presStyleCnt="0"/>
      <dgm:spPr/>
    </dgm:pt>
    <dgm:pt modelId="{BB601C88-11A9-4A7A-9CC1-6E71EF92854F}" type="pres">
      <dgm:prSet presAssocID="{A884C76C-E93B-46E7-A4B1-8A10B8F13EF8}" presName="parenttext" presStyleLbl="revTx" presStyleIdx="0" presStyleCnt="2" custScaleY="287257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1106B73-F0F5-401B-AF6D-52AF7385CE47}" type="pres">
      <dgm:prSet presAssocID="{A884C76C-E93B-46E7-A4B1-8A10B8F13EF8}" presName="parallelogramComposite" presStyleCnt="0"/>
      <dgm:spPr/>
    </dgm:pt>
    <dgm:pt modelId="{787E7582-2895-4169-BFC0-1164C0D323CA}" type="pres">
      <dgm:prSet presAssocID="{A884C76C-E93B-46E7-A4B1-8A10B8F13EF8}" presName="parallelogram1" presStyleLbl="alignNode1" presStyleIdx="0" presStyleCnt="14"/>
      <dgm:spPr/>
    </dgm:pt>
    <dgm:pt modelId="{BC233B71-5C2B-4DEB-88FA-A1CA4AC57530}" type="pres">
      <dgm:prSet presAssocID="{A884C76C-E93B-46E7-A4B1-8A10B8F13EF8}" presName="parallelogram2" presStyleLbl="alignNode1" presStyleIdx="1" presStyleCnt="14"/>
      <dgm:spPr/>
    </dgm:pt>
    <dgm:pt modelId="{B62CA42A-A084-4B09-AC70-382F2A06B471}" type="pres">
      <dgm:prSet presAssocID="{A884C76C-E93B-46E7-A4B1-8A10B8F13EF8}" presName="parallelogram3" presStyleLbl="alignNode1" presStyleIdx="2" presStyleCnt="14"/>
      <dgm:spPr/>
    </dgm:pt>
    <dgm:pt modelId="{6FE6B7D2-F158-48C5-82FE-B7AD07517687}" type="pres">
      <dgm:prSet presAssocID="{A884C76C-E93B-46E7-A4B1-8A10B8F13EF8}" presName="parallelogram4" presStyleLbl="alignNode1" presStyleIdx="3" presStyleCnt="14"/>
      <dgm:spPr/>
    </dgm:pt>
    <dgm:pt modelId="{6396ADB7-323C-45A3-91BB-A9DA8B46C155}" type="pres">
      <dgm:prSet presAssocID="{A884C76C-E93B-46E7-A4B1-8A10B8F13EF8}" presName="parallelogram5" presStyleLbl="alignNode1" presStyleIdx="4" presStyleCnt="14"/>
      <dgm:spPr/>
    </dgm:pt>
    <dgm:pt modelId="{FA36D0B8-196D-41A9-9460-E1CF23493263}" type="pres">
      <dgm:prSet presAssocID="{A884C76C-E93B-46E7-A4B1-8A10B8F13EF8}" presName="parallelogram6" presStyleLbl="alignNode1" presStyleIdx="5" presStyleCnt="14"/>
      <dgm:spPr/>
    </dgm:pt>
    <dgm:pt modelId="{506BE387-28D1-4838-B433-D5B9A3EAE17C}" type="pres">
      <dgm:prSet presAssocID="{A884C76C-E93B-46E7-A4B1-8A10B8F13EF8}" presName="parallelogram7" presStyleLbl="alignNode1" presStyleIdx="6" presStyleCnt="14"/>
      <dgm:spPr/>
    </dgm:pt>
    <dgm:pt modelId="{7F253C40-FC4B-4FF9-A2E2-5FF1B31CAE2E}" type="pres">
      <dgm:prSet presAssocID="{04B77644-5E07-4F55-BA6B-E3F3371625D5}" presName="sibTrans" presStyleCnt="0"/>
      <dgm:spPr/>
    </dgm:pt>
    <dgm:pt modelId="{EE0F928D-73AD-4A4B-8A50-DB14CC58ACDB}" type="pres">
      <dgm:prSet presAssocID="{B40E6EC2-CE92-41A1-AE75-C5EEF2A92277}" presName="parenttextcomposite" presStyleCnt="0"/>
      <dgm:spPr/>
    </dgm:pt>
    <dgm:pt modelId="{92505FF1-CACA-4790-A9E1-189EF86C8AEA}" type="pres">
      <dgm:prSet presAssocID="{B40E6EC2-CE92-41A1-AE75-C5EEF2A92277}" presName="parenttext" presStyleLbl="revTx" presStyleIdx="1" presStyleCnt="2" custScaleY="678722" custLinFactY="128757" custLinFactNeighborX="-1756" custLinFactNeighborY="200000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8E3DB7E-21AC-4AC5-81B6-449018B70786}" type="pres">
      <dgm:prSet presAssocID="{B40E6EC2-CE92-41A1-AE75-C5EEF2A92277}" presName="parallelogramComposite" presStyleCnt="0"/>
      <dgm:spPr/>
    </dgm:pt>
    <dgm:pt modelId="{E117F86A-EBF3-4B5F-A7C4-719149375913}" type="pres">
      <dgm:prSet presAssocID="{B40E6EC2-CE92-41A1-AE75-C5EEF2A92277}" presName="parallelogram1" presStyleLbl="alignNode1" presStyleIdx="7" presStyleCnt="14" custLinFactY="300000" custLinFactNeighborX="-22760" custLinFactNeighborY="379481"/>
      <dgm:spPr/>
    </dgm:pt>
    <dgm:pt modelId="{D41D8821-82B5-4ED9-9C5B-4FFA36376BE7}" type="pres">
      <dgm:prSet presAssocID="{B40E6EC2-CE92-41A1-AE75-C5EEF2A92277}" presName="parallelogram2" presStyleLbl="alignNode1" presStyleIdx="8" presStyleCnt="14" custLinFactY="300000" custLinFactNeighborX="-22760" custLinFactNeighborY="379481"/>
      <dgm:spPr/>
    </dgm:pt>
    <dgm:pt modelId="{01A29B61-DAFD-4D58-BE67-0938A1536101}" type="pres">
      <dgm:prSet presAssocID="{B40E6EC2-CE92-41A1-AE75-C5EEF2A92277}" presName="parallelogram3" presStyleLbl="alignNode1" presStyleIdx="9" presStyleCnt="14" custLinFactY="300000" custLinFactNeighborX="-22760" custLinFactNeighborY="379481"/>
      <dgm:spPr/>
    </dgm:pt>
    <dgm:pt modelId="{8B16FAF8-8CA1-4290-B3D3-950530E1EB2A}" type="pres">
      <dgm:prSet presAssocID="{B40E6EC2-CE92-41A1-AE75-C5EEF2A92277}" presName="parallelogram4" presStyleLbl="alignNode1" presStyleIdx="10" presStyleCnt="14" custLinFactY="300000" custLinFactNeighborX="-22760" custLinFactNeighborY="379481"/>
      <dgm:spPr/>
    </dgm:pt>
    <dgm:pt modelId="{C3B38E09-D21B-4708-94B9-CE182311424F}" type="pres">
      <dgm:prSet presAssocID="{B40E6EC2-CE92-41A1-AE75-C5EEF2A92277}" presName="parallelogram5" presStyleLbl="alignNode1" presStyleIdx="11" presStyleCnt="14" custLinFactY="300000" custLinFactNeighborX="-22760" custLinFactNeighborY="379481"/>
      <dgm:spPr/>
    </dgm:pt>
    <dgm:pt modelId="{D6965B9F-EA54-4041-ABE3-557C981571C9}" type="pres">
      <dgm:prSet presAssocID="{B40E6EC2-CE92-41A1-AE75-C5EEF2A92277}" presName="parallelogram6" presStyleLbl="alignNode1" presStyleIdx="12" presStyleCnt="14" custLinFactY="300000" custLinFactNeighborX="-22760" custLinFactNeighborY="379481"/>
      <dgm:spPr/>
    </dgm:pt>
    <dgm:pt modelId="{79F3817F-BF8C-4D18-A08F-48A96A776CF8}" type="pres">
      <dgm:prSet presAssocID="{B40E6EC2-CE92-41A1-AE75-C5EEF2A92277}" presName="parallelogram7" presStyleLbl="alignNode1" presStyleIdx="13" presStyleCnt="14" custLinFactY="300000" custLinFactNeighborX="-22760" custLinFactNeighborY="379481"/>
      <dgm:spPr/>
    </dgm:pt>
  </dgm:ptLst>
  <dgm:cxnLst>
    <dgm:cxn modelId="{7EA0B940-4D0D-4514-853A-FE0B7E50D5B2}" srcId="{22C64405-03F0-4A8D-82C4-B32FD2B085B4}" destId="{B40E6EC2-CE92-41A1-AE75-C5EEF2A92277}" srcOrd="1" destOrd="0" parTransId="{2290E363-ECF9-4A2E-BEEA-976347410119}" sibTransId="{4C64932F-1E60-426F-900E-74CBE40857A4}"/>
    <dgm:cxn modelId="{D539CFEF-EAEF-40A8-831F-D295C7AC5283}" type="presOf" srcId="{A884C76C-E93B-46E7-A4B1-8A10B8F13EF8}" destId="{BB601C88-11A9-4A7A-9CC1-6E71EF92854F}" srcOrd="0" destOrd="0" presId="urn:microsoft.com/office/officeart/2008/layout/VerticalAccentList"/>
    <dgm:cxn modelId="{238C95B1-895C-41B9-B5FC-CE9539160834}" type="presOf" srcId="{22C64405-03F0-4A8D-82C4-B32FD2B085B4}" destId="{E8E6B442-9CF3-4565-8D5D-B2E6F79B0045}" srcOrd="0" destOrd="0" presId="urn:microsoft.com/office/officeart/2008/layout/VerticalAccentList"/>
    <dgm:cxn modelId="{4C80651C-26A0-495E-B3AE-A019BB0ADE0B}" type="presOf" srcId="{B40E6EC2-CE92-41A1-AE75-C5EEF2A92277}" destId="{92505FF1-CACA-4790-A9E1-189EF86C8AEA}" srcOrd="0" destOrd="0" presId="urn:microsoft.com/office/officeart/2008/layout/VerticalAccentList"/>
    <dgm:cxn modelId="{55FBDE6D-E37B-4AD2-92CA-E775F8460647}" srcId="{22C64405-03F0-4A8D-82C4-B32FD2B085B4}" destId="{A884C76C-E93B-46E7-A4B1-8A10B8F13EF8}" srcOrd="0" destOrd="0" parTransId="{465DDD84-FA5A-491A-914A-AB43F2042F2F}" sibTransId="{04B77644-5E07-4F55-BA6B-E3F3371625D5}"/>
    <dgm:cxn modelId="{C0811334-7820-4C13-A77D-92D1B88E95B9}" type="presParOf" srcId="{E8E6B442-9CF3-4565-8D5D-B2E6F79B0045}" destId="{FB988020-4FB2-4368-90C2-7F834864BCC1}" srcOrd="0" destOrd="0" presId="urn:microsoft.com/office/officeart/2008/layout/VerticalAccentList"/>
    <dgm:cxn modelId="{98C4A492-65B6-45DA-9326-A0A7902C0D4B}" type="presParOf" srcId="{FB988020-4FB2-4368-90C2-7F834864BCC1}" destId="{BB601C88-11A9-4A7A-9CC1-6E71EF92854F}" srcOrd="0" destOrd="0" presId="urn:microsoft.com/office/officeart/2008/layout/VerticalAccentList"/>
    <dgm:cxn modelId="{2061B561-F052-4EF5-B382-EBE6EDE4CDB5}" type="presParOf" srcId="{E8E6B442-9CF3-4565-8D5D-B2E6F79B0045}" destId="{A1106B73-F0F5-401B-AF6D-52AF7385CE47}" srcOrd="1" destOrd="0" presId="urn:microsoft.com/office/officeart/2008/layout/VerticalAccentList"/>
    <dgm:cxn modelId="{0E06FBD4-56DB-4A87-AC00-06DCA5E9F6BC}" type="presParOf" srcId="{A1106B73-F0F5-401B-AF6D-52AF7385CE47}" destId="{787E7582-2895-4169-BFC0-1164C0D323CA}" srcOrd="0" destOrd="0" presId="urn:microsoft.com/office/officeart/2008/layout/VerticalAccentList"/>
    <dgm:cxn modelId="{EE280E4C-401B-4D4A-BD2F-6589D2646ED4}" type="presParOf" srcId="{A1106B73-F0F5-401B-AF6D-52AF7385CE47}" destId="{BC233B71-5C2B-4DEB-88FA-A1CA4AC57530}" srcOrd="1" destOrd="0" presId="urn:microsoft.com/office/officeart/2008/layout/VerticalAccentList"/>
    <dgm:cxn modelId="{1B3AB4AD-86AC-4E9B-8B75-C9E38C9CD40B}" type="presParOf" srcId="{A1106B73-F0F5-401B-AF6D-52AF7385CE47}" destId="{B62CA42A-A084-4B09-AC70-382F2A06B471}" srcOrd="2" destOrd="0" presId="urn:microsoft.com/office/officeart/2008/layout/VerticalAccentList"/>
    <dgm:cxn modelId="{D6999785-2EC0-49D0-8AB8-69B54C366226}" type="presParOf" srcId="{A1106B73-F0F5-401B-AF6D-52AF7385CE47}" destId="{6FE6B7D2-F158-48C5-82FE-B7AD07517687}" srcOrd="3" destOrd="0" presId="urn:microsoft.com/office/officeart/2008/layout/VerticalAccentList"/>
    <dgm:cxn modelId="{E735CDB7-2C67-4038-B21C-03A0F61392F6}" type="presParOf" srcId="{A1106B73-F0F5-401B-AF6D-52AF7385CE47}" destId="{6396ADB7-323C-45A3-91BB-A9DA8B46C155}" srcOrd="4" destOrd="0" presId="urn:microsoft.com/office/officeart/2008/layout/VerticalAccentList"/>
    <dgm:cxn modelId="{AC2F1EA1-0A87-4702-959F-575003EC0000}" type="presParOf" srcId="{A1106B73-F0F5-401B-AF6D-52AF7385CE47}" destId="{FA36D0B8-196D-41A9-9460-E1CF23493263}" srcOrd="5" destOrd="0" presId="urn:microsoft.com/office/officeart/2008/layout/VerticalAccentList"/>
    <dgm:cxn modelId="{31364365-A0E3-4D11-A3CD-62B04FDE988E}" type="presParOf" srcId="{A1106B73-F0F5-401B-AF6D-52AF7385CE47}" destId="{506BE387-28D1-4838-B433-D5B9A3EAE17C}" srcOrd="6" destOrd="0" presId="urn:microsoft.com/office/officeart/2008/layout/VerticalAccentList"/>
    <dgm:cxn modelId="{CF82D3C4-B01F-4C9C-8F2E-68DCEFBBB177}" type="presParOf" srcId="{E8E6B442-9CF3-4565-8D5D-B2E6F79B0045}" destId="{7F253C40-FC4B-4FF9-A2E2-5FF1B31CAE2E}" srcOrd="2" destOrd="0" presId="urn:microsoft.com/office/officeart/2008/layout/VerticalAccentList"/>
    <dgm:cxn modelId="{65C27779-B6DE-4728-A911-1AD5AB26BC60}" type="presParOf" srcId="{E8E6B442-9CF3-4565-8D5D-B2E6F79B0045}" destId="{EE0F928D-73AD-4A4B-8A50-DB14CC58ACDB}" srcOrd="3" destOrd="0" presId="urn:microsoft.com/office/officeart/2008/layout/VerticalAccentList"/>
    <dgm:cxn modelId="{0698B955-895D-4C0C-A703-0A3D5BC0ECBF}" type="presParOf" srcId="{EE0F928D-73AD-4A4B-8A50-DB14CC58ACDB}" destId="{92505FF1-CACA-4790-A9E1-189EF86C8AEA}" srcOrd="0" destOrd="0" presId="urn:microsoft.com/office/officeart/2008/layout/VerticalAccentList"/>
    <dgm:cxn modelId="{4AEA267E-0959-4965-83FF-563087A69E71}" type="presParOf" srcId="{E8E6B442-9CF3-4565-8D5D-B2E6F79B0045}" destId="{88E3DB7E-21AC-4AC5-81B6-449018B70786}" srcOrd="4" destOrd="0" presId="urn:microsoft.com/office/officeart/2008/layout/VerticalAccentList"/>
    <dgm:cxn modelId="{E2374729-AE01-495B-A28D-35D834BE0B40}" type="presParOf" srcId="{88E3DB7E-21AC-4AC5-81B6-449018B70786}" destId="{E117F86A-EBF3-4B5F-A7C4-719149375913}" srcOrd="0" destOrd="0" presId="urn:microsoft.com/office/officeart/2008/layout/VerticalAccentList"/>
    <dgm:cxn modelId="{306FD84D-8B5E-4D03-8870-441257C32933}" type="presParOf" srcId="{88E3DB7E-21AC-4AC5-81B6-449018B70786}" destId="{D41D8821-82B5-4ED9-9C5B-4FFA36376BE7}" srcOrd="1" destOrd="0" presId="urn:microsoft.com/office/officeart/2008/layout/VerticalAccentList"/>
    <dgm:cxn modelId="{82E7E18F-A1F4-46E8-99EE-BE9D16BC99BA}" type="presParOf" srcId="{88E3DB7E-21AC-4AC5-81B6-449018B70786}" destId="{01A29B61-DAFD-4D58-BE67-0938A1536101}" srcOrd="2" destOrd="0" presId="urn:microsoft.com/office/officeart/2008/layout/VerticalAccentList"/>
    <dgm:cxn modelId="{B6946F78-7872-475D-927C-B97A026CADE8}" type="presParOf" srcId="{88E3DB7E-21AC-4AC5-81B6-449018B70786}" destId="{8B16FAF8-8CA1-4290-B3D3-950530E1EB2A}" srcOrd="3" destOrd="0" presId="urn:microsoft.com/office/officeart/2008/layout/VerticalAccentList"/>
    <dgm:cxn modelId="{8E9A217D-054E-49D2-9E59-0A12D87147F6}" type="presParOf" srcId="{88E3DB7E-21AC-4AC5-81B6-449018B70786}" destId="{C3B38E09-D21B-4708-94B9-CE182311424F}" srcOrd="4" destOrd="0" presId="urn:microsoft.com/office/officeart/2008/layout/VerticalAccentList"/>
    <dgm:cxn modelId="{C4B9C724-769E-431D-9926-44A2735612BE}" type="presParOf" srcId="{88E3DB7E-21AC-4AC5-81B6-449018B70786}" destId="{D6965B9F-EA54-4041-ABE3-557C981571C9}" srcOrd="5" destOrd="0" presId="urn:microsoft.com/office/officeart/2008/layout/VerticalAccentList"/>
    <dgm:cxn modelId="{88073B47-8CBB-4CB8-940B-79C693C8082D}" type="presParOf" srcId="{88E3DB7E-21AC-4AC5-81B6-449018B70786}" destId="{79F3817F-BF8C-4D18-A08F-48A96A776CF8}" srcOrd="6" destOrd="0" presId="urn:microsoft.com/office/officeart/2008/layout/VerticalAccent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4E3E3BFE-3C17-48E9-B8F7-BA4929261073}" type="doc">
      <dgm:prSet loTypeId="urn:microsoft.com/office/officeart/2005/8/layout/arrow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6224ABDE-F19D-4974-9CB8-9CB9DE46AF00}">
      <dgm:prSet phldrT="[Текст]"/>
      <dgm:spPr/>
      <dgm:t>
        <a:bodyPr/>
        <a:lstStyle/>
        <a:p>
          <a:endParaRPr lang="ru-RU" dirty="0">
            <a:solidFill>
              <a:srgbClr val="0070C0"/>
            </a:solidFill>
          </a:endParaRPr>
        </a:p>
      </dgm:t>
    </dgm:pt>
    <dgm:pt modelId="{EC726E80-AAC2-45E4-B93F-F87F639FD5F1}" type="sibTrans" cxnId="{39F69120-40B0-4CB4-A397-A2CA8C3C99E5}">
      <dgm:prSet/>
      <dgm:spPr/>
      <dgm:t>
        <a:bodyPr/>
        <a:lstStyle/>
        <a:p>
          <a:endParaRPr lang="ru-RU"/>
        </a:p>
      </dgm:t>
    </dgm:pt>
    <dgm:pt modelId="{3D7560C1-0834-48EC-B53C-2829E30EE56E}" type="parTrans" cxnId="{39F69120-40B0-4CB4-A397-A2CA8C3C99E5}">
      <dgm:prSet/>
      <dgm:spPr/>
      <dgm:t>
        <a:bodyPr/>
        <a:lstStyle/>
        <a:p>
          <a:endParaRPr lang="ru-RU"/>
        </a:p>
      </dgm:t>
    </dgm:pt>
    <dgm:pt modelId="{19B22897-03EC-4AC8-98A6-A5FFF63B5C3A}">
      <dgm:prSet/>
      <dgm:spPr/>
      <dgm:t>
        <a:bodyPr/>
        <a:lstStyle/>
        <a:p>
          <a:endParaRPr lang="ru-RU"/>
        </a:p>
      </dgm:t>
    </dgm:pt>
    <dgm:pt modelId="{88C1FF65-E4AF-464C-B761-0CC5CC9BD869}" type="parTrans" cxnId="{8495FA25-10C6-44F4-B304-0284C9E22AB1}">
      <dgm:prSet/>
      <dgm:spPr/>
      <dgm:t>
        <a:bodyPr/>
        <a:lstStyle/>
        <a:p>
          <a:endParaRPr lang="ru-RU"/>
        </a:p>
      </dgm:t>
    </dgm:pt>
    <dgm:pt modelId="{A457CBE6-880F-4006-9F53-8F45C48E1070}" type="sibTrans" cxnId="{8495FA25-10C6-44F4-B304-0284C9E22AB1}">
      <dgm:prSet/>
      <dgm:spPr/>
      <dgm:t>
        <a:bodyPr/>
        <a:lstStyle/>
        <a:p>
          <a:endParaRPr lang="ru-RU"/>
        </a:p>
      </dgm:t>
    </dgm:pt>
    <dgm:pt modelId="{91BA4646-7CAC-473B-9DCA-EA39A1AFCA3A}">
      <dgm:prSet/>
      <dgm:spPr/>
      <dgm:t>
        <a:bodyPr/>
        <a:lstStyle/>
        <a:p>
          <a:endParaRPr lang="ru-RU"/>
        </a:p>
      </dgm:t>
    </dgm:pt>
    <dgm:pt modelId="{1E9FC5FC-61E8-4A67-9BD7-7BD46278EED0}" type="parTrans" cxnId="{4B63BCC6-749E-4E96-A12A-D531D0AC6C0E}">
      <dgm:prSet/>
      <dgm:spPr/>
      <dgm:t>
        <a:bodyPr/>
        <a:lstStyle/>
        <a:p>
          <a:endParaRPr lang="ru-RU"/>
        </a:p>
      </dgm:t>
    </dgm:pt>
    <dgm:pt modelId="{1B6B2080-A659-4D4F-AE89-E5782592B42F}" type="sibTrans" cxnId="{4B63BCC6-749E-4E96-A12A-D531D0AC6C0E}">
      <dgm:prSet/>
      <dgm:spPr/>
      <dgm:t>
        <a:bodyPr/>
        <a:lstStyle/>
        <a:p>
          <a:endParaRPr lang="ru-RU"/>
        </a:p>
      </dgm:t>
    </dgm:pt>
    <dgm:pt modelId="{08E30591-E7F1-4950-938C-ADA3E7284078}">
      <dgm:prSet/>
      <dgm:spPr/>
      <dgm:t>
        <a:bodyPr/>
        <a:lstStyle/>
        <a:p>
          <a:endParaRPr lang="ru-RU"/>
        </a:p>
      </dgm:t>
    </dgm:pt>
    <dgm:pt modelId="{A08B3B20-0A4B-43C8-A4E6-53D51DBE77EE}" type="parTrans" cxnId="{57DAC445-2D63-439A-AE8D-C27CBBA8F4F1}">
      <dgm:prSet/>
      <dgm:spPr/>
      <dgm:t>
        <a:bodyPr/>
        <a:lstStyle/>
        <a:p>
          <a:endParaRPr lang="ru-RU"/>
        </a:p>
      </dgm:t>
    </dgm:pt>
    <dgm:pt modelId="{04C7952D-46C2-4BD0-9BE1-7F206807F932}" type="sibTrans" cxnId="{57DAC445-2D63-439A-AE8D-C27CBBA8F4F1}">
      <dgm:prSet/>
      <dgm:spPr/>
      <dgm:t>
        <a:bodyPr/>
        <a:lstStyle/>
        <a:p>
          <a:endParaRPr lang="ru-RU"/>
        </a:p>
      </dgm:t>
    </dgm:pt>
    <dgm:pt modelId="{27FF918B-D39A-42E6-94D2-AE8CE97CEBA1}">
      <dgm:prSet/>
      <dgm:spPr/>
      <dgm:t>
        <a:bodyPr/>
        <a:lstStyle/>
        <a:p>
          <a:endParaRPr lang="ru-RU"/>
        </a:p>
      </dgm:t>
    </dgm:pt>
    <dgm:pt modelId="{631E796F-1BC5-4445-AD54-2956DADDE8E7}" type="parTrans" cxnId="{ADBBC68E-83CA-4C6B-97BD-0C18756355C6}">
      <dgm:prSet/>
      <dgm:spPr/>
      <dgm:t>
        <a:bodyPr/>
        <a:lstStyle/>
        <a:p>
          <a:endParaRPr lang="ru-RU"/>
        </a:p>
      </dgm:t>
    </dgm:pt>
    <dgm:pt modelId="{D62042CC-3E16-432F-AF52-4CF24172D71E}" type="sibTrans" cxnId="{ADBBC68E-83CA-4C6B-97BD-0C18756355C6}">
      <dgm:prSet/>
      <dgm:spPr/>
      <dgm:t>
        <a:bodyPr/>
        <a:lstStyle/>
        <a:p>
          <a:endParaRPr lang="ru-RU"/>
        </a:p>
      </dgm:t>
    </dgm:pt>
    <dgm:pt modelId="{2170B758-57ED-4D2C-8B6C-9ACAFC66B1F6}">
      <dgm:prSet/>
      <dgm:spPr/>
      <dgm:t>
        <a:bodyPr/>
        <a:lstStyle/>
        <a:p>
          <a:pPr rtl="0"/>
          <a:endParaRPr lang="ru-RU" b="0" i="0" u="none"/>
        </a:p>
      </dgm:t>
    </dgm:pt>
    <dgm:pt modelId="{0FC70501-E06B-4D6C-BF87-97B689BFD24A}" type="parTrans" cxnId="{36A297E0-D09C-47EF-9E2F-A023E066AA8D}">
      <dgm:prSet/>
      <dgm:spPr/>
      <dgm:t>
        <a:bodyPr/>
        <a:lstStyle/>
        <a:p>
          <a:endParaRPr lang="ru-RU"/>
        </a:p>
      </dgm:t>
    </dgm:pt>
    <dgm:pt modelId="{54C8F612-9827-4F3D-B142-3CFA569C273A}" type="sibTrans" cxnId="{36A297E0-D09C-47EF-9E2F-A023E066AA8D}">
      <dgm:prSet/>
      <dgm:spPr/>
      <dgm:t>
        <a:bodyPr/>
        <a:lstStyle/>
        <a:p>
          <a:endParaRPr lang="ru-RU"/>
        </a:p>
      </dgm:t>
    </dgm:pt>
    <dgm:pt modelId="{1A07256C-5097-43AF-93C6-97501705645B}">
      <dgm:prSet/>
      <dgm:spPr/>
      <dgm:t>
        <a:bodyPr/>
        <a:lstStyle/>
        <a:p>
          <a:endParaRPr lang="ru-RU"/>
        </a:p>
      </dgm:t>
    </dgm:pt>
    <dgm:pt modelId="{370A2B1F-0135-4DA0-B811-53133DE1235B}" type="parTrans" cxnId="{25C53A61-C6AE-4CA9-BEC7-6891BE932309}">
      <dgm:prSet/>
      <dgm:spPr/>
      <dgm:t>
        <a:bodyPr/>
        <a:lstStyle/>
        <a:p>
          <a:endParaRPr lang="ru-RU"/>
        </a:p>
      </dgm:t>
    </dgm:pt>
    <dgm:pt modelId="{65546BD6-EBA1-4211-9BEB-480A66DB8332}" type="sibTrans" cxnId="{25C53A61-C6AE-4CA9-BEC7-6891BE932309}">
      <dgm:prSet/>
      <dgm:spPr/>
      <dgm:t>
        <a:bodyPr/>
        <a:lstStyle/>
        <a:p>
          <a:endParaRPr lang="ru-RU"/>
        </a:p>
      </dgm:t>
    </dgm:pt>
    <dgm:pt modelId="{0CABE646-1FC9-4C4F-AE19-EA92C7BC7CDB}">
      <dgm:prSet/>
      <dgm:spPr/>
      <dgm:t>
        <a:bodyPr/>
        <a:lstStyle/>
        <a:p>
          <a:endParaRPr lang="ru-RU"/>
        </a:p>
      </dgm:t>
    </dgm:pt>
    <dgm:pt modelId="{022D2307-1B4C-4E4E-990A-1CCC2172D651}" type="parTrans" cxnId="{E7349A53-AD24-4AED-BBF1-D0E8BDD4F4A9}">
      <dgm:prSet/>
      <dgm:spPr/>
      <dgm:t>
        <a:bodyPr/>
        <a:lstStyle/>
        <a:p>
          <a:endParaRPr lang="ru-RU"/>
        </a:p>
      </dgm:t>
    </dgm:pt>
    <dgm:pt modelId="{51412AE2-8537-4D1F-881A-D171F0BC7155}" type="sibTrans" cxnId="{E7349A53-AD24-4AED-BBF1-D0E8BDD4F4A9}">
      <dgm:prSet/>
      <dgm:spPr/>
      <dgm:t>
        <a:bodyPr/>
        <a:lstStyle/>
        <a:p>
          <a:endParaRPr lang="ru-RU"/>
        </a:p>
      </dgm:t>
    </dgm:pt>
    <dgm:pt modelId="{50B8A886-1E9F-427C-B16B-48B0404BC0FA}">
      <dgm:prSet/>
      <dgm:spPr/>
      <dgm:t>
        <a:bodyPr/>
        <a:lstStyle/>
        <a:p>
          <a:endParaRPr lang="ru-RU"/>
        </a:p>
      </dgm:t>
    </dgm:pt>
    <dgm:pt modelId="{5B323869-3347-4510-804F-0EBE5115903A}" type="parTrans" cxnId="{4FA900A1-E108-4B61-875C-C8FB3DBEC208}">
      <dgm:prSet/>
      <dgm:spPr/>
      <dgm:t>
        <a:bodyPr/>
        <a:lstStyle/>
        <a:p>
          <a:endParaRPr lang="ru-RU"/>
        </a:p>
      </dgm:t>
    </dgm:pt>
    <dgm:pt modelId="{753AFB3D-FB60-4227-9C4A-E4A142FAEDCA}" type="sibTrans" cxnId="{4FA900A1-E108-4B61-875C-C8FB3DBEC208}">
      <dgm:prSet/>
      <dgm:spPr/>
      <dgm:t>
        <a:bodyPr/>
        <a:lstStyle/>
        <a:p>
          <a:endParaRPr lang="ru-RU"/>
        </a:p>
      </dgm:t>
    </dgm:pt>
    <dgm:pt modelId="{171733BC-1056-4DCC-97DC-7BC904A6F158}">
      <dgm:prSet/>
      <dgm:spPr/>
      <dgm:t>
        <a:bodyPr/>
        <a:lstStyle/>
        <a:p>
          <a:endParaRPr lang="ru-RU"/>
        </a:p>
      </dgm:t>
    </dgm:pt>
    <dgm:pt modelId="{7ACC0C24-7CC0-48A2-9146-FF411846EFFB}" type="parTrans" cxnId="{9EA3E2C3-2112-4596-80C4-21593D6A8CB9}">
      <dgm:prSet/>
      <dgm:spPr/>
      <dgm:t>
        <a:bodyPr/>
        <a:lstStyle/>
        <a:p>
          <a:endParaRPr lang="ru-RU"/>
        </a:p>
      </dgm:t>
    </dgm:pt>
    <dgm:pt modelId="{151D0567-2D1C-4B9C-8ABB-2C7914B25AA0}" type="sibTrans" cxnId="{9EA3E2C3-2112-4596-80C4-21593D6A8CB9}">
      <dgm:prSet/>
      <dgm:spPr/>
      <dgm:t>
        <a:bodyPr/>
        <a:lstStyle/>
        <a:p>
          <a:endParaRPr lang="ru-RU"/>
        </a:p>
      </dgm:t>
    </dgm:pt>
    <dgm:pt modelId="{E5FC56EB-5A1D-4E37-9004-F247D3F7A69F}">
      <dgm:prSet/>
      <dgm:spPr/>
      <dgm:t>
        <a:bodyPr/>
        <a:lstStyle/>
        <a:p>
          <a:endParaRPr lang="ru-RU"/>
        </a:p>
      </dgm:t>
    </dgm:pt>
    <dgm:pt modelId="{BC28CCC9-237B-49DB-8568-0242C23165FE}" type="parTrans" cxnId="{6A8C20AA-68FF-4220-9C3C-CD881706E2CF}">
      <dgm:prSet/>
      <dgm:spPr/>
      <dgm:t>
        <a:bodyPr/>
        <a:lstStyle/>
        <a:p>
          <a:endParaRPr lang="ru-RU"/>
        </a:p>
      </dgm:t>
    </dgm:pt>
    <dgm:pt modelId="{1FA0C8B8-378E-4664-99FB-335841C2C57C}" type="sibTrans" cxnId="{6A8C20AA-68FF-4220-9C3C-CD881706E2CF}">
      <dgm:prSet/>
      <dgm:spPr/>
      <dgm:t>
        <a:bodyPr/>
        <a:lstStyle/>
        <a:p>
          <a:endParaRPr lang="ru-RU"/>
        </a:p>
      </dgm:t>
    </dgm:pt>
    <dgm:pt modelId="{066DEA44-FA7D-443D-A4C8-80986556C771}">
      <dgm:prSet/>
      <dgm:spPr/>
      <dgm:t>
        <a:bodyPr/>
        <a:lstStyle/>
        <a:p>
          <a:pPr rtl="0"/>
          <a:endParaRPr lang="ru-RU" b="0" i="0" u="none"/>
        </a:p>
      </dgm:t>
    </dgm:pt>
    <dgm:pt modelId="{360F2AE9-F58E-4AE5-BA25-835691B8BAE8}" type="parTrans" cxnId="{F3AE6D94-4377-4AE5-B0F9-E5235881DC08}">
      <dgm:prSet/>
      <dgm:spPr/>
      <dgm:t>
        <a:bodyPr/>
        <a:lstStyle/>
        <a:p>
          <a:endParaRPr lang="ru-RU"/>
        </a:p>
      </dgm:t>
    </dgm:pt>
    <dgm:pt modelId="{DCB0CCE5-71CB-42AC-AA3C-18306B5C4DD9}" type="sibTrans" cxnId="{F3AE6D94-4377-4AE5-B0F9-E5235881DC08}">
      <dgm:prSet/>
      <dgm:spPr/>
      <dgm:t>
        <a:bodyPr/>
        <a:lstStyle/>
        <a:p>
          <a:endParaRPr lang="ru-RU"/>
        </a:p>
      </dgm:t>
    </dgm:pt>
    <dgm:pt modelId="{A82991C4-8F64-448A-ACD1-4B26522E74A7}">
      <dgm:prSet/>
      <dgm:spPr/>
      <dgm:t>
        <a:bodyPr/>
        <a:lstStyle/>
        <a:p>
          <a:pPr rtl="0"/>
          <a:endParaRPr lang="ru-RU" b="0" i="0" u="none"/>
        </a:p>
      </dgm:t>
    </dgm:pt>
    <dgm:pt modelId="{4C555071-9ED4-422E-952E-80A153E8054F}" type="parTrans" cxnId="{2E18E40C-D9B8-4BEE-B9E7-06C9A6B4A765}">
      <dgm:prSet/>
      <dgm:spPr/>
      <dgm:t>
        <a:bodyPr/>
        <a:lstStyle/>
        <a:p>
          <a:endParaRPr lang="ru-RU"/>
        </a:p>
      </dgm:t>
    </dgm:pt>
    <dgm:pt modelId="{4B2C0080-F8A2-42CF-B0C8-8BA345DC433F}" type="sibTrans" cxnId="{2E18E40C-D9B8-4BEE-B9E7-06C9A6B4A765}">
      <dgm:prSet/>
      <dgm:spPr/>
      <dgm:t>
        <a:bodyPr/>
        <a:lstStyle/>
        <a:p>
          <a:endParaRPr lang="ru-RU"/>
        </a:p>
      </dgm:t>
    </dgm:pt>
    <dgm:pt modelId="{C12F7FDB-348C-471E-9920-98626CF0A753}">
      <dgm:prSet/>
      <dgm:spPr/>
      <dgm:t>
        <a:bodyPr/>
        <a:lstStyle/>
        <a:p>
          <a:pPr rtl="0"/>
          <a:endParaRPr lang="ru-RU" b="0" i="0" u="none"/>
        </a:p>
      </dgm:t>
    </dgm:pt>
    <dgm:pt modelId="{6574F8EE-4431-4DD1-9BEE-DD31FF9929CF}" type="parTrans" cxnId="{F9793F14-5363-4DDC-ABED-3CD7779731CE}">
      <dgm:prSet/>
      <dgm:spPr/>
      <dgm:t>
        <a:bodyPr/>
        <a:lstStyle/>
        <a:p>
          <a:endParaRPr lang="ru-RU"/>
        </a:p>
      </dgm:t>
    </dgm:pt>
    <dgm:pt modelId="{F5312C75-352E-4E0C-923D-78214653DDF3}" type="sibTrans" cxnId="{F9793F14-5363-4DDC-ABED-3CD7779731CE}">
      <dgm:prSet/>
      <dgm:spPr/>
      <dgm:t>
        <a:bodyPr/>
        <a:lstStyle/>
        <a:p>
          <a:endParaRPr lang="ru-RU"/>
        </a:p>
      </dgm:t>
    </dgm:pt>
    <dgm:pt modelId="{29801881-0566-4005-8C13-C46450BB49A3}">
      <dgm:prSet/>
      <dgm:spPr/>
      <dgm:t>
        <a:bodyPr/>
        <a:lstStyle/>
        <a:p>
          <a:endParaRPr lang="ru-RU"/>
        </a:p>
      </dgm:t>
    </dgm:pt>
    <dgm:pt modelId="{3BF01074-092D-4D3C-B69C-7CBC435A879E}" type="parTrans" cxnId="{DE1CC669-6D05-49FB-AF16-2D48AB6920BB}">
      <dgm:prSet/>
      <dgm:spPr/>
      <dgm:t>
        <a:bodyPr/>
        <a:lstStyle/>
        <a:p>
          <a:endParaRPr lang="ru-RU"/>
        </a:p>
      </dgm:t>
    </dgm:pt>
    <dgm:pt modelId="{A31C1804-E875-4D78-BE63-DC46BE31C4F3}" type="sibTrans" cxnId="{DE1CC669-6D05-49FB-AF16-2D48AB6920BB}">
      <dgm:prSet/>
      <dgm:spPr/>
      <dgm:t>
        <a:bodyPr/>
        <a:lstStyle/>
        <a:p>
          <a:endParaRPr lang="ru-RU"/>
        </a:p>
      </dgm:t>
    </dgm:pt>
    <dgm:pt modelId="{1160509F-9323-4700-83EA-C2550A2AB577}">
      <dgm:prSet/>
      <dgm:spPr/>
      <dgm:t>
        <a:bodyPr/>
        <a:lstStyle/>
        <a:p>
          <a:pPr rtl="0"/>
          <a:endParaRPr lang="ru-RU" b="0" i="0" u="none"/>
        </a:p>
      </dgm:t>
    </dgm:pt>
    <dgm:pt modelId="{58B6CF38-BEAB-49F9-84AA-E191B88BA996}" type="parTrans" cxnId="{DB75C441-7A53-4E9D-B53F-795911CD7875}">
      <dgm:prSet/>
      <dgm:spPr/>
      <dgm:t>
        <a:bodyPr/>
        <a:lstStyle/>
        <a:p>
          <a:endParaRPr lang="ru-RU"/>
        </a:p>
      </dgm:t>
    </dgm:pt>
    <dgm:pt modelId="{7DFDC7C2-A3FC-4F1C-AB27-BAC8921633BF}" type="sibTrans" cxnId="{DB75C441-7A53-4E9D-B53F-795911CD7875}">
      <dgm:prSet/>
      <dgm:spPr/>
      <dgm:t>
        <a:bodyPr/>
        <a:lstStyle/>
        <a:p>
          <a:endParaRPr lang="ru-RU"/>
        </a:p>
      </dgm:t>
    </dgm:pt>
    <dgm:pt modelId="{AD42DC13-F150-48DC-BCED-71860D2D2D58}">
      <dgm:prSet/>
      <dgm:spPr/>
      <dgm:t>
        <a:bodyPr/>
        <a:lstStyle/>
        <a:p>
          <a:pPr rtl="0"/>
          <a:endParaRPr lang="ru-RU" b="0" i="0" u="none"/>
        </a:p>
      </dgm:t>
    </dgm:pt>
    <dgm:pt modelId="{31B91398-3618-4E8A-9396-FC68303D38D2}" type="parTrans" cxnId="{BD9B4E46-9349-4A47-878B-9FAF55DCCA79}">
      <dgm:prSet/>
      <dgm:spPr/>
      <dgm:t>
        <a:bodyPr/>
        <a:lstStyle/>
        <a:p>
          <a:endParaRPr lang="ru-RU"/>
        </a:p>
      </dgm:t>
    </dgm:pt>
    <dgm:pt modelId="{77E3A71D-059F-47FC-AFF9-26CE3CA0B85B}" type="sibTrans" cxnId="{BD9B4E46-9349-4A47-878B-9FAF55DCCA79}">
      <dgm:prSet/>
      <dgm:spPr/>
      <dgm:t>
        <a:bodyPr/>
        <a:lstStyle/>
        <a:p>
          <a:endParaRPr lang="ru-RU"/>
        </a:p>
      </dgm:t>
    </dgm:pt>
    <dgm:pt modelId="{79717BD0-F11F-4D72-BB08-D6A1E6635B24}">
      <dgm:prSet/>
      <dgm:spPr/>
      <dgm:t>
        <a:bodyPr/>
        <a:lstStyle/>
        <a:p>
          <a:pPr rtl="0"/>
          <a:endParaRPr lang="ru-RU" b="0" i="0" u="none"/>
        </a:p>
      </dgm:t>
    </dgm:pt>
    <dgm:pt modelId="{2823576E-D861-4B61-9B0F-6075B7C318AE}" type="parTrans" cxnId="{2029F605-A66C-4EE5-ACDD-056B1DEE412F}">
      <dgm:prSet/>
      <dgm:spPr/>
      <dgm:t>
        <a:bodyPr/>
        <a:lstStyle/>
        <a:p>
          <a:endParaRPr lang="ru-RU"/>
        </a:p>
      </dgm:t>
    </dgm:pt>
    <dgm:pt modelId="{BC045617-A6FA-4D1B-B687-89621224CFBD}" type="sibTrans" cxnId="{2029F605-A66C-4EE5-ACDD-056B1DEE412F}">
      <dgm:prSet/>
      <dgm:spPr/>
      <dgm:t>
        <a:bodyPr/>
        <a:lstStyle/>
        <a:p>
          <a:endParaRPr lang="ru-RU"/>
        </a:p>
      </dgm:t>
    </dgm:pt>
    <dgm:pt modelId="{13689D9D-CF48-45CE-9865-055119FE7725}">
      <dgm:prSet/>
      <dgm:spPr/>
      <dgm:t>
        <a:bodyPr/>
        <a:lstStyle/>
        <a:p>
          <a:endParaRPr lang="ru-RU"/>
        </a:p>
      </dgm:t>
    </dgm:pt>
    <dgm:pt modelId="{C0D206FF-FC51-4AF1-B1AA-05929DE4FA26}" type="parTrans" cxnId="{8F429CAA-378F-40E9-B561-13530CC0EDFF}">
      <dgm:prSet/>
      <dgm:spPr/>
      <dgm:t>
        <a:bodyPr/>
        <a:lstStyle/>
        <a:p>
          <a:endParaRPr lang="ru-RU"/>
        </a:p>
      </dgm:t>
    </dgm:pt>
    <dgm:pt modelId="{890237D8-7471-4D9E-BF18-FAE5FA8083CF}" type="sibTrans" cxnId="{8F429CAA-378F-40E9-B561-13530CC0EDFF}">
      <dgm:prSet/>
      <dgm:spPr/>
      <dgm:t>
        <a:bodyPr/>
        <a:lstStyle/>
        <a:p>
          <a:endParaRPr lang="ru-RU"/>
        </a:p>
      </dgm:t>
    </dgm:pt>
    <dgm:pt modelId="{A4AABBC0-A335-4ED0-A437-990D65B3CDEB}">
      <dgm:prSet/>
      <dgm:spPr/>
      <dgm:t>
        <a:bodyPr/>
        <a:lstStyle/>
        <a:p>
          <a:endParaRPr lang="ru-RU"/>
        </a:p>
      </dgm:t>
    </dgm:pt>
    <dgm:pt modelId="{89407F3D-D358-4782-8C01-A2B2A84A1F7B}" type="parTrans" cxnId="{50EBFB5D-0CB0-4492-9BF6-7802467E1C3A}">
      <dgm:prSet/>
      <dgm:spPr/>
      <dgm:t>
        <a:bodyPr/>
        <a:lstStyle/>
        <a:p>
          <a:endParaRPr lang="ru-RU"/>
        </a:p>
      </dgm:t>
    </dgm:pt>
    <dgm:pt modelId="{9C087309-9FE2-412F-83F6-DC29D1E977AC}" type="sibTrans" cxnId="{50EBFB5D-0CB0-4492-9BF6-7802467E1C3A}">
      <dgm:prSet/>
      <dgm:spPr/>
      <dgm:t>
        <a:bodyPr/>
        <a:lstStyle/>
        <a:p>
          <a:endParaRPr lang="ru-RU"/>
        </a:p>
      </dgm:t>
    </dgm:pt>
    <dgm:pt modelId="{EBB05B5B-BC43-43F3-9FB8-728F85CEE86A}">
      <dgm:prSet/>
      <dgm:spPr/>
      <dgm:t>
        <a:bodyPr/>
        <a:lstStyle/>
        <a:p>
          <a:endParaRPr lang="ru-RU"/>
        </a:p>
      </dgm:t>
    </dgm:pt>
    <dgm:pt modelId="{C3112AC1-87B9-4704-BFDC-DB4E190DF1E5}" type="parTrans" cxnId="{3DC68FDD-23F4-4589-8F49-1B4891C76584}">
      <dgm:prSet/>
      <dgm:spPr/>
      <dgm:t>
        <a:bodyPr/>
        <a:lstStyle/>
        <a:p>
          <a:endParaRPr lang="ru-RU"/>
        </a:p>
      </dgm:t>
    </dgm:pt>
    <dgm:pt modelId="{95994359-4B5A-42CA-90FA-C77B723BC083}" type="sibTrans" cxnId="{3DC68FDD-23F4-4589-8F49-1B4891C76584}">
      <dgm:prSet/>
      <dgm:spPr/>
      <dgm:t>
        <a:bodyPr/>
        <a:lstStyle/>
        <a:p>
          <a:endParaRPr lang="ru-RU"/>
        </a:p>
      </dgm:t>
    </dgm:pt>
    <dgm:pt modelId="{456743BF-AA1A-4A86-BF00-D92FC301AEBE}">
      <dgm:prSet/>
      <dgm:spPr/>
      <dgm:t>
        <a:bodyPr/>
        <a:lstStyle/>
        <a:p>
          <a:endParaRPr lang="ru-RU"/>
        </a:p>
      </dgm:t>
    </dgm:pt>
    <dgm:pt modelId="{4CC4CAB7-A74B-42F0-B15A-9D7143978210}" type="parTrans" cxnId="{D33827E7-AF30-43AF-A518-F8D241246129}">
      <dgm:prSet/>
      <dgm:spPr/>
      <dgm:t>
        <a:bodyPr/>
        <a:lstStyle/>
        <a:p>
          <a:endParaRPr lang="ru-RU"/>
        </a:p>
      </dgm:t>
    </dgm:pt>
    <dgm:pt modelId="{3ECA8237-7A47-4FC3-8807-94A5452B3590}" type="sibTrans" cxnId="{D33827E7-AF30-43AF-A518-F8D241246129}">
      <dgm:prSet/>
      <dgm:spPr/>
      <dgm:t>
        <a:bodyPr/>
        <a:lstStyle/>
        <a:p>
          <a:endParaRPr lang="ru-RU"/>
        </a:p>
      </dgm:t>
    </dgm:pt>
    <dgm:pt modelId="{0E217602-6558-44F2-9AC4-DDDAFB27C3C9}">
      <dgm:prSet/>
      <dgm:spPr/>
      <dgm:t>
        <a:bodyPr/>
        <a:lstStyle/>
        <a:p>
          <a:pPr rtl="0"/>
          <a:endParaRPr lang="ru-RU" b="0" i="0" u="none"/>
        </a:p>
      </dgm:t>
    </dgm:pt>
    <dgm:pt modelId="{ECEA8CC3-9BD9-487A-B6D6-9EA5B3C2B7B1}" type="parTrans" cxnId="{1A9944F0-7EB8-477C-835B-7744416D5130}">
      <dgm:prSet/>
      <dgm:spPr/>
      <dgm:t>
        <a:bodyPr/>
        <a:lstStyle/>
        <a:p>
          <a:endParaRPr lang="ru-RU"/>
        </a:p>
      </dgm:t>
    </dgm:pt>
    <dgm:pt modelId="{286C16B1-FA86-418C-8E2A-3D0E37446830}" type="sibTrans" cxnId="{1A9944F0-7EB8-477C-835B-7744416D5130}">
      <dgm:prSet/>
      <dgm:spPr/>
      <dgm:t>
        <a:bodyPr/>
        <a:lstStyle/>
        <a:p>
          <a:endParaRPr lang="ru-RU"/>
        </a:p>
      </dgm:t>
    </dgm:pt>
    <dgm:pt modelId="{C1635AF2-C512-4606-A1C8-AB0DAFE857D9}">
      <dgm:prSet/>
      <dgm:spPr/>
      <dgm:t>
        <a:bodyPr/>
        <a:lstStyle/>
        <a:p>
          <a:pPr rtl="0"/>
          <a:endParaRPr lang="ru-RU" b="0" i="0" u="none"/>
        </a:p>
      </dgm:t>
    </dgm:pt>
    <dgm:pt modelId="{45649A26-B5D8-4066-9E92-F9C42279A099}" type="parTrans" cxnId="{844501C8-009D-4800-A3C4-B3AEF024CCC7}">
      <dgm:prSet/>
      <dgm:spPr/>
      <dgm:t>
        <a:bodyPr/>
        <a:lstStyle/>
        <a:p>
          <a:endParaRPr lang="ru-RU"/>
        </a:p>
      </dgm:t>
    </dgm:pt>
    <dgm:pt modelId="{70971EE2-0C71-4571-A88F-FD66EF7AE173}" type="sibTrans" cxnId="{844501C8-009D-4800-A3C4-B3AEF024CCC7}">
      <dgm:prSet/>
      <dgm:spPr/>
      <dgm:t>
        <a:bodyPr/>
        <a:lstStyle/>
        <a:p>
          <a:endParaRPr lang="ru-RU"/>
        </a:p>
      </dgm:t>
    </dgm:pt>
    <dgm:pt modelId="{9E89EEEB-2334-459D-BA9E-05C8C795A213}">
      <dgm:prSet/>
      <dgm:spPr/>
      <dgm:t>
        <a:bodyPr/>
        <a:lstStyle/>
        <a:p>
          <a:pPr rtl="0"/>
          <a:endParaRPr lang="ru-RU" b="0" i="0" u="none"/>
        </a:p>
      </dgm:t>
    </dgm:pt>
    <dgm:pt modelId="{420C17A4-F5B7-4BB1-8840-6EE1ABC28D6B}" type="parTrans" cxnId="{1EC93D6F-F25B-4F06-AA55-F1820C8ED3E2}">
      <dgm:prSet/>
      <dgm:spPr/>
      <dgm:t>
        <a:bodyPr/>
        <a:lstStyle/>
        <a:p>
          <a:endParaRPr lang="ru-RU"/>
        </a:p>
      </dgm:t>
    </dgm:pt>
    <dgm:pt modelId="{3046F835-643F-452E-AD55-B3E326E37141}" type="sibTrans" cxnId="{1EC93D6F-F25B-4F06-AA55-F1820C8ED3E2}">
      <dgm:prSet/>
      <dgm:spPr/>
      <dgm:t>
        <a:bodyPr/>
        <a:lstStyle/>
        <a:p>
          <a:endParaRPr lang="ru-RU"/>
        </a:p>
      </dgm:t>
    </dgm:pt>
    <dgm:pt modelId="{8489D4FC-C745-4C0E-9E23-ADC9856260BB}">
      <dgm:prSet/>
      <dgm:spPr/>
      <dgm:t>
        <a:bodyPr/>
        <a:lstStyle/>
        <a:p>
          <a:endParaRPr lang="ru-RU"/>
        </a:p>
      </dgm:t>
    </dgm:pt>
    <dgm:pt modelId="{76EEBE11-3111-49F8-9BE2-1206D98D8285}" type="parTrans" cxnId="{91087A76-AB0D-4EF0-B1E1-3F5A5ECB1FF3}">
      <dgm:prSet/>
      <dgm:spPr/>
      <dgm:t>
        <a:bodyPr/>
        <a:lstStyle/>
        <a:p>
          <a:endParaRPr lang="ru-RU"/>
        </a:p>
      </dgm:t>
    </dgm:pt>
    <dgm:pt modelId="{40FC67E1-6126-4D58-9E08-934AAF8F70FE}" type="sibTrans" cxnId="{91087A76-AB0D-4EF0-B1E1-3F5A5ECB1FF3}">
      <dgm:prSet/>
      <dgm:spPr/>
      <dgm:t>
        <a:bodyPr/>
        <a:lstStyle/>
        <a:p>
          <a:endParaRPr lang="ru-RU"/>
        </a:p>
      </dgm:t>
    </dgm:pt>
    <dgm:pt modelId="{2CE2C335-F22C-40BC-9BB6-2F3E32069F04}">
      <dgm:prSet/>
      <dgm:spPr/>
      <dgm:t>
        <a:bodyPr/>
        <a:lstStyle/>
        <a:p>
          <a:pPr rtl="0"/>
          <a:endParaRPr lang="ru-RU" b="0" i="0" u="none"/>
        </a:p>
      </dgm:t>
    </dgm:pt>
    <dgm:pt modelId="{C00D7789-C7DE-4414-922C-51F6454E58E1}" type="parTrans" cxnId="{A7578D47-B142-4976-82A9-64D0F0403650}">
      <dgm:prSet/>
      <dgm:spPr/>
      <dgm:t>
        <a:bodyPr/>
        <a:lstStyle/>
        <a:p>
          <a:endParaRPr lang="ru-RU"/>
        </a:p>
      </dgm:t>
    </dgm:pt>
    <dgm:pt modelId="{AEBB5844-8E9F-4D17-A392-74CDBA703106}" type="sibTrans" cxnId="{A7578D47-B142-4976-82A9-64D0F0403650}">
      <dgm:prSet/>
      <dgm:spPr/>
      <dgm:t>
        <a:bodyPr/>
        <a:lstStyle/>
        <a:p>
          <a:endParaRPr lang="ru-RU"/>
        </a:p>
      </dgm:t>
    </dgm:pt>
    <dgm:pt modelId="{B44A0904-11CF-44F9-A364-3EC9297EF273}">
      <dgm:prSet/>
      <dgm:spPr/>
      <dgm:t>
        <a:bodyPr/>
        <a:lstStyle/>
        <a:p>
          <a:pPr rtl="0"/>
          <a:endParaRPr lang="ru-RU" b="0" i="0" u="none"/>
        </a:p>
      </dgm:t>
    </dgm:pt>
    <dgm:pt modelId="{5FC89BEC-3897-470C-832E-03FEB446CF98}" type="parTrans" cxnId="{0C6C5FE9-E8DA-4079-BA4C-E42C44633785}">
      <dgm:prSet/>
      <dgm:spPr/>
      <dgm:t>
        <a:bodyPr/>
        <a:lstStyle/>
        <a:p>
          <a:endParaRPr lang="ru-RU"/>
        </a:p>
      </dgm:t>
    </dgm:pt>
    <dgm:pt modelId="{AE84623E-0672-4E7D-A195-A424983A1F0F}" type="sibTrans" cxnId="{0C6C5FE9-E8DA-4079-BA4C-E42C44633785}">
      <dgm:prSet/>
      <dgm:spPr/>
      <dgm:t>
        <a:bodyPr/>
        <a:lstStyle/>
        <a:p>
          <a:endParaRPr lang="ru-RU"/>
        </a:p>
      </dgm:t>
    </dgm:pt>
    <dgm:pt modelId="{2D0F6B70-4DC8-40BE-A617-3E01BA87CCFF}">
      <dgm:prSet/>
      <dgm:spPr/>
      <dgm:t>
        <a:bodyPr/>
        <a:lstStyle/>
        <a:p>
          <a:pPr rtl="0"/>
          <a:endParaRPr lang="ru-RU" b="0" i="0" u="none"/>
        </a:p>
      </dgm:t>
    </dgm:pt>
    <dgm:pt modelId="{3256D73C-8165-4D83-97CC-D080B2597D2B}" type="parTrans" cxnId="{41FC2AAB-A76E-4EA2-ABE0-CB9E6F7E6EEB}">
      <dgm:prSet/>
      <dgm:spPr/>
      <dgm:t>
        <a:bodyPr/>
        <a:lstStyle/>
        <a:p>
          <a:endParaRPr lang="ru-RU"/>
        </a:p>
      </dgm:t>
    </dgm:pt>
    <dgm:pt modelId="{9AADF27B-812C-450E-9153-7CDB346641DD}" type="sibTrans" cxnId="{41FC2AAB-A76E-4EA2-ABE0-CB9E6F7E6EEB}">
      <dgm:prSet/>
      <dgm:spPr/>
      <dgm:t>
        <a:bodyPr/>
        <a:lstStyle/>
        <a:p>
          <a:endParaRPr lang="ru-RU"/>
        </a:p>
      </dgm:t>
    </dgm:pt>
    <dgm:pt modelId="{9491749D-5059-41F6-9F45-1EB1F812ACE2}">
      <dgm:prSet/>
      <dgm:spPr/>
      <dgm:t>
        <a:bodyPr/>
        <a:lstStyle/>
        <a:p>
          <a:endParaRPr lang="ru-RU"/>
        </a:p>
      </dgm:t>
    </dgm:pt>
    <dgm:pt modelId="{9F7EEC73-B882-40F6-9B18-913332B0251F}" type="parTrans" cxnId="{44ACC3C5-1E7B-463A-A2FE-4D3254BA157B}">
      <dgm:prSet/>
      <dgm:spPr/>
      <dgm:t>
        <a:bodyPr/>
        <a:lstStyle/>
        <a:p>
          <a:endParaRPr lang="ru-RU"/>
        </a:p>
      </dgm:t>
    </dgm:pt>
    <dgm:pt modelId="{CE5B625E-B1CA-4B41-B187-5E9295A899B3}" type="sibTrans" cxnId="{44ACC3C5-1E7B-463A-A2FE-4D3254BA157B}">
      <dgm:prSet/>
      <dgm:spPr/>
      <dgm:t>
        <a:bodyPr/>
        <a:lstStyle/>
        <a:p>
          <a:endParaRPr lang="ru-RU"/>
        </a:p>
      </dgm:t>
    </dgm:pt>
    <dgm:pt modelId="{8A6EC5F3-EE66-4EA6-86B6-EFB3A5A930C7}">
      <dgm:prSet/>
      <dgm:spPr/>
      <dgm:t>
        <a:bodyPr/>
        <a:lstStyle/>
        <a:p>
          <a:pPr rtl="0"/>
          <a:endParaRPr lang="ru-RU" b="0" i="0" u="none"/>
        </a:p>
      </dgm:t>
    </dgm:pt>
    <dgm:pt modelId="{E8A7842F-5776-4651-8462-DF010410FEE0}" type="parTrans" cxnId="{790B4C46-B968-4F72-852A-40103DA2F4D0}">
      <dgm:prSet/>
      <dgm:spPr/>
      <dgm:t>
        <a:bodyPr/>
        <a:lstStyle/>
        <a:p>
          <a:endParaRPr lang="ru-RU"/>
        </a:p>
      </dgm:t>
    </dgm:pt>
    <dgm:pt modelId="{5F4A7C90-9601-400F-B297-47291D32D289}" type="sibTrans" cxnId="{790B4C46-B968-4F72-852A-40103DA2F4D0}">
      <dgm:prSet/>
      <dgm:spPr/>
      <dgm:t>
        <a:bodyPr/>
        <a:lstStyle/>
        <a:p>
          <a:endParaRPr lang="ru-RU"/>
        </a:p>
      </dgm:t>
    </dgm:pt>
    <dgm:pt modelId="{070EA172-0014-4D02-874D-D57884995B8D}">
      <dgm:prSet/>
      <dgm:spPr/>
      <dgm:t>
        <a:bodyPr/>
        <a:lstStyle/>
        <a:p>
          <a:endParaRPr lang="ru-RU"/>
        </a:p>
      </dgm:t>
    </dgm:pt>
    <dgm:pt modelId="{0AAADA5B-7D09-47AD-83F4-AE52B84C55FC}" type="parTrans" cxnId="{DC46572D-768B-4BAF-B966-E85666767C3B}">
      <dgm:prSet/>
      <dgm:spPr/>
      <dgm:t>
        <a:bodyPr/>
        <a:lstStyle/>
        <a:p>
          <a:endParaRPr lang="ru-RU"/>
        </a:p>
      </dgm:t>
    </dgm:pt>
    <dgm:pt modelId="{CF32C496-F3F7-4F0A-8CB6-D3E60DBCABB5}" type="sibTrans" cxnId="{DC46572D-768B-4BAF-B966-E85666767C3B}">
      <dgm:prSet/>
      <dgm:spPr/>
      <dgm:t>
        <a:bodyPr/>
        <a:lstStyle/>
        <a:p>
          <a:endParaRPr lang="ru-RU"/>
        </a:p>
      </dgm:t>
    </dgm:pt>
    <dgm:pt modelId="{6E40F401-C418-4B3A-91B4-AB5423553757}">
      <dgm:prSet/>
      <dgm:spPr/>
      <dgm:t>
        <a:bodyPr/>
        <a:lstStyle/>
        <a:p>
          <a:endParaRPr lang="ru-RU"/>
        </a:p>
      </dgm:t>
    </dgm:pt>
    <dgm:pt modelId="{99EA3DB9-AF77-488E-94F0-8DF966F32C8A}" type="parTrans" cxnId="{07289DDB-CE02-4959-8F64-81A3A6C613F8}">
      <dgm:prSet/>
      <dgm:spPr/>
      <dgm:t>
        <a:bodyPr/>
        <a:lstStyle/>
        <a:p>
          <a:endParaRPr lang="ru-RU"/>
        </a:p>
      </dgm:t>
    </dgm:pt>
    <dgm:pt modelId="{58FAFBCE-E3E5-4257-8CCD-47F1E425A5CD}" type="sibTrans" cxnId="{07289DDB-CE02-4959-8F64-81A3A6C613F8}">
      <dgm:prSet/>
      <dgm:spPr/>
      <dgm:t>
        <a:bodyPr/>
        <a:lstStyle/>
        <a:p>
          <a:endParaRPr lang="ru-RU"/>
        </a:p>
      </dgm:t>
    </dgm:pt>
    <dgm:pt modelId="{12EA921E-4E5F-46BB-857B-CD47E3B623B4}">
      <dgm:prSet/>
      <dgm:spPr/>
      <dgm:t>
        <a:bodyPr/>
        <a:lstStyle/>
        <a:p>
          <a:endParaRPr lang="ru-RU"/>
        </a:p>
      </dgm:t>
    </dgm:pt>
    <dgm:pt modelId="{B5BADF2D-055D-495E-9610-734C1EA0BE87}" type="parTrans" cxnId="{522089AE-3836-4C59-968A-4C89BFCBE401}">
      <dgm:prSet/>
      <dgm:spPr/>
      <dgm:t>
        <a:bodyPr/>
        <a:lstStyle/>
        <a:p>
          <a:endParaRPr lang="ru-RU"/>
        </a:p>
      </dgm:t>
    </dgm:pt>
    <dgm:pt modelId="{3E122C4F-751D-46CD-BB97-8A4CF09CD6D6}" type="sibTrans" cxnId="{522089AE-3836-4C59-968A-4C89BFCBE401}">
      <dgm:prSet/>
      <dgm:spPr/>
      <dgm:t>
        <a:bodyPr/>
        <a:lstStyle/>
        <a:p>
          <a:endParaRPr lang="ru-RU"/>
        </a:p>
      </dgm:t>
    </dgm:pt>
    <dgm:pt modelId="{414CF5F9-AD37-4C5F-BF63-C61A4E52CCB3}">
      <dgm:prSet/>
      <dgm:spPr/>
      <dgm:t>
        <a:bodyPr/>
        <a:lstStyle/>
        <a:p>
          <a:endParaRPr lang="ru-RU"/>
        </a:p>
      </dgm:t>
    </dgm:pt>
    <dgm:pt modelId="{ACFAC393-6ECD-4A30-ABB7-4EF7044C8572}" type="parTrans" cxnId="{6FDE4100-E893-4955-A8FA-54393DA03037}">
      <dgm:prSet/>
      <dgm:spPr/>
      <dgm:t>
        <a:bodyPr/>
        <a:lstStyle/>
        <a:p>
          <a:endParaRPr lang="ru-RU"/>
        </a:p>
      </dgm:t>
    </dgm:pt>
    <dgm:pt modelId="{A25F85CA-5E04-4EA9-9837-8F3D3613D1E0}" type="sibTrans" cxnId="{6FDE4100-E893-4955-A8FA-54393DA03037}">
      <dgm:prSet/>
      <dgm:spPr/>
      <dgm:t>
        <a:bodyPr/>
        <a:lstStyle/>
        <a:p>
          <a:endParaRPr lang="ru-RU"/>
        </a:p>
      </dgm:t>
    </dgm:pt>
    <dgm:pt modelId="{E7AE26B4-5DFB-4A6B-BE3B-1D5A899EEE36}">
      <dgm:prSet/>
      <dgm:spPr/>
      <dgm:t>
        <a:bodyPr/>
        <a:lstStyle/>
        <a:p>
          <a:endParaRPr lang="ru-RU"/>
        </a:p>
      </dgm:t>
    </dgm:pt>
    <dgm:pt modelId="{711901E7-4E02-47AE-9FE0-03D36A761690}" type="parTrans" cxnId="{71B94577-34B5-4679-8536-6042EF45E8BD}">
      <dgm:prSet/>
      <dgm:spPr/>
      <dgm:t>
        <a:bodyPr/>
        <a:lstStyle/>
        <a:p>
          <a:endParaRPr lang="ru-RU"/>
        </a:p>
      </dgm:t>
    </dgm:pt>
    <dgm:pt modelId="{7791B651-89BF-4BB9-B2BC-96C754D004BA}" type="sibTrans" cxnId="{71B94577-34B5-4679-8536-6042EF45E8BD}">
      <dgm:prSet/>
      <dgm:spPr/>
      <dgm:t>
        <a:bodyPr/>
        <a:lstStyle/>
        <a:p>
          <a:endParaRPr lang="ru-RU"/>
        </a:p>
      </dgm:t>
    </dgm:pt>
    <dgm:pt modelId="{139AC5EC-EC58-4551-BDD7-5A30B9BC39AC}">
      <dgm:prSet/>
      <dgm:spPr/>
      <dgm:t>
        <a:bodyPr/>
        <a:lstStyle/>
        <a:p>
          <a:pPr rtl="0"/>
          <a:endParaRPr lang="ru-RU" b="0" i="0" u="none"/>
        </a:p>
      </dgm:t>
    </dgm:pt>
    <dgm:pt modelId="{E22E9936-391D-4749-BC85-F9C3B2966C83}" type="parTrans" cxnId="{E3079878-88EC-4011-B63B-234D50222D79}">
      <dgm:prSet/>
      <dgm:spPr/>
      <dgm:t>
        <a:bodyPr/>
        <a:lstStyle/>
        <a:p>
          <a:endParaRPr lang="ru-RU"/>
        </a:p>
      </dgm:t>
    </dgm:pt>
    <dgm:pt modelId="{4972FD35-AD92-44D2-B47E-DF7E99AFACA8}" type="sibTrans" cxnId="{E3079878-88EC-4011-B63B-234D50222D79}">
      <dgm:prSet/>
      <dgm:spPr/>
      <dgm:t>
        <a:bodyPr/>
        <a:lstStyle/>
        <a:p>
          <a:endParaRPr lang="ru-RU"/>
        </a:p>
      </dgm:t>
    </dgm:pt>
    <dgm:pt modelId="{EC957A04-0EA8-4151-90AD-C2630CCA6ABD}" type="pres">
      <dgm:prSet presAssocID="{4E3E3BFE-3C17-48E9-B8F7-BA4929261073}" presName="arrowDiagram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BF84ADC-64FB-4CF1-8266-FDD3F1FB64FA}" type="pres">
      <dgm:prSet presAssocID="{4E3E3BFE-3C17-48E9-B8F7-BA4929261073}" presName="arrow" presStyleLbl="bgShp" presStyleIdx="0" presStyleCnt="1" custScaleX="126580" custLinFactNeighborX="172" custLinFactNeighborY="381"/>
      <dgm:spPr/>
    </dgm:pt>
    <dgm:pt modelId="{7D579BD1-BE8C-4066-B880-02DE4F533811}" type="pres">
      <dgm:prSet presAssocID="{4E3E3BFE-3C17-48E9-B8F7-BA4929261073}" presName="arrowDiagram5" presStyleCnt="0"/>
      <dgm:spPr/>
    </dgm:pt>
    <dgm:pt modelId="{4DD4CD88-8D39-478D-BB8C-8F96BDE1C0DB}" type="pres">
      <dgm:prSet presAssocID="{6224ABDE-F19D-4974-9CB8-9CB9DE46AF00}" presName="bullet5a" presStyleLbl="node1" presStyleIdx="0" presStyleCnt="5" custLinFactX="-261708" custLinFactNeighborX="-300000" custLinFactNeighborY="71377"/>
      <dgm:spPr/>
    </dgm:pt>
    <dgm:pt modelId="{414D7FFE-8DB8-4A09-B97C-B39A74BF614E}" type="pres">
      <dgm:prSet presAssocID="{6224ABDE-F19D-4974-9CB8-9CB9DE46AF00}" presName="textBox5a" presStyleLbl="revTx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CD4094A-95B7-481B-89AF-145B52611443}" type="pres">
      <dgm:prSet presAssocID="{27FF918B-D39A-42E6-94D2-AE8CE97CEBA1}" presName="bullet5b" presStyleLbl="node1" presStyleIdx="1" presStyleCnt="5" custLinFactX="-200000" custLinFactY="64343" custLinFactNeighborX="-263458" custLinFactNeighborY="100000"/>
      <dgm:spPr/>
    </dgm:pt>
    <dgm:pt modelId="{3EDF0D46-A701-455E-9DCE-AEAF333E7BB5}" type="pres">
      <dgm:prSet presAssocID="{27FF918B-D39A-42E6-94D2-AE8CE97CEBA1}" presName="textBox5b" presStyleLbl="revTx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6ECA84A-8A54-4A4C-A630-BDB7005935CB}" type="pres">
      <dgm:prSet presAssocID="{08E30591-E7F1-4950-938C-ADA3E7284078}" presName="bullet5c" presStyleLbl="node1" presStyleIdx="2" presStyleCnt="5" custLinFactX="-200000" custLinFactY="37260" custLinFactNeighborX="-213143" custLinFactNeighborY="100000"/>
      <dgm:spPr/>
    </dgm:pt>
    <dgm:pt modelId="{B58DD881-786B-40DB-85EB-C8FC7E63C46B}" type="pres">
      <dgm:prSet presAssocID="{08E30591-E7F1-4950-938C-ADA3E7284078}" presName="textBox5c" presStyleLbl="revTx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0EDAB82-691A-4CAA-ACFC-9CDEC8A59471}" type="pres">
      <dgm:prSet presAssocID="{19B22897-03EC-4AC8-98A6-A5FFF63B5C3A}" presName="bullet5d" presStyleLbl="node1" presStyleIdx="3" presStyleCnt="5" custLinFactX="-100000" custLinFactNeighborX="-164803" custLinFactNeighborY="76751"/>
      <dgm:spPr/>
    </dgm:pt>
    <dgm:pt modelId="{2F503494-D941-467F-B853-77DCFF13E558}" type="pres">
      <dgm:prSet presAssocID="{19B22897-03EC-4AC8-98A6-A5FFF63B5C3A}" presName="textBox5d" presStyleLbl="revTx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69F4DD5-1F15-4282-ADEB-C68CDBC3B203}" type="pres">
      <dgm:prSet presAssocID="{91BA4646-7CAC-473B-9DCA-EA39A1AFCA3A}" presName="bullet5e" presStyleLbl="node1" presStyleIdx="4" presStyleCnt="5" custLinFactX="-95513" custLinFactNeighborX="-100000" custLinFactNeighborY="43964"/>
      <dgm:spPr/>
    </dgm:pt>
    <dgm:pt modelId="{C4CC7E55-D1C6-4DEE-A8AE-A7CEF597871B}" type="pres">
      <dgm:prSet presAssocID="{91BA4646-7CAC-473B-9DCA-EA39A1AFCA3A}" presName="textBox5e" presStyleLbl="revTx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C46572D-768B-4BAF-B966-E85666767C3B}" srcId="{4E3E3BFE-3C17-48E9-B8F7-BA4929261073}" destId="{070EA172-0014-4D02-874D-D57884995B8D}" srcOrd="22" destOrd="0" parTransId="{0AAADA5B-7D09-47AD-83F4-AE52B84C55FC}" sibTransId="{CF32C496-F3F7-4F0A-8CB6-D3E60DBCABB5}"/>
    <dgm:cxn modelId="{25C53A61-C6AE-4CA9-BEC7-6891BE932309}" srcId="{2170B758-57ED-4D2C-8B6C-9ACAFC66B1F6}" destId="{1A07256C-5097-43AF-93C6-97501705645B}" srcOrd="0" destOrd="0" parTransId="{370A2B1F-0135-4DA0-B811-53133DE1235B}" sibTransId="{65546BD6-EBA1-4211-9BEB-480A66DB8332}"/>
    <dgm:cxn modelId="{8495FA25-10C6-44F4-B304-0284C9E22AB1}" srcId="{4E3E3BFE-3C17-48E9-B8F7-BA4929261073}" destId="{19B22897-03EC-4AC8-98A6-A5FFF63B5C3A}" srcOrd="3" destOrd="0" parTransId="{88C1FF65-E4AF-464C-B761-0CC5CC9BD869}" sibTransId="{A457CBE6-880F-4006-9F53-8F45C48E1070}"/>
    <dgm:cxn modelId="{4B63BCC6-749E-4E96-A12A-D531D0AC6C0E}" srcId="{4E3E3BFE-3C17-48E9-B8F7-BA4929261073}" destId="{91BA4646-7CAC-473B-9DCA-EA39A1AFCA3A}" srcOrd="4" destOrd="0" parTransId="{1E9FC5FC-61E8-4A67-9BD7-7BD46278EED0}" sibTransId="{1B6B2080-A659-4D4F-AE89-E5782592B42F}"/>
    <dgm:cxn modelId="{ADBBC68E-83CA-4C6B-97BD-0C18756355C6}" srcId="{4E3E3BFE-3C17-48E9-B8F7-BA4929261073}" destId="{27FF918B-D39A-42E6-94D2-AE8CE97CEBA1}" srcOrd="1" destOrd="0" parTransId="{631E796F-1BC5-4445-AD54-2956DADDE8E7}" sibTransId="{D62042CC-3E16-432F-AF52-4CF24172D71E}"/>
    <dgm:cxn modelId="{BD9B4E46-9349-4A47-878B-9FAF55DCCA79}" srcId="{4E3E3BFE-3C17-48E9-B8F7-BA4929261073}" destId="{AD42DC13-F150-48DC-BCED-71860D2D2D58}" srcOrd="11" destOrd="0" parTransId="{31B91398-3618-4E8A-9396-FC68303D38D2}" sibTransId="{77E3A71D-059F-47FC-AFF9-26CE3CA0B85B}"/>
    <dgm:cxn modelId="{844501C8-009D-4800-A3C4-B3AEF024CCC7}" srcId="{4E3E3BFE-3C17-48E9-B8F7-BA4929261073}" destId="{C1635AF2-C512-4606-A1C8-AB0DAFE857D9}" srcOrd="16" destOrd="0" parTransId="{45649A26-B5D8-4066-9E92-F9C42279A099}" sibTransId="{70971EE2-0C71-4571-A88F-FD66EF7AE173}"/>
    <dgm:cxn modelId="{0C6C5FE9-E8DA-4079-BA4C-E42C44633785}" srcId="{4E3E3BFE-3C17-48E9-B8F7-BA4929261073}" destId="{B44A0904-11CF-44F9-A364-3EC9297EF273}" srcOrd="19" destOrd="0" parTransId="{5FC89BEC-3897-470C-832E-03FEB446CF98}" sibTransId="{AE84623E-0672-4E7D-A195-A424983A1F0F}"/>
    <dgm:cxn modelId="{0BBEB90B-A6E5-42C4-B93C-897788812BBB}" type="presOf" srcId="{91BA4646-7CAC-473B-9DCA-EA39A1AFCA3A}" destId="{C4CC7E55-D1C6-4DEE-A8AE-A7CEF597871B}" srcOrd="0" destOrd="0" presId="urn:microsoft.com/office/officeart/2005/8/layout/arrow2"/>
    <dgm:cxn modelId="{39F69120-40B0-4CB4-A397-A2CA8C3C99E5}" srcId="{4E3E3BFE-3C17-48E9-B8F7-BA4929261073}" destId="{6224ABDE-F19D-4974-9CB8-9CB9DE46AF00}" srcOrd="0" destOrd="0" parTransId="{3D7560C1-0834-48EC-B53C-2829E30EE56E}" sibTransId="{EC726E80-AAC2-45E4-B93F-F87F639FD5F1}"/>
    <dgm:cxn modelId="{1A9944F0-7EB8-477C-835B-7744416D5130}" srcId="{456743BF-AA1A-4A86-BF00-D92FC301AEBE}" destId="{0E217602-6558-44F2-9AC4-DDDAFB27C3C9}" srcOrd="0" destOrd="0" parTransId="{ECEA8CC3-9BD9-487A-B6D6-9EA5B3C2B7B1}" sibTransId="{286C16B1-FA86-418C-8E2A-3D0E37446830}"/>
    <dgm:cxn modelId="{6A8C20AA-68FF-4220-9C3C-CD881706E2CF}" srcId="{4E3E3BFE-3C17-48E9-B8F7-BA4929261073}" destId="{E5FC56EB-5A1D-4E37-9004-F247D3F7A69F}" srcOrd="7" destOrd="0" parTransId="{BC28CCC9-237B-49DB-8568-0242C23165FE}" sibTransId="{1FA0C8B8-378E-4664-99FB-335841C2C57C}"/>
    <dgm:cxn modelId="{790B4C46-B968-4F72-852A-40103DA2F4D0}" srcId="{9491749D-5059-41F6-9F45-1EB1F812ACE2}" destId="{8A6EC5F3-EE66-4EA6-86B6-EFB3A5A930C7}" srcOrd="0" destOrd="0" parTransId="{E8A7842F-5776-4651-8462-DF010410FEE0}" sibTransId="{5F4A7C90-9601-400F-B297-47291D32D289}"/>
    <dgm:cxn modelId="{E7349A53-AD24-4AED-BBF1-D0E8BDD4F4A9}" srcId="{2170B758-57ED-4D2C-8B6C-9ACAFC66B1F6}" destId="{0CABE646-1FC9-4C4F-AE19-EA92C7BC7CDB}" srcOrd="1" destOrd="0" parTransId="{022D2307-1B4C-4E4E-990A-1CCC2172D651}" sibTransId="{51412AE2-8537-4D1F-881A-D171F0BC7155}"/>
    <dgm:cxn modelId="{91087A76-AB0D-4EF0-B1E1-3F5A5ECB1FF3}" srcId="{4E3E3BFE-3C17-48E9-B8F7-BA4929261073}" destId="{8489D4FC-C745-4C0E-9E23-ADC9856260BB}" srcOrd="18" destOrd="0" parTransId="{76EEBE11-3111-49F8-9BE2-1206D98D8285}" sibTransId="{40FC67E1-6126-4D58-9E08-934AAF8F70FE}"/>
    <dgm:cxn modelId="{6FDE4100-E893-4955-A8FA-54393DA03037}" srcId="{12EA921E-4E5F-46BB-857B-CD47E3B623B4}" destId="{414CF5F9-AD37-4C5F-BF63-C61A4E52CCB3}" srcOrd="0" destOrd="0" parTransId="{ACFAC393-6ECD-4A30-ABB7-4EF7044C8572}" sibTransId="{A25F85CA-5E04-4EA9-9837-8F3D3613D1E0}"/>
    <dgm:cxn modelId="{DB75C441-7A53-4E9D-B53F-795911CD7875}" srcId="{29801881-0566-4005-8C13-C46450BB49A3}" destId="{1160509F-9323-4700-83EA-C2550A2AB577}" srcOrd="0" destOrd="0" parTransId="{58B6CF38-BEAB-49F9-84AA-E191B88BA996}" sibTransId="{7DFDC7C2-A3FC-4F1C-AB27-BAC8921633BF}"/>
    <dgm:cxn modelId="{E3079878-88EC-4011-B63B-234D50222D79}" srcId="{12EA921E-4E5F-46BB-857B-CD47E3B623B4}" destId="{139AC5EC-EC58-4551-BDD7-5A30B9BC39AC}" srcOrd="2" destOrd="0" parTransId="{E22E9936-391D-4749-BC85-F9C3B2966C83}" sibTransId="{4972FD35-AD92-44D2-B47E-DF7E99AFACA8}"/>
    <dgm:cxn modelId="{8F429CAA-378F-40E9-B561-13530CC0EDFF}" srcId="{4E3E3BFE-3C17-48E9-B8F7-BA4929261073}" destId="{13689D9D-CF48-45CE-9865-055119FE7725}" srcOrd="13" destOrd="0" parTransId="{C0D206FF-FC51-4AF1-B1AA-05929DE4FA26}" sibTransId="{890237D8-7471-4D9E-BF18-FAE5FA8083CF}"/>
    <dgm:cxn modelId="{A7578D47-B142-4976-82A9-64D0F0403650}" srcId="{8489D4FC-C745-4C0E-9E23-ADC9856260BB}" destId="{2CE2C335-F22C-40BC-9BB6-2F3E32069F04}" srcOrd="0" destOrd="0" parTransId="{C00D7789-C7DE-4414-922C-51F6454E58E1}" sibTransId="{AEBB5844-8E9F-4D17-A392-74CDBA703106}"/>
    <dgm:cxn modelId="{1EC93D6F-F25B-4F06-AA55-F1820C8ED3E2}" srcId="{4E3E3BFE-3C17-48E9-B8F7-BA4929261073}" destId="{9E89EEEB-2334-459D-BA9E-05C8C795A213}" srcOrd="17" destOrd="0" parTransId="{420C17A4-F5B7-4BB1-8840-6EE1ABC28D6B}" sibTransId="{3046F835-643F-452E-AD55-B3E326E37141}"/>
    <dgm:cxn modelId="{36A297E0-D09C-47EF-9E2F-A023E066AA8D}" srcId="{4E3E3BFE-3C17-48E9-B8F7-BA4929261073}" destId="{2170B758-57ED-4D2C-8B6C-9ACAFC66B1F6}" srcOrd="5" destOrd="0" parTransId="{0FC70501-E06B-4D6C-BF87-97B689BFD24A}" sibTransId="{54C8F612-9827-4F3D-B142-3CFA569C273A}"/>
    <dgm:cxn modelId="{76D92B8B-D3F5-4F95-9E4B-910DFF21A762}" type="presOf" srcId="{08E30591-E7F1-4950-938C-ADA3E7284078}" destId="{B58DD881-786B-40DB-85EB-C8FC7E63C46B}" srcOrd="0" destOrd="0" presId="urn:microsoft.com/office/officeart/2005/8/layout/arrow2"/>
    <dgm:cxn modelId="{07289DDB-CE02-4959-8F64-81A3A6C613F8}" srcId="{4E3E3BFE-3C17-48E9-B8F7-BA4929261073}" destId="{6E40F401-C418-4B3A-91B4-AB5423553757}" srcOrd="23" destOrd="0" parTransId="{99EA3DB9-AF77-488E-94F0-8DF966F32C8A}" sibTransId="{58FAFBCE-E3E5-4257-8CCD-47F1E425A5CD}"/>
    <dgm:cxn modelId="{9EA3E2C3-2112-4596-80C4-21593D6A8CB9}" srcId="{4E3E3BFE-3C17-48E9-B8F7-BA4929261073}" destId="{171733BC-1056-4DCC-97DC-7BC904A6F158}" srcOrd="6" destOrd="0" parTransId="{7ACC0C24-7CC0-48A2-9146-FF411846EFFB}" sibTransId="{151D0567-2D1C-4B9C-8ABB-2C7914B25AA0}"/>
    <dgm:cxn modelId="{41FC2AAB-A76E-4EA2-ABE0-CB9E6F7E6EEB}" srcId="{4E3E3BFE-3C17-48E9-B8F7-BA4929261073}" destId="{2D0F6B70-4DC8-40BE-A617-3E01BA87CCFF}" srcOrd="20" destOrd="0" parTransId="{3256D73C-8165-4D83-97CC-D080B2597D2B}" sibTransId="{9AADF27B-812C-450E-9153-7CDB346641DD}"/>
    <dgm:cxn modelId="{71B94577-34B5-4679-8536-6042EF45E8BD}" srcId="{12EA921E-4E5F-46BB-857B-CD47E3B623B4}" destId="{E7AE26B4-5DFB-4A6B-BE3B-1D5A899EEE36}" srcOrd="1" destOrd="0" parTransId="{711901E7-4E02-47AE-9FE0-03D36A761690}" sibTransId="{7791B651-89BF-4BB9-B2BC-96C754D004BA}"/>
    <dgm:cxn modelId="{395397DB-2A93-489C-AA6E-6C54290BEA38}" type="presOf" srcId="{27FF918B-D39A-42E6-94D2-AE8CE97CEBA1}" destId="{3EDF0D46-A701-455E-9DCE-AEAF333E7BB5}" srcOrd="0" destOrd="0" presId="urn:microsoft.com/office/officeart/2005/8/layout/arrow2"/>
    <dgm:cxn modelId="{D33827E7-AF30-43AF-A518-F8D241246129}" srcId="{4E3E3BFE-3C17-48E9-B8F7-BA4929261073}" destId="{456743BF-AA1A-4A86-BF00-D92FC301AEBE}" srcOrd="15" destOrd="0" parTransId="{4CC4CAB7-A74B-42F0-B15A-9D7143978210}" sibTransId="{3ECA8237-7A47-4FC3-8807-94A5452B3590}"/>
    <dgm:cxn modelId="{50EBFB5D-0CB0-4492-9BF6-7802467E1C3A}" srcId="{13689D9D-CF48-45CE-9865-055119FE7725}" destId="{A4AABBC0-A335-4ED0-A437-990D65B3CDEB}" srcOrd="0" destOrd="0" parTransId="{89407F3D-D358-4782-8C01-A2B2A84A1F7B}" sibTransId="{9C087309-9FE2-412F-83F6-DC29D1E977AC}"/>
    <dgm:cxn modelId="{A6F57655-CC9A-4714-8BA5-97163A5768B6}" type="presOf" srcId="{6224ABDE-F19D-4974-9CB8-9CB9DE46AF00}" destId="{414D7FFE-8DB8-4A09-B97C-B39A74BF614E}" srcOrd="0" destOrd="0" presId="urn:microsoft.com/office/officeart/2005/8/layout/arrow2"/>
    <dgm:cxn modelId="{44ACC3C5-1E7B-463A-A2FE-4D3254BA157B}" srcId="{4E3E3BFE-3C17-48E9-B8F7-BA4929261073}" destId="{9491749D-5059-41F6-9F45-1EB1F812ACE2}" srcOrd="21" destOrd="0" parTransId="{9F7EEC73-B882-40F6-9B18-913332B0251F}" sibTransId="{CE5B625E-B1CA-4B41-B187-5E9295A899B3}"/>
    <dgm:cxn modelId="{522089AE-3836-4C59-968A-4C89BFCBE401}" srcId="{4E3E3BFE-3C17-48E9-B8F7-BA4929261073}" destId="{12EA921E-4E5F-46BB-857B-CD47E3B623B4}" srcOrd="24" destOrd="0" parTransId="{B5BADF2D-055D-495E-9610-734C1EA0BE87}" sibTransId="{3E122C4F-751D-46CD-BB97-8A4CF09CD6D6}"/>
    <dgm:cxn modelId="{DAFF4129-203A-484B-8D67-D33493A42260}" type="presOf" srcId="{4E3E3BFE-3C17-48E9-B8F7-BA4929261073}" destId="{EC957A04-0EA8-4151-90AD-C2630CCA6ABD}" srcOrd="0" destOrd="0" presId="urn:microsoft.com/office/officeart/2005/8/layout/arrow2"/>
    <dgm:cxn modelId="{2E18E40C-D9B8-4BEE-B9E7-06C9A6B4A765}" srcId="{4E3E3BFE-3C17-48E9-B8F7-BA4929261073}" destId="{A82991C4-8F64-448A-ACD1-4B26522E74A7}" srcOrd="8" destOrd="0" parTransId="{4C555071-9ED4-422E-952E-80A153E8054F}" sibTransId="{4B2C0080-F8A2-42CF-B0C8-8BA345DC433F}"/>
    <dgm:cxn modelId="{3DC68FDD-23F4-4589-8F49-1B4891C76584}" srcId="{4E3E3BFE-3C17-48E9-B8F7-BA4929261073}" destId="{EBB05B5B-BC43-43F3-9FB8-728F85CEE86A}" srcOrd="14" destOrd="0" parTransId="{C3112AC1-87B9-4704-BFDC-DB4E190DF1E5}" sibTransId="{95994359-4B5A-42CA-90FA-C77B723BC083}"/>
    <dgm:cxn modelId="{DE1CC669-6D05-49FB-AF16-2D48AB6920BB}" srcId="{4E3E3BFE-3C17-48E9-B8F7-BA4929261073}" destId="{29801881-0566-4005-8C13-C46450BB49A3}" srcOrd="10" destOrd="0" parTransId="{3BF01074-092D-4D3C-B69C-7CBC435A879E}" sibTransId="{A31C1804-E875-4D78-BE63-DC46BE31C4F3}"/>
    <dgm:cxn modelId="{2029F605-A66C-4EE5-ACDD-056B1DEE412F}" srcId="{4E3E3BFE-3C17-48E9-B8F7-BA4929261073}" destId="{79717BD0-F11F-4D72-BB08-D6A1E6635B24}" srcOrd="12" destOrd="0" parTransId="{2823576E-D861-4B61-9B0F-6075B7C318AE}" sibTransId="{BC045617-A6FA-4D1B-B687-89621224CFBD}"/>
    <dgm:cxn modelId="{4FA900A1-E108-4B61-875C-C8FB3DBEC208}" srcId="{2170B758-57ED-4D2C-8B6C-9ACAFC66B1F6}" destId="{50B8A886-1E9F-427C-B16B-48B0404BC0FA}" srcOrd="2" destOrd="0" parTransId="{5B323869-3347-4510-804F-0EBE5115903A}" sibTransId="{753AFB3D-FB60-4227-9C4A-E4A142FAEDCA}"/>
    <dgm:cxn modelId="{F3AE6D94-4377-4AE5-B0F9-E5235881DC08}" srcId="{E5FC56EB-5A1D-4E37-9004-F247D3F7A69F}" destId="{066DEA44-FA7D-443D-A4C8-80986556C771}" srcOrd="0" destOrd="0" parTransId="{360F2AE9-F58E-4AE5-BA25-835691B8BAE8}" sibTransId="{DCB0CCE5-71CB-42AC-AA3C-18306B5C4DD9}"/>
    <dgm:cxn modelId="{57DAC445-2D63-439A-AE8D-C27CBBA8F4F1}" srcId="{4E3E3BFE-3C17-48E9-B8F7-BA4929261073}" destId="{08E30591-E7F1-4950-938C-ADA3E7284078}" srcOrd="2" destOrd="0" parTransId="{A08B3B20-0A4B-43C8-A4E6-53D51DBE77EE}" sibTransId="{04C7952D-46C2-4BD0-9BE1-7F206807F932}"/>
    <dgm:cxn modelId="{F9793F14-5363-4DDC-ABED-3CD7779731CE}" srcId="{4E3E3BFE-3C17-48E9-B8F7-BA4929261073}" destId="{C12F7FDB-348C-471E-9920-98626CF0A753}" srcOrd="9" destOrd="0" parTransId="{6574F8EE-4431-4DD1-9BEE-DD31FF9929CF}" sibTransId="{F5312C75-352E-4E0C-923D-78214653DDF3}"/>
    <dgm:cxn modelId="{E0196AC3-510D-4151-B9A3-BACDB80B774A}" type="presOf" srcId="{19B22897-03EC-4AC8-98A6-A5FFF63B5C3A}" destId="{2F503494-D941-467F-B853-77DCFF13E558}" srcOrd="0" destOrd="0" presId="urn:microsoft.com/office/officeart/2005/8/layout/arrow2"/>
    <dgm:cxn modelId="{15A4945E-1446-4ADB-B2DB-4CBCA9D8577A}" type="presParOf" srcId="{EC957A04-0EA8-4151-90AD-C2630CCA6ABD}" destId="{3BF84ADC-64FB-4CF1-8266-FDD3F1FB64FA}" srcOrd="0" destOrd="0" presId="urn:microsoft.com/office/officeart/2005/8/layout/arrow2"/>
    <dgm:cxn modelId="{FFD837D9-9728-47AC-AC88-C1B7348ABF29}" type="presParOf" srcId="{EC957A04-0EA8-4151-90AD-C2630CCA6ABD}" destId="{7D579BD1-BE8C-4066-B880-02DE4F533811}" srcOrd="1" destOrd="0" presId="urn:microsoft.com/office/officeart/2005/8/layout/arrow2"/>
    <dgm:cxn modelId="{F4579A4F-3A44-4156-A775-123F069CB65D}" type="presParOf" srcId="{7D579BD1-BE8C-4066-B880-02DE4F533811}" destId="{4DD4CD88-8D39-478D-BB8C-8F96BDE1C0DB}" srcOrd="0" destOrd="0" presId="urn:microsoft.com/office/officeart/2005/8/layout/arrow2"/>
    <dgm:cxn modelId="{1FB5DC10-C440-4CEA-B3A9-3CA525B294ED}" type="presParOf" srcId="{7D579BD1-BE8C-4066-B880-02DE4F533811}" destId="{414D7FFE-8DB8-4A09-B97C-B39A74BF614E}" srcOrd="1" destOrd="0" presId="urn:microsoft.com/office/officeart/2005/8/layout/arrow2"/>
    <dgm:cxn modelId="{3BA0C696-3B9D-4ECA-88A2-30BD674E4C6D}" type="presParOf" srcId="{7D579BD1-BE8C-4066-B880-02DE4F533811}" destId="{1CD4094A-95B7-481B-89AF-145B52611443}" srcOrd="2" destOrd="0" presId="urn:microsoft.com/office/officeart/2005/8/layout/arrow2"/>
    <dgm:cxn modelId="{AF80BAF2-13AD-4CEE-821F-1DB501756BEB}" type="presParOf" srcId="{7D579BD1-BE8C-4066-B880-02DE4F533811}" destId="{3EDF0D46-A701-455E-9DCE-AEAF333E7BB5}" srcOrd="3" destOrd="0" presId="urn:microsoft.com/office/officeart/2005/8/layout/arrow2"/>
    <dgm:cxn modelId="{BBDCEFC3-5A45-496A-969F-6EA43BB3C1F2}" type="presParOf" srcId="{7D579BD1-BE8C-4066-B880-02DE4F533811}" destId="{46ECA84A-8A54-4A4C-A630-BDB7005935CB}" srcOrd="4" destOrd="0" presId="urn:microsoft.com/office/officeart/2005/8/layout/arrow2"/>
    <dgm:cxn modelId="{31F349C1-4AE7-4473-8170-DC6CE7059A03}" type="presParOf" srcId="{7D579BD1-BE8C-4066-B880-02DE4F533811}" destId="{B58DD881-786B-40DB-85EB-C8FC7E63C46B}" srcOrd="5" destOrd="0" presId="urn:microsoft.com/office/officeart/2005/8/layout/arrow2"/>
    <dgm:cxn modelId="{6B6BD102-7D9A-41E1-969D-3E54A87EA051}" type="presParOf" srcId="{7D579BD1-BE8C-4066-B880-02DE4F533811}" destId="{F0EDAB82-691A-4CAA-ACFC-9CDEC8A59471}" srcOrd="6" destOrd="0" presId="urn:microsoft.com/office/officeart/2005/8/layout/arrow2"/>
    <dgm:cxn modelId="{C907612D-4A13-46AF-8F0D-6B8E7D902313}" type="presParOf" srcId="{7D579BD1-BE8C-4066-B880-02DE4F533811}" destId="{2F503494-D941-467F-B853-77DCFF13E558}" srcOrd="7" destOrd="0" presId="urn:microsoft.com/office/officeart/2005/8/layout/arrow2"/>
    <dgm:cxn modelId="{92696FD0-4A5C-4562-8473-F32C08FE1AE5}" type="presParOf" srcId="{7D579BD1-BE8C-4066-B880-02DE4F533811}" destId="{A69F4DD5-1F15-4282-ADEB-C68CDBC3B203}" srcOrd="8" destOrd="0" presId="urn:microsoft.com/office/officeart/2005/8/layout/arrow2"/>
    <dgm:cxn modelId="{9514F736-69FF-497F-9327-C04A23631529}" type="presParOf" srcId="{7D579BD1-BE8C-4066-B880-02DE4F533811}" destId="{C4CC7E55-D1C6-4DEE-A8AE-A7CEF597871B}" srcOrd="9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4E3E3BFE-3C17-48E9-B8F7-BA4929261073}" type="doc">
      <dgm:prSet loTypeId="urn:microsoft.com/office/officeart/2005/8/layout/arrow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6224ABDE-F19D-4974-9CB8-9CB9DE46AF00}">
      <dgm:prSet phldrT="[Текст]"/>
      <dgm:spPr/>
      <dgm:t>
        <a:bodyPr/>
        <a:lstStyle/>
        <a:p>
          <a:endParaRPr lang="ru-RU" dirty="0">
            <a:solidFill>
              <a:srgbClr val="0070C0"/>
            </a:solidFill>
          </a:endParaRPr>
        </a:p>
      </dgm:t>
    </dgm:pt>
    <dgm:pt modelId="{EC726E80-AAC2-45E4-B93F-F87F639FD5F1}" type="sibTrans" cxnId="{39F69120-40B0-4CB4-A397-A2CA8C3C99E5}">
      <dgm:prSet/>
      <dgm:spPr/>
      <dgm:t>
        <a:bodyPr/>
        <a:lstStyle/>
        <a:p>
          <a:endParaRPr lang="ru-RU"/>
        </a:p>
      </dgm:t>
    </dgm:pt>
    <dgm:pt modelId="{3D7560C1-0834-48EC-B53C-2829E30EE56E}" type="parTrans" cxnId="{39F69120-40B0-4CB4-A397-A2CA8C3C99E5}">
      <dgm:prSet/>
      <dgm:spPr/>
      <dgm:t>
        <a:bodyPr/>
        <a:lstStyle/>
        <a:p>
          <a:endParaRPr lang="ru-RU"/>
        </a:p>
      </dgm:t>
    </dgm:pt>
    <dgm:pt modelId="{19B22897-03EC-4AC8-98A6-A5FFF63B5C3A}">
      <dgm:prSet/>
      <dgm:spPr/>
      <dgm:t>
        <a:bodyPr/>
        <a:lstStyle/>
        <a:p>
          <a:endParaRPr lang="ru-RU"/>
        </a:p>
      </dgm:t>
    </dgm:pt>
    <dgm:pt modelId="{88C1FF65-E4AF-464C-B761-0CC5CC9BD869}" type="parTrans" cxnId="{8495FA25-10C6-44F4-B304-0284C9E22AB1}">
      <dgm:prSet/>
      <dgm:spPr/>
      <dgm:t>
        <a:bodyPr/>
        <a:lstStyle/>
        <a:p>
          <a:endParaRPr lang="ru-RU"/>
        </a:p>
      </dgm:t>
    </dgm:pt>
    <dgm:pt modelId="{A457CBE6-880F-4006-9F53-8F45C48E1070}" type="sibTrans" cxnId="{8495FA25-10C6-44F4-B304-0284C9E22AB1}">
      <dgm:prSet/>
      <dgm:spPr/>
      <dgm:t>
        <a:bodyPr/>
        <a:lstStyle/>
        <a:p>
          <a:endParaRPr lang="ru-RU"/>
        </a:p>
      </dgm:t>
    </dgm:pt>
    <dgm:pt modelId="{91BA4646-7CAC-473B-9DCA-EA39A1AFCA3A}">
      <dgm:prSet/>
      <dgm:spPr/>
      <dgm:t>
        <a:bodyPr/>
        <a:lstStyle/>
        <a:p>
          <a:endParaRPr lang="ru-RU"/>
        </a:p>
      </dgm:t>
    </dgm:pt>
    <dgm:pt modelId="{1E9FC5FC-61E8-4A67-9BD7-7BD46278EED0}" type="parTrans" cxnId="{4B63BCC6-749E-4E96-A12A-D531D0AC6C0E}">
      <dgm:prSet/>
      <dgm:spPr/>
      <dgm:t>
        <a:bodyPr/>
        <a:lstStyle/>
        <a:p>
          <a:endParaRPr lang="ru-RU"/>
        </a:p>
      </dgm:t>
    </dgm:pt>
    <dgm:pt modelId="{1B6B2080-A659-4D4F-AE89-E5782592B42F}" type="sibTrans" cxnId="{4B63BCC6-749E-4E96-A12A-D531D0AC6C0E}">
      <dgm:prSet/>
      <dgm:spPr/>
      <dgm:t>
        <a:bodyPr/>
        <a:lstStyle/>
        <a:p>
          <a:endParaRPr lang="ru-RU"/>
        </a:p>
      </dgm:t>
    </dgm:pt>
    <dgm:pt modelId="{08E30591-E7F1-4950-938C-ADA3E7284078}">
      <dgm:prSet/>
      <dgm:spPr/>
      <dgm:t>
        <a:bodyPr/>
        <a:lstStyle/>
        <a:p>
          <a:endParaRPr lang="ru-RU"/>
        </a:p>
      </dgm:t>
    </dgm:pt>
    <dgm:pt modelId="{A08B3B20-0A4B-43C8-A4E6-53D51DBE77EE}" type="parTrans" cxnId="{57DAC445-2D63-439A-AE8D-C27CBBA8F4F1}">
      <dgm:prSet/>
      <dgm:spPr/>
      <dgm:t>
        <a:bodyPr/>
        <a:lstStyle/>
        <a:p>
          <a:endParaRPr lang="ru-RU"/>
        </a:p>
      </dgm:t>
    </dgm:pt>
    <dgm:pt modelId="{04C7952D-46C2-4BD0-9BE1-7F206807F932}" type="sibTrans" cxnId="{57DAC445-2D63-439A-AE8D-C27CBBA8F4F1}">
      <dgm:prSet/>
      <dgm:spPr/>
      <dgm:t>
        <a:bodyPr/>
        <a:lstStyle/>
        <a:p>
          <a:endParaRPr lang="ru-RU"/>
        </a:p>
      </dgm:t>
    </dgm:pt>
    <dgm:pt modelId="{27FF918B-D39A-42E6-94D2-AE8CE97CEBA1}">
      <dgm:prSet/>
      <dgm:spPr/>
      <dgm:t>
        <a:bodyPr/>
        <a:lstStyle/>
        <a:p>
          <a:endParaRPr lang="ru-RU"/>
        </a:p>
      </dgm:t>
    </dgm:pt>
    <dgm:pt modelId="{631E796F-1BC5-4445-AD54-2956DADDE8E7}" type="parTrans" cxnId="{ADBBC68E-83CA-4C6B-97BD-0C18756355C6}">
      <dgm:prSet/>
      <dgm:spPr/>
      <dgm:t>
        <a:bodyPr/>
        <a:lstStyle/>
        <a:p>
          <a:endParaRPr lang="ru-RU"/>
        </a:p>
      </dgm:t>
    </dgm:pt>
    <dgm:pt modelId="{D62042CC-3E16-432F-AF52-4CF24172D71E}" type="sibTrans" cxnId="{ADBBC68E-83CA-4C6B-97BD-0C18756355C6}">
      <dgm:prSet/>
      <dgm:spPr/>
      <dgm:t>
        <a:bodyPr/>
        <a:lstStyle/>
        <a:p>
          <a:endParaRPr lang="ru-RU"/>
        </a:p>
      </dgm:t>
    </dgm:pt>
    <dgm:pt modelId="{2170B758-57ED-4D2C-8B6C-9ACAFC66B1F6}">
      <dgm:prSet/>
      <dgm:spPr/>
      <dgm:t>
        <a:bodyPr/>
        <a:lstStyle/>
        <a:p>
          <a:pPr rtl="0"/>
          <a:endParaRPr lang="ru-RU" b="0" i="0" u="none"/>
        </a:p>
      </dgm:t>
    </dgm:pt>
    <dgm:pt modelId="{0FC70501-E06B-4D6C-BF87-97B689BFD24A}" type="parTrans" cxnId="{36A297E0-D09C-47EF-9E2F-A023E066AA8D}">
      <dgm:prSet/>
      <dgm:spPr/>
      <dgm:t>
        <a:bodyPr/>
        <a:lstStyle/>
        <a:p>
          <a:endParaRPr lang="ru-RU"/>
        </a:p>
      </dgm:t>
    </dgm:pt>
    <dgm:pt modelId="{54C8F612-9827-4F3D-B142-3CFA569C273A}" type="sibTrans" cxnId="{36A297E0-D09C-47EF-9E2F-A023E066AA8D}">
      <dgm:prSet/>
      <dgm:spPr/>
      <dgm:t>
        <a:bodyPr/>
        <a:lstStyle/>
        <a:p>
          <a:endParaRPr lang="ru-RU"/>
        </a:p>
      </dgm:t>
    </dgm:pt>
    <dgm:pt modelId="{1A07256C-5097-43AF-93C6-97501705645B}">
      <dgm:prSet/>
      <dgm:spPr/>
      <dgm:t>
        <a:bodyPr/>
        <a:lstStyle/>
        <a:p>
          <a:endParaRPr lang="ru-RU"/>
        </a:p>
      </dgm:t>
    </dgm:pt>
    <dgm:pt modelId="{370A2B1F-0135-4DA0-B811-53133DE1235B}" type="parTrans" cxnId="{25C53A61-C6AE-4CA9-BEC7-6891BE932309}">
      <dgm:prSet/>
      <dgm:spPr/>
      <dgm:t>
        <a:bodyPr/>
        <a:lstStyle/>
        <a:p>
          <a:endParaRPr lang="ru-RU"/>
        </a:p>
      </dgm:t>
    </dgm:pt>
    <dgm:pt modelId="{65546BD6-EBA1-4211-9BEB-480A66DB8332}" type="sibTrans" cxnId="{25C53A61-C6AE-4CA9-BEC7-6891BE932309}">
      <dgm:prSet/>
      <dgm:spPr/>
      <dgm:t>
        <a:bodyPr/>
        <a:lstStyle/>
        <a:p>
          <a:endParaRPr lang="ru-RU"/>
        </a:p>
      </dgm:t>
    </dgm:pt>
    <dgm:pt modelId="{0CABE646-1FC9-4C4F-AE19-EA92C7BC7CDB}">
      <dgm:prSet/>
      <dgm:spPr/>
      <dgm:t>
        <a:bodyPr/>
        <a:lstStyle/>
        <a:p>
          <a:endParaRPr lang="ru-RU"/>
        </a:p>
      </dgm:t>
    </dgm:pt>
    <dgm:pt modelId="{022D2307-1B4C-4E4E-990A-1CCC2172D651}" type="parTrans" cxnId="{E7349A53-AD24-4AED-BBF1-D0E8BDD4F4A9}">
      <dgm:prSet/>
      <dgm:spPr/>
      <dgm:t>
        <a:bodyPr/>
        <a:lstStyle/>
        <a:p>
          <a:endParaRPr lang="ru-RU"/>
        </a:p>
      </dgm:t>
    </dgm:pt>
    <dgm:pt modelId="{51412AE2-8537-4D1F-881A-D171F0BC7155}" type="sibTrans" cxnId="{E7349A53-AD24-4AED-BBF1-D0E8BDD4F4A9}">
      <dgm:prSet/>
      <dgm:spPr/>
      <dgm:t>
        <a:bodyPr/>
        <a:lstStyle/>
        <a:p>
          <a:endParaRPr lang="ru-RU"/>
        </a:p>
      </dgm:t>
    </dgm:pt>
    <dgm:pt modelId="{50B8A886-1E9F-427C-B16B-48B0404BC0FA}">
      <dgm:prSet/>
      <dgm:spPr/>
      <dgm:t>
        <a:bodyPr/>
        <a:lstStyle/>
        <a:p>
          <a:endParaRPr lang="ru-RU"/>
        </a:p>
      </dgm:t>
    </dgm:pt>
    <dgm:pt modelId="{5B323869-3347-4510-804F-0EBE5115903A}" type="parTrans" cxnId="{4FA900A1-E108-4B61-875C-C8FB3DBEC208}">
      <dgm:prSet/>
      <dgm:spPr/>
      <dgm:t>
        <a:bodyPr/>
        <a:lstStyle/>
        <a:p>
          <a:endParaRPr lang="ru-RU"/>
        </a:p>
      </dgm:t>
    </dgm:pt>
    <dgm:pt modelId="{753AFB3D-FB60-4227-9C4A-E4A142FAEDCA}" type="sibTrans" cxnId="{4FA900A1-E108-4B61-875C-C8FB3DBEC208}">
      <dgm:prSet/>
      <dgm:spPr/>
      <dgm:t>
        <a:bodyPr/>
        <a:lstStyle/>
        <a:p>
          <a:endParaRPr lang="ru-RU"/>
        </a:p>
      </dgm:t>
    </dgm:pt>
    <dgm:pt modelId="{171733BC-1056-4DCC-97DC-7BC904A6F158}">
      <dgm:prSet/>
      <dgm:spPr/>
      <dgm:t>
        <a:bodyPr/>
        <a:lstStyle/>
        <a:p>
          <a:endParaRPr lang="ru-RU"/>
        </a:p>
      </dgm:t>
    </dgm:pt>
    <dgm:pt modelId="{7ACC0C24-7CC0-48A2-9146-FF411846EFFB}" type="parTrans" cxnId="{9EA3E2C3-2112-4596-80C4-21593D6A8CB9}">
      <dgm:prSet/>
      <dgm:spPr/>
      <dgm:t>
        <a:bodyPr/>
        <a:lstStyle/>
        <a:p>
          <a:endParaRPr lang="ru-RU"/>
        </a:p>
      </dgm:t>
    </dgm:pt>
    <dgm:pt modelId="{151D0567-2D1C-4B9C-8ABB-2C7914B25AA0}" type="sibTrans" cxnId="{9EA3E2C3-2112-4596-80C4-21593D6A8CB9}">
      <dgm:prSet/>
      <dgm:spPr/>
      <dgm:t>
        <a:bodyPr/>
        <a:lstStyle/>
        <a:p>
          <a:endParaRPr lang="ru-RU"/>
        </a:p>
      </dgm:t>
    </dgm:pt>
    <dgm:pt modelId="{E5FC56EB-5A1D-4E37-9004-F247D3F7A69F}">
      <dgm:prSet/>
      <dgm:spPr/>
      <dgm:t>
        <a:bodyPr/>
        <a:lstStyle/>
        <a:p>
          <a:endParaRPr lang="ru-RU"/>
        </a:p>
      </dgm:t>
    </dgm:pt>
    <dgm:pt modelId="{BC28CCC9-237B-49DB-8568-0242C23165FE}" type="parTrans" cxnId="{6A8C20AA-68FF-4220-9C3C-CD881706E2CF}">
      <dgm:prSet/>
      <dgm:spPr/>
      <dgm:t>
        <a:bodyPr/>
        <a:lstStyle/>
        <a:p>
          <a:endParaRPr lang="ru-RU"/>
        </a:p>
      </dgm:t>
    </dgm:pt>
    <dgm:pt modelId="{1FA0C8B8-378E-4664-99FB-335841C2C57C}" type="sibTrans" cxnId="{6A8C20AA-68FF-4220-9C3C-CD881706E2CF}">
      <dgm:prSet/>
      <dgm:spPr/>
      <dgm:t>
        <a:bodyPr/>
        <a:lstStyle/>
        <a:p>
          <a:endParaRPr lang="ru-RU"/>
        </a:p>
      </dgm:t>
    </dgm:pt>
    <dgm:pt modelId="{066DEA44-FA7D-443D-A4C8-80986556C771}">
      <dgm:prSet/>
      <dgm:spPr/>
      <dgm:t>
        <a:bodyPr/>
        <a:lstStyle/>
        <a:p>
          <a:pPr rtl="0"/>
          <a:endParaRPr lang="ru-RU" b="0" i="0" u="none"/>
        </a:p>
      </dgm:t>
    </dgm:pt>
    <dgm:pt modelId="{360F2AE9-F58E-4AE5-BA25-835691B8BAE8}" type="parTrans" cxnId="{F3AE6D94-4377-4AE5-B0F9-E5235881DC08}">
      <dgm:prSet/>
      <dgm:spPr/>
      <dgm:t>
        <a:bodyPr/>
        <a:lstStyle/>
        <a:p>
          <a:endParaRPr lang="ru-RU"/>
        </a:p>
      </dgm:t>
    </dgm:pt>
    <dgm:pt modelId="{DCB0CCE5-71CB-42AC-AA3C-18306B5C4DD9}" type="sibTrans" cxnId="{F3AE6D94-4377-4AE5-B0F9-E5235881DC08}">
      <dgm:prSet/>
      <dgm:spPr/>
      <dgm:t>
        <a:bodyPr/>
        <a:lstStyle/>
        <a:p>
          <a:endParaRPr lang="ru-RU"/>
        </a:p>
      </dgm:t>
    </dgm:pt>
    <dgm:pt modelId="{A82991C4-8F64-448A-ACD1-4B26522E74A7}">
      <dgm:prSet/>
      <dgm:spPr/>
      <dgm:t>
        <a:bodyPr/>
        <a:lstStyle/>
        <a:p>
          <a:pPr rtl="0"/>
          <a:endParaRPr lang="ru-RU" b="0" i="0" u="none"/>
        </a:p>
      </dgm:t>
    </dgm:pt>
    <dgm:pt modelId="{4C555071-9ED4-422E-952E-80A153E8054F}" type="parTrans" cxnId="{2E18E40C-D9B8-4BEE-B9E7-06C9A6B4A765}">
      <dgm:prSet/>
      <dgm:spPr/>
      <dgm:t>
        <a:bodyPr/>
        <a:lstStyle/>
        <a:p>
          <a:endParaRPr lang="ru-RU"/>
        </a:p>
      </dgm:t>
    </dgm:pt>
    <dgm:pt modelId="{4B2C0080-F8A2-42CF-B0C8-8BA345DC433F}" type="sibTrans" cxnId="{2E18E40C-D9B8-4BEE-B9E7-06C9A6B4A765}">
      <dgm:prSet/>
      <dgm:spPr/>
      <dgm:t>
        <a:bodyPr/>
        <a:lstStyle/>
        <a:p>
          <a:endParaRPr lang="ru-RU"/>
        </a:p>
      </dgm:t>
    </dgm:pt>
    <dgm:pt modelId="{C12F7FDB-348C-471E-9920-98626CF0A753}">
      <dgm:prSet/>
      <dgm:spPr/>
      <dgm:t>
        <a:bodyPr/>
        <a:lstStyle/>
        <a:p>
          <a:pPr rtl="0"/>
          <a:endParaRPr lang="ru-RU" b="0" i="0" u="none"/>
        </a:p>
      </dgm:t>
    </dgm:pt>
    <dgm:pt modelId="{6574F8EE-4431-4DD1-9BEE-DD31FF9929CF}" type="parTrans" cxnId="{F9793F14-5363-4DDC-ABED-3CD7779731CE}">
      <dgm:prSet/>
      <dgm:spPr/>
      <dgm:t>
        <a:bodyPr/>
        <a:lstStyle/>
        <a:p>
          <a:endParaRPr lang="ru-RU"/>
        </a:p>
      </dgm:t>
    </dgm:pt>
    <dgm:pt modelId="{F5312C75-352E-4E0C-923D-78214653DDF3}" type="sibTrans" cxnId="{F9793F14-5363-4DDC-ABED-3CD7779731CE}">
      <dgm:prSet/>
      <dgm:spPr/>
      <dgm:t>
        <a:bodyPr/>
        <a:lstStyle/>
        <a:p>
          <a:endParaRPr lang="ru-RU"/>
        </a:p>
      </dgm:t>
    </dgm:pt>
    <dgm:pt modelId="{29801881-0566-4005-8C13-C46450BB49A3}">
      <dgm:prSet/>
      <dgm:spPr/>
      <dgm:t>
        <a:bodyPr/>
        <a:lstStyle/>
        <a:p>
          <a:endParaRPr lang="ru-RU"/>
        </a:p>
      </dgm:t>
    </dgm:pt>
    <dgm:pt modelId="{3BF01074-092D-4D3C-B69C-7CBC435A879E}" type="parTrans" cxnId="{DE1CC669-6D05-49FB-AF16-2D48AB6920BB}">
      <dgm:prSet/>
      <dgm:spPr/>
      <dgm:t>
        <a:bodyPr/>
        <a:lstStyle/>
        <a:p>
          <a:endParaRPr lang="ru-RU"/>
        </a:p>
      </dgm:t>
    </dgm:pt>
    <dgm:pt modelId="{A31C1804-E875-4D78-BE63-DC46BE31C4F3}" type="sibTrans" cxnId="{DE1CC669-6D05-49FB-AF16-2D48AB6920BB}">
      <dgm:prSet/>
      <dgm:spPr/>
      <dgm:t>
        <a:bodyPr/>
        <a:lstStyle/>
        <a:p>
          <a:endParaRPr lang="ru-RU"/>
        </a:p>
      </dgm:t>
    </dgm:pt>
    <dgm:pt modelId="{1160509F-9323-4700-83EA-C2550A2AB577}">
      <dgm:prSet/>
      <dgm:spPr/>
      <dgm:t>
        <a:bodyPr/>
        <a:lstStyle/>
        <a:p>
          <a:pPr rtl="0"/>
          <a:endParaRPr lang="ru-RU" b="0" i="0" u="none"/>
        </a:p>
      </dgm:t>
    </dgm:pt>
    <dgm:pt modelId="{58B6CF38-BEAB-49F9-84AA-E191B88BA996}" type="parTrans" cxnId="{DB75C441-7A53-4E9D-B53F-795911CD7875}">
      <dgm:prSet/>
      <dgm:spPr/>
      <dgm:t>
        <a:bodyPr/>
        <a:lstStyle/>
        <a:p>
          <a:endParaRPr lang="ru-RU"/>
        </a:p>
      </dgm:t>
    </dgm:pt>
    <dgm:pt modelId="{7DFDC7C2-A3FC-4F1C-AB27-BAC8921633BF}" type="sibTrans" cxnId="{DB75C441-7A53-4E9D-B53F-795911CD7875}">
      <dgm:prSet/>
      <dgm:spPr/>
      <dgm:t>
        <a:bodyPr/>
        <a:lstStyle/>
        <a:p>
          <a:endParaRPr lang="ru-RU"/>
        </a:p>
      </dgm:t>
    </dgm:pt>
    <dgm:pt modelId="{AD42DC13-F150-48DC-BCED-71860D2D2D58}">
      <dgm:prSet/>
      <dgm:spPr/>
      <dgm:t>
        <a:bodyPr/>
        <a:lstStyle/>
        <a:p>
          <a:pPr rtl="0"/>
          <a:endParaRPr lang="ru-RU" b="0" i="0" u="none"/>
        </a:p>
      </dgm:t>
    </dgm:pt>
    <dgm:pt modelId="{31B91398-3618-4E8A-9396-FC68303D38D2}" type="parTrans" cxnId="{BD9B4E46-9349-4A47-878B-9FAF55DCCA79}">
      <dgm:prSet/>
      <dgm:spPr/>
      <dgm:t>
        <a:bodyPr/>
        <a:lstStyle/>
        <a:p>
          <a:endParaRPr lang="ru-RU"/>
        </a:p>
      </dgm:t>
    </dgm:pt>
    <dgm:pt modelId="{77E3A71D-059F-47FC-AFF9-26CE3CA0B85B}" type="sibTrans" cxnId="{BD9B4E46-9349-4A47-878B-9FAF55DCCA79}">
      <dgm:prSet/>
      <dgm:spPr/>
      <dgm:t>
        <a:bodyPr/>
        <a:lstStyle/>
        <a:p>
          <a:endParaRPr lang="ru-RU"/>
        </a:p>
      </dgm:t>
    </dgm:pt>
    <dgm:pt modelId="{79717BD0-F11F-4D72-BB08-D6A1E6635B24}">
      <dgm:prSet/>
      <dgm:spPr/>
      <dgm:t>
        <a:bodyPr/>
        <a:lstStyle/>
        <a:p>
          <a:pPr rtl="0"/>
          <a:endParaRPr lang="ru-RU" b="0" i="0" u="none"/>
        </a:p>
      </dgm:t>
    </dgm:pt>
    <dgm:pt modelId="{2823576E-D861-4B61-9B0F-6075B7C318AE}" type="parTrans" cxnId="{2029F605-A66C-4EE5-ACDD-056B1DEE412F}">
      <dgm:prSet/>
      <dgm:spPr/>
      <dgm:t>
        <a:bodyPr/>
        <a:lstStyle/>
        <a:p>
          <a:endParaRPr lang="ru-RU"/>
        </a:p>
      </dgm:t>
    </dgm:pt>
    <dgm:pt modelId="{BC045617-A6FA-4D1B-B687-89621224CFBD}" type="sibTrans" cxnId="{2029F605-A66C-4EE5-ACDD-056B1DEE412F}">
      <dgm:prSet/>
      <dgm:spPr/>
      <dgm:t>
        <a:bodyPr/>
        <a:lstStyle/>
        <a:p>
          <a:endParaRPr lang="ru-RU"/>
        </a:p>
      </dgm:t>
    </dgm:pt>
    <dgm:pt modelId="{13689D9D-CF48-45CE-9865-055119FE7725}">
      <dgm:prSet/>
      <dgm:spPr/>
      <dgm:t>
        <a:bodyPr/>
        <a:lstStyle/>
        <a:p>
          <a:endParaRPr lang="ru-RU"/>
        </a:p>
      </dgm:t>
    </dgm:pt>
    <dgm:pt modelId="{C0D206FF-FC51-4AF1-B1AA-05929DE4FA26}" type="parTrans" cxnId="{8F429CAA-378F-40E9-B561-13530CC0EDFF}">
      <dgm:prSet/>
      <dgm:spPr/>
      <dgm:t>
        <a:bodyPr/>
        <a:lstStyle/>
        <a:p>
          <a:endParaRPr lang="ru-RU"/>
        </a:p>
      </dgm:t>
    </dgm:pt>
    <dgm:pt modelId="{890237D8-7471-4D9E-BF18-FAE5FA8083CF}" type="sibTrans" cxnId="{8F429CAA-378F-40E9-B561-13530CC0EDFF}">
      <dgm:prSet/>
      <dgm:spPr/>
      <dgm:t>
        <a:bodyPr/>
        <a:lstStyle/>
        <a:p>
          <a:endParaRPr lang="ru-RU"/>
        </a:p>
      </dgm:t>
    </dgm:pt>
    <dgm:pt modelId="{A4AABBC0-A335-4ED0-A437-990D65B3CDEB}">
      <dgm:prSet/>
      <dgm:spPr/>
      <dgm:t>
        <a:bodyPr/>
        <a:lstStyle/>
        <a:p>
          <a:endParaRPr lang="ru-RU"/>
        </a:p>
      </dgm:t>
    </dgm:pt>
    <dgm:pt modelId="{89407F3D-D358-4782-8C01-A2B2A84A1F7B}" type="parTrans" cxnId="{50EBFB5D-0CB0-4492-9BF6-7802467E1C3A}">
      <dgm:prSet/>
      <dgm:spPr/>
      <dgm:t>
        <a:bodyPr/>
        <a:lstStyle/>
        <a:p>
          <a:endParaRPr lang="ru-RU"/>
        </a:p>
      </dgm:t>
    </dgm:pt>
    <dgm:pt modelId="{9C087309-9FE2-412F-83F6-DC29D1E977AC}" type="sibTrans" cxnId="{50EBFB5D-0CB0-4492-9BF6-7802467E1C3A}">
      <dgm:prSet/>
      <dgm:spPr/>
      <dgm:t>
        <a:bodyPr/>
        <a:lstStyle/>
        <a:p>
          <a:endParaRPr lang="ru-RU"/>
        </a:p>
      </dgm:t>
    </dgm:pt>
    <dgm:pt modelId="{EBB05B5B-BC43-43F3-9FB8-728F85CEE86A}">
      <dgm:prSet/>
      <dgm:spPr/>
      <dgm:t>
        <a:bodyPr/>
        <a:lstStyle/>
        <a:p>
          <a:endParaRPr lang="ru-RU"/>
        </a:p>
      </dgm:t>
    </dgm:pt>
    <dgm:pt modelId="{C3112AC1-87B9-4704-BFDC-DB4E190DF1E5}" type="parTrans" cxnId="{3DC68FDD-23F4-4589-8F49-1B4891C76584}">
      <dgm:prSet/>
      <dgm:spPr/>
      <dgm:t>
        <a:bodyPr/>
        <a:lstStyle/>
        <a:p>
          <a:endParaRPr lang="ru-RU"/>
        </a:p>
      </dgm:t>
    </dgm:pt>
    <dgm:pt modelId="{95994359-4B5A-42CA-90FA-C77B723BC083}" type="sibTrans" cxnId="{3DC68FDD-23F4-4589-8F49-1B4891C76584}">
      <dgm:prSet/>
      <dgm:spPr/>
      <dgm:t>
        <a:bodyPr/>
        <a:lstStyle/>
        <a:p>
          <a:endParaRPr lang="ru-RU"/>
        </a:p>
      </dgm:t>
    </dgm:pt>
    <dgm:pt modelId="{456743BF-AA1A-4A86-BF00-D92FC301AEBE}">
      <dgm:prSet/>
      <dgm:spPr/>
      <dgm:t>
        <a:bodyPr/>
        <a:lstStyle/>
        <a:p>
          <a:endParaRPr lang="ru-RU"/>
        </a:p>
      </dgm:t>
    </dgm:pt>
    <dgm:pt modelId="{4CC4CAB7-A74B-42F0-B15A-9D7143978210}" type="parTrans" cxnId="{D33827E7-AF30-43AF-A518-F8D241246129}">
      <dgm:prSet/>
      <dgm:spPr/>
      <dgm:t>
        <a:bodyPr/>
        <a:lstStyle/>
        <a:p>
          <a:endParaRPr lang="ru-RU"/>
        </a:p>
      </dgm:t>
    </dgm:pt>
    <dgm:pt modelId="{3ECA8237-7A47-4FC3-8807-94A5452B3590}" type="sibTrans" cxnId="{D33827E7-AF30-43AF-A518-F8D241246129}">
      <dgm:prSet/>
      <dgm:spPr/>
      <dgm:t>
        <a:bodyPr/>
        <a:lstStyle/>
        <a:p>
          <a:endParaRPr lang="ru-RU"/>
        </a:p>
      </dgm:t>
    </dgm:pt>
    <dgm:pt modelId="{0E217602-6558-44F2-9AC4-DDDAFB27C3C9}">
      <dgm:prSet/>
      <dgm:spPr/>
      <dgm:t>
        <a:bodyPr/>
        <a:lstStyle/>
        <a:p>
          <a:pPr rtl="0"/>
          <a:endParaRPr lang="ru-RU" b="0" i="0" u="none"/>
        </a:p>
      </dgm:t>
    </dgm:pt>
    <dgm:pt modelId="{ECEA8CC3-9BD9-487A-B6D6-9EA5B3C2B7B1}" type="parTrans" cxnId="{1A9944F0-7EB8-477C-835B-7744416D5130}">
      <dgm:prSet/>
      <dgm:spPr/>
      <dgm:t>
        <a:bodyPr/>
        <a:lstStyle/>
        <a:p>
          <a:endParaRPr lang="ru-RU"/>
        </a:p>
      </dgm:t>
    </dgm:pt>
    <dgm:pt modelId="{286C16B1-FA86-418C-8E2A-3D0E37446830}" type="sibTrans" cxnId="{1A9944F0-7EB8-477C-835B-7744416D5130}">
      <dgm:prSet/>
      <dgm:spPr/>
      <dgm:t>
        <a:bodyPr/>
        <a:lstStyle/>
        <a:p>
          <a:endParaRPr lang="ru-RU"/>
        </a:p>
      </dgm:t>
    </dgm:pt>
    <dgm:pt modelId="{C1635AF2-C512-4606-A1C8-AB0DAFE857D9}">
      <dgm:prSet/>
      <dgm:spPr/>
      <dgm:t>
        <a:bodyPr/>
        <a:lstStyle/>
        <a:p>
          <a:pPr rtl="0"/>
          <a:endParaRPr lang="ru-RU" b="0" i="0" u="none"/>
        </a:p>
      </dgm:t>
    </dgm:pt>
    <dgm:pt modelId="{45649A26-B5D8-4066-9E92-F9C42279A099}" type="parTrans" cxnId="{844501C8-009D-4800-A3C4-B3AEF024CCC7}">
      <dgm:prSet/>
      <dgm:spPr/>
      <dgm:t>
        <a:bodyPr/>
        <a:lstStyle/>
        <a:p>
          <a:endParaRPr lang="ru-RU"/>
        </a:p>
      </dgm:t>
    </dgm:pt>
    <dgm:pt modelId="{70971EE2-0C71-4571-A88F-FD66EF7AE173}" type="sibTrans" cxnId="{844501C8-009D-4800-A3C4-B3AEF024CCC7}">
      <dgm:prSet/>
      <dgm:spPr/>
      <dgm:t>
        <a:bodyPr/>
        <a:lstStyle/>
        <a:p>
          <a:endParaRPr lang="ru-RU"/>
        </a:p>
      </dgm:t>
    </dgm:pt>
    <dgm:pt modelId="{9E89EEEB-2334-459D-BA9E-05C8C795A213}">
      <dgm:prSet/>
      <dgm:spPr/>
      <dgm:t>
        <a:bodyPr/>
        <a:lstStyle/>
        <a:p>
          <a:pPr rtl="0"/>
          <a:endParaRPr lang="ru-RU" b="0" i="0" u="none"/>
        </a:p>
      </dgm:t>
    </dgm:pt>
    <dgm:pt modelId="{420C17A4-F5B7-4BB1-8840-6EE1ABC28D6B}" type="parTrans" cxnId="{1EC93D6F-F25B-4F06-AA55-F1820C8ED3E2}">
      <dgm:prSet/>
      <dgm:spPr/>
      <dgm:t>
        <a:bodyPr/>
        <a:lstStyle/>
        <a:p>
          <a:endParaRPr lang="ru-RU"/>
        </a:p>
      </dgm:t>
    </dgm:pt>
    <dgm:pt modelId="{3046F835-643F-452E-AD55-B3E326E37141}" type="sibTrans" cxnId="{1EC93D6F-F25B-4F06-AA55-F1820C8ED3E2}">
      <dgm:prSet/>
      <dgm:spPr/>
      <dgm:t>
        <a:bodyPr/>
        <a:lstStyle/>
        <a:p>
          <a:endParaRPr lang="ru-RU"/>
        </a:p>
      </dgm:t>
    </dgm:pt>
    <dgm:pt modelId="{8489D4FC-C745-4C0E-9E23-ADC9856260BB}">
      <dgm:prSet/>
      <dgm:spPr/>
      <dgm:t>
        <a:bodyPr/>
        <a:lstStyle/>
        <a:p>
          <a:endParaRPr lang="ru-RU"/>
        </a:p>
      </dgm:t>
    </dgm:pt>
    <dgm:pt modelId="{76EEBE11-3111-49F8-9BE2-1206D98D8285}" type="parTrans" cxnId="{91087A76-AB0D-4EF0-B1E1-3F5A5ECB1FF3}">
      <dgm:prSet/>
      <dgm:spPr/>
      <dgm:t>
        <a:bodyPr/>
        <a:lstStyle/>
        <a:p>
          <a:endParaRPr lang="ru-RU"/>
        </a:p>
      </dgm:t>
    </dgm:pt>
    <dgm:pt modelId="{40FC67E1-6126-4D58-9E08-934AAF8F70FE}" type="sibTrans" cxnId="{91087A76-AB0D-4EF0-B1E1-3F5A5ECB1FF3}">
      <dgm:prSet/>
      <dgm:spPr/>
      <dgm:t>
        <a:bodyPr/>
        <a:lstStyle/>
        <a:p>
          <a:endParaRPr lang="ru-RU"/>
        </a:p>
      </dgm:t>
    </dgm:pt>
    <dgm:pt modelId="{2CE2C335-F22C-40BC-9BB6-2F3E32069F04}">
      <dgm:prSet/>
      <dgm:spPr/>
      <dgm:t>
        <a:bodyPr/>
        <a:lstStyle/>
        <a:p>
          <a:pPr rtl="0"/>
          <a:endParaRPr lang="ru-RU" b="0" i="0" u="none"/>
        </a:p>
      </dgm:t>
    </dgm:pt>
    <dgm:pt modelId="{C00D7789-C7DE-4414-922C-51F6454E58E1}" type="parTrans" cxnId="{A7578D47-B142-4976-82A9-64D0F0403650}">
      <dgm:prSet/>
      <dgm:spPr/>
      <dgm:t>
        <a:bodyPr/>
        <a:lstStyle/>
        <a:p>
          <a:endParaRPr lang="ru-RU"/>
        </a:p>
      </dgm:t>
    </dgm:pt>
    <dgm:pt modelId="{AEBB5844-8E9F-4D17-A392-74CDBA703106}" type="sibTrans" cxnId="{A7578D47-B142-4976-82A9-64D0F0403650}">
      <dgm:prSet/>
      <dgm:spPr/>
      <dgm:t>
        <a:bodyPr/>
        <a:lstStyle/>
        <a:p>
          <a:endParaRPr lang="ru-RU"/>
        </a:p>
      </dgm:t>
    </dgm:pt>
    <dgm:pt modelId="{B44A0904-11CF-44F9-A364-3EC9297EF273}">
      <dgm:prSet/>
      <dgm:spPr/>
      <dgm:t>
        <a:bodyPr/>
        <a:lstStyle/>
        <a:p>
          <a:pPr rtl="0"/>
          <a:endParaRPr lang="ru-RU" b="0" i="0" u="none"/>
        </a:p>
      </dgm:t>
    </dgm:pt>
    <dgm:pt modelId="{5FC89BEC-3897-470C-832E-03FEB446CF98}" type="parTrans" cxnId="{0C6C5FE9-E8DA-4079-BA4C-E42C44633785}">
      <dgm:prSet/>
      <dgm:spPr/>
      <dgm:t>
        <a:bodyPr/>
        <a:lstStyle/>
        <a:p>
          <a:endParaRPr lang="ru-RU"/>
        </a:p>
      </dgm:t>
    </dgm:pt>
    <dgm:pt modelId="{AE84623E-0672-4E7D-A195-A424983A1F0F}" type="sibTrans" cxnId="{0C6C5FE9-E8DA-4079-BA4C-E42C44633785}">
      <dgm:prSet/>
      <dgm:spPr/>
      <dgm:t>
        <a:bodyPr/>
        <a:lstStyle/>
        <a:p>
          <a:endParaRPr lang="ru-RU"/>
        </a:p>
      </dgm:t>
    </dgm:pt>
    <dgm:pt modelId="{2D0F6B70-4DC8-40BE-A617-3E01BA87CCFF}">
      <dgm:prSet/>
      <dgm:spPr/>
      <dgm:t>
        <a:bodyPr/>
        <a:lstStyle/>
        <a:p>
          <a:pPr rtl="0"/>
          <a:endParaRPr lang="ru-RU" b="0" i="0" u="none"/>
        </a:p>
      </dgm:t>
    </dgm:pt>
    <dgm:pt modelId="{3256D73C-8165-4D83-97CC-D080B2597D2B}" type="parTrans" cxnId="{41FC2AAB-A76E-4EA2-ABE0-CB9E6F7E6EEB}">
      <dgm:prSet/>
      <dgm:spPr/>
      <dgm:t>
        <a:bodyPr/>
        <a:lstStyle/>
        <a:p>
          <a:endParaRPr lang="ru-RU"/>
        </a:p>
      </dgm:t>
    </dgm:pt>
    <dgm:pt modelId="{9AADF27B-812C-450E-9153-7CDB346641DD}" type="sibTrans" cxnId="{41FC2AAB-A76E-4EA2-ABE0-CB9E6F7E6EEB}">
      <dgm:prSet/>
      <dgm:spPr/>
      <dgm:t>
        <a:bodyPr/>
        <a:lstStyle/>
        <a:p>
          <a:endParaRPr lang="ru-RU"/>
        </a:p>
      </dgm:t>
    </dgm:pt>
    <dgm:pt modelId="{9491749D-5059-41F6-9F45-1EB1F812ACE2}">
      <dgm:prSet/>
      <dgm:spPr/>
      <dgm:t>
        <a:bodyPr/>
        <a:lstStyle/>
        <a:p>
          <a:endParaRPr lang="ru-RU"/>
        </a:p>
      </dgm:t>
    </dgm:pt>
    <dgm:pt modelId="{9F7EEC73-B882-40F6-9B18-913332B0251F}" type="parTrans" cxnId="{44ACC3C5-1E7B-463A-A2FE-4D3254BA157B}">
      <dgm:prSet/>
      <dgm:spPr/>
      <dgm:t>
        <a:bodyPr/>
        <a:lstStyle/>
        <a:p>
          <a:endParaRPr lang="ru-RU"/>
        </a:p>
      </dgm:t>
    </dgm:pt>
    <dgm:pt modelId="{CE5B625E-B1CA-4B41-B187-5E9295A899B3}" type="sibTrans" cxnId="{44ACC3C5-1E7B-463A-A2FE-4D3254BA157B}">
      <dgm:prSet/>
      <dgm:spPr/>
      <dgm:t>
        <a:bodyPr/>
        <a:lstStyle/>
        <a:p>
          <a:endParaRPr lang="ru-RU"/>
        </a:p>
      </dgm:t>
    </dgm:pt>
    <dgm:pt modelId="{8A6EC5F3-EE66-4EA6-86B6-EFB3A5A930C7}">
      <dgm:prSet/>
      <dgm:spPr/>
      <dgm:t>
        <a:bodyPr/>
        <a:lstStyle/>
        <a:p>
          <a:pPr rtl="0"/>
          <a:endParaRPr lang="ru-RU" b="0" i="0" u="none"/>
        </a:p>
      </dgm:t>
    </dgm:pt>
    <dgm:pt modelId="{E8A7842F-5776-4651-8462-DF010410FEE0}" type="parTrans" cxnId="{790B4C46-B968-4F72-852A-40103DA2F4D0}">
      <dgm:prSet/>
      <dgm:spPr/>
      <dgm:t>
        <a:bodyPr/>
        <a:lstStyle/>
        <a:p>
          <a:endParaRPr lang="ru-RU"/>
        </a:p>
      </dgm:t>
    </dgm:pt>
    <dgm:pt modelId="{5F4A7C90-9601-400F-B297-47291D32D289}" type="sibTrans" cxnId="{790B4C46-B968-4F72-852A-40103DA2F4D0}">
      <dgm:prSet/>
      <dgm:spPr/>
      <dgm:t>
        <a:bodyPr/>
        <a:lstStyle/>
        <a:p>
          <a:endParaRPr lang="ru-RU"/>
        </a:p>
      </dgm:t>
    </dgm:pt>
    <dgm:pt modelId="{070EA172-0014-4D02-874D-D57884995B8D}">
      <dgm:prSet/>
      <dgm:spPr/>
      <dgm:t>
        <a:bodyPr/>
        <a:lstStyle/>
        <a:p>
          <a:endParaRPr lang="ru-RU"/>
        </a:p>
      </dgm:t>
    </dgm:pt>
    <dgm:pt modelId="{0AAADA5B-7D09-47AD-83F4-AE52B84C55FC}" type="parTrans" cxnId="{DC46572D-768B-4BAF-B966-E85666767C3B}">
      <dgm:prSet/>
      <dgm:spPr/>
      <dgm:t>
        <a:bodyPr/>
        <a:lstStyle/>
        <a:p>
          <a:endParaRPr lang="ru-RU"/>
        </a:p>
      </dgm:t>
    </dgm:pt>
    <dgm:pt modelId="{CF32C496-F3F7-4F0A-8CB6-D3E60DBCABB5}" type="sibTrans" cxnId="{DC46572D-768B-4BAF-B966-E85666767C3B}">
      <dgm:prSet/>
      <dgm:spPr/>
      <dgm:t>
        <a:bodyPr/>
        <a:lstStyle/>
        <a:p>
          <a:endParaRPr lang="ru-RU"/>
        </a:p>
      </dgm:t>
    </dgm:pt>
    <dgm:pt modelId="{6E40F401-C418-4B3A-91B4-AB5423553757}">
      <dgm:prSet/>
      <dgm:spPr/>
      <dgm:t>
        <a:bodyPr/>
        <a:lstStyle/>
        <a:p>
          <a:endParaRPr lang="ru-RU"/>
        </a:p>
      </dgm:t>
    </dgm:pt>
    <dgm:pt modelId="{99EA3DB9-AF77-488E-94F0-8DF966F32C8A}" type="parTrans" cxnId="{07289DDB-CE02-4959-8F64-81A3A6C613F8}">
      <dgm:prSet/>
      <dgm:spPr/>
      <dgm:t>
        <a:bodyPr/>
        <a:lstStyle/>
        <a:p>
          <a:endParaRPr lang="ru-RU"/>
        </a:p>
      </dgm:t>
    </dgm:pt>
    <dgm:pt modelId="{58FAFBCE-E3E5-4257-8CCD-47F1E425A5CD}" type="sibTrans" cxnId="{07289DDB-CE02-4959-8F64-81A3A6C613F8}">
      <dgm:prSet/>
      <dgm:spPr/>
      <dgm:t>
        <a:bodyPr/>
        <a:lstStyle/>
        <a:p>
          <a:endParaRPr lang="ru-RU"/>
        </a:p>
      </dgm:t>
    </dgm:pt>
    <dgm:pt modelId="{12EA921E-4E5F-46BB-857B-CD47E3B623B4}">
      <dgm:prSet/>
      <dgm:spPr/>
      <dgm:t>
        <a:bodyPr/>
        <a:lstStyle/>
        <a:p>
          <a:endParaRPr lang="ru-RU"/>
        </a:p>
      </dgm:t>
    </dgm:pt>
    <dgm:pt modelId="{B5BADF2D-055D-495E-9610-734C1EA0BE87}" type="parTrans" cxnId="{522089AE-3836-4C59-968A-4C89BFCBE401}">
      <dgm:prSet/>
      <dgm:spPr/>
      <dgm:t>
        <a:bodyPr/>
        <a:lstStyle/>
        <a:p>
          <a:endParaRPr lang="ru-RU"/>
        </a:p>
      </dgm:t>
    </dgm:pt>
    <dgm:pt modelId="{3E122C4F-751D-46CD-BB97-8A4CF09CD6D6}" type="sibTrans" cxnId="{522089AE-3836-4C59-968A-4C89BFCBE401}">
      <dgm:prSet/>
      <dgm:spPr/>
      <dgm:t>
        <a:bodyPr/>
        <a:lstStyle/>
        <a:p>
          <a:endParaRPr lang="ru-RU"/>
        </a:p>
      </dgm:t>
    </dgm:pt>
    <dgm:pt modelId="{414CF5F9-AD37-4C5F-BF63-C61A4E52CCB3}">
      <dgm:prSet/>
      <dgm:spPr/>
      <dgm:t>
        <a:bodyPr/>
        <a:lstStyle/>
        <a:p>
          <a:endParaRPr lang="ru-RU"/>
        </a:p>
      </dgm:t>
    </dgm:pt>
    <dgm:pt modelId="{ACFAC393-6ECD-4A30-ABB7-4EF7044C8572}" type="parTrans" cxnId="{6FDE4100-E893-4955-A8FA-54393DA03037}">
      <dgm:prSet/>
      <dgm:spPr/>
      <dgm:t>
        <a:bodyPr/>
        <a:lstStyle/>
        <a:p>
          <a:endParaRPr lang="ru-RU"/>
        </a:p>
      </dgm:t>
    </dgm:pt>
    <dgm:pt modelId="{A25F85CA-5E04-4EA9-9837-8F3D3613D1E0}" type="sibTrans" cxnId="{6FDE4100-E893-4955-A8FA-54393DA03037}">
      <dgm:prSet/>
      <dgm:spPr/>
      <dgm:t>
        <a:bodyPr/>
        <a:lstStyle/>
        <a:p>
          <a:endParaRPr lang="ru-RU"/>
        </a:p>
      </dgm:t>
    </dgm:pt>
    <dgm:pt modelId="{E7AE26B4-5DFB-4A6B-BE3B-1D5A899EEE36}">
      <dgm:prSet/>
      <dgm:spPr/>
      <dgm:t>
        <a:bodyPr/>
        <a:lstStyle/>
        <a:p>
          <a:endParaRPr lang="ru-RU"/>
        </a:p>
      </dgm:t>
    </dgm:pt>
    <dgm:pt modelId="{711901E7-4E02-47AE-9FE0-03D36A761690}" type="parTrans" cxnId="{71B94577-34B5-4679-8536-6042EF45E8BD}">
      <dgm:prSet/>
      <dgm:spPr/>
      <dgm:t>
        <a:bodyPr/>
        <a:lstStyle/>
        <a:p>
          <a:endParaRPr lang="ru-RU"/>
        </a:p>
      </dgm:t>
    </dgm:pt>
    <dgm:pt modelId="{7791B651-89BF-4BB9-B2BC-96C754D004BA}" type="sibTrans" cxnId="{71B94577-34B5-4679-8536-6042EF45E8BD}">
      <dgm:prSet/>
      <dgm:spPr/>
      <dgm:t>
        <a:bodyPr/>
        <a:lstStyle/>
        <a:p>
          <a:endParaRPr lang="ru-RU"/>
        </a:p>
      </dgm:t>
    </dgm:pt>
    <dgm:pt modelId="{139AC5EC-EC58-4551-BDD7-5A30B9BC39AC}">
      <dgm:prSet/>
      <dgm:spPr/>
      <dgm:t>
        <a:bodyPr/>
        <a:lstStyle/>
        <a:p>
          <a:pPr rtl="0"/>
          <a:endParaRPr lang="ru-RU" b="0" i="0" u="none"/>
        </a:p>
      </dgm:t>
    </dgm:pt>
    <dgm:pt modelId="{E22E9936-391D-4749-BC85-F9C3B2966C83}" type="parTrans" cxnId="{E3079878-88EC-4011-B63B-234D50222D79}">
      <dgm:prSet/>
      <dgm:spPr/>
      <dgm:t>
        <a:bodyPr/>
        <a:lstStyle/>
        <a:p>
          <a:endParaRPr lang="ru-RU"/>
        </a:p>
      </dgm:t>
    </dgm:pt>
    <dgm:pt modelId="{4972FD35-AD92-44D2-B47E-DF7E99AFACA8}" type="sibTrans" cxnId="{E3079878-88EC-4011-B63B-234D50222D79}">
      <dgm:prSet/>
      <dgm:spPr/>
      <dgm:t>
        <a:bodyPr/>
        <a:lstStyle/>
        <a:p>
          <a:endParaRPr lang="ru-RU"/>
        </a:p>
      </dgm:t>
    </dgm:pt>
    <dgm:pt modelId="{EC957A04-0EA8-4151-90AD-C2630CCA6ABD}" type="pres">
      <dgm:prSet presAssocID="{4E3E3BFE-3C17-48E9-B8F7-BA4929261073}" presName="arrowDiagram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BF84ADC-64FB-4CF1-8266-FDD3F1FB64FA}" type="pres">
      <dgm:prSet presAssocID="{4E3E3BFE-3C17-48E9-B8F7-BA4929261073}" presName="arrow" presStyleLbl="bgShp" presStyleIdx="0" presStyleCnt="1" custScaleX="126580" custLinFactNeighborX="1218" custLinFactNeighborY="-991"/>
      <dgm:spPr/>
    </dgm:pt>
    <dgm:pt modelId="{7D579BD1-BE8C-4066-B880-02DE4F533811}" type="pres">
      <dgm:prSet presAssocID="{4E3E3BFE-3C17-48E9-B8F7-BA4929261073}" presName="arrowDiagram5" presStyleCnt="0"/>
      <dgm:spPr/>
    </dgm:pt>
    <dgm:pt modelId="{4DD4CD88-8D39-478D-BB8C-8F96BDE1C0DB}" type="pres">
      <dgm:prSet presAssocID="{6224ABDE-F19D-4974-9CB8-9CB9DE46AF00}" presName="bullet5a" presStyleLbl="node1" presStyleIdx="0" presStyleCnt="5" custLinFactX="200000" custLinFactY="-300000" custLinFactNeighborX="208716" custLinFactNeighborY="-322564"/>
      <dgm:spPr/>
    </dgm:pt>
    <dgm:pt modelId="{414D7FFE-8DB8-4A09-B97C-B39A74BF614E}" type="pres">
      <dgm:prSet presAssocID="{6224ABDE-F19D-4974-9CB8-9CB9DE46AF00}" presName="textBox5a" presStyleLbl="revTx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CD4094A-95B7-481B-89AF-145B52611443}" type="pres">
      <dgm:prSet presAssocID="{27FF918B-D39A-42E6-94D2-AE8CE97CEBA1}" presName="bullet5b" presStyleLbl="node1" presStyleIdx="1" presStyleCnt="5" custLinFactX="211959" custLinFactY="-132640" custLinFactNeighborX="300000" custLinFactNeighborY="-200000"/>
      <dgm:spPr/>
    </dgm:pt>
    <dgm:pt modelId="{3EDF0D46-A701-455E-9DCE-AEAF333E7BB5}" type="pres">
      <dgm:prSet presAssocID="{27FF918B-D39A-42E6-94D2-AE8CE97CEBA1}" presName="textBox5b" presStyleLbl="revTx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6ECA84A-8A54-4A4C-A630-BDB7005935CB}" type="pres">
      <dgm:prSet presAssocID="{08E30591-E7F1-4950-938C-ADA3E7284078}" presName="bullet5c" presStyleLbl="node1" presStyleIdx="2" presStyleCnt="5" custLinFactX="101182" custLinFactY="-34858" custLinFactNeighborX="200000" custLinFactNeighborY="-100000"/>
      <dgm:spPr/>
    </dgm:pt>
    <dgm:pt modelId="{B58DD881-786B-40DB-85EB-C8FC7E63C46B}" type="pres">
      <dgm:prSet presAssocID="{08E30591-E7F1-4950-938C-ADA3E7284078}" presName="textBox5c" presStyleLbl="revTx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0EDAB82-691A-4CAA-ACFC-9CDEC8A59471}" type="pres">
      <dgm:prSet presAssocID="{19B22897-03EC-4AC8-98A6-A5FFF63B5C3A}" presName="bullet5d" presStyleLbl="node1" presStyleIdx="3" presStyleCnt="5" custLinFactX="60247" custLinFactNeighborX="100000" custLinFactNeighborY="-62176"/>
      <dgm:spPr/>
    </dgm:pt>
    <dgm:pt modelId="{2F503494-D941-467F-B853-77DCFF13E558}" type="pres">
      <dgm:prSet presAssocID="{19B22897-03EC-4AC8-98A6-A5FFF63B5C3A}" presName="textBox5d" presStyleLbl="revTx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69F4DD5-1F15-4282-ADEB-C68CDBC3B203}" type="pres">
      <dgm:prSet presAssocID="{91BA4646-7CAC-473B-9DCA-EA39A1AFCA3A}" presName="bullet5e" presStyleLbl="node1" presStyleIdx="4" presStyleCnt="5" custLinFactNeighborX="88919" custLinFactNeighborY="-35374"/>
      <dgm:spPr/>
    </dgm:pt>
    <dgm:pt modelId="{C4CC7E55-D1C6-4DEE-A8AE-A7CEF597871B}" type="pres">
      <dgm:prSet presAssocID="{91BA4646-7CAC-473B-9DCA-EA39A1AFCA3A}" presName="textBox5e" presStyleLbl="revTx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C46572D-768B-4BAF-B966-E85666767C3B}" srcId="{4E3E3BFE-3C17-48E9-B8F7-BA4929261073}" destId="{070EA172-0014-4D02-874D-D57884995B8D}" srcOrd="22" destOrd="0" parTransId="{0AAADA5B-7D09-47AD-83F4-AE52B84C55FC}" sibTransId="{CF32C496-F3F7-4F0A-8CB6-D3E60DBCABB5}"/>
    <dgm:cxn modelId="{639B6947-E326-42EF-B618-875166273999}" type="presOf" srcId="{19B22897-03EC-4AC8-98A6-A5FFF63B5C3A}" destId="{2F503494-D941-467F-B853-77DCFF13E558}" srcOrd="0" destOrd="0" presId="urn:microsoft.com/office/officeart/2005/8/layout/arrow2"/>
    <dgm:cxn modelId="{25C53A61-C6AE-4CA9-BEC7-6891BE932309}" srcId="{2170B758-57ED-4D2C-8B6C-9ACAFC66B1F6}" destId="{1A07256C-5097-43AF-93C6-97501705645B}" srcOrd="0" destOrd="0" parTransId="{370A2B1F-0135-4DA0-B811-53133DE1235B}" sibTransId="{65546BD6-EBA1-4211-9BEB-480A66DB8332}"/>
    <dgm:cxn modelId="{8495FA25-10C6-44F4-B304-0284C9E22AB1}" srcId="{4E3E3BFE-3C17-48E9-B8F7-BA4929261073}" destId="{19B22897-03EC-4AC8-98A6-A5FFF63B5C3A}" srcOrd="3" destOrd="0" parTransId="{88C1FF65-E4AF-464C-B761-0CC5CC9BD869}" sibTransId="{A457CBE6-880F-4006-9F53-8F45C48E1070}"/>
    <dgm:cxn modelId="{CFD63581-7A2D-4C5F-93AE-FFC9585545AC}" type="presOf" srcId="{27FF918B-D39A-42E6-94D2-AE8CE97CEBA1}" destId="{3EDF0D46-A701-455E-9DCE-AEAF333E7BB5}" srcOrd="0" destOrd="0" presId="urn:microsoft.com/office/officeart/2005/8/layout/arrow2"/>
    <dgm:cxn modelId="{4B63BCC6-749E-4E96-A12A-D531D0AC6C0E}" srcId="{4E3E3BFE-3C17-48E9-B8F7-BA4929261073}" destId="{91BA4646-7CAC-473B-9DCA-EA39A1AFCA3A}" srcOrd="4" destOrd="0" parTransId="{1E9FC5FC-61E8-4A67-9BD7-7BD46278EED0}" sibTransId="{1B6B2080-A659-4D4F-AE89-E5782592B42F}"/>
    <dgm:cxn modelId="{ADBBC68E-83CA-4C6B-97BD-0C18756355C6}" srcId="{4E3E3BFE-3C17-48E9-B8F7-BA4929261073}" destId="{27FF918B-D39A-42E6-94D2-AE8CE97CEBA1}" srcOrd="1" destOrd="0" parTransId="{631E796F-1BC5-4445-AD54-2956DADDE8E7}" sibTransId="{D62042CC-3E16-432F-AF52-4CF24172D71E}"/>
    <dgm:cxn modelId="{BD9B4E46-9349-4A47-878B-9FAF55DCCA79}" srcId="{4E3E3BFE-3C17-48E9-B8F7-BA4929261073}" destId="{AD42DC13-F150-48DC-BCED-71860D2D2D58}" srcOrd="11" destOrd="0" parTransId="{31B91398-3618-4E8A-9396-FC68303D38D2}" sibTransId="{77E3A71D-059F-47FC-AFF9-26CE3CA0B85B}"/>
    <dgm:cxn modelId="{844501C8-009D-4800-A3C4-B3AEF024CCC7}" srcId="{4E3E3BFE-3C17-48E9-B8F7-BA4929261073}" destId="{C1635AF2-C512-4606-A1C8-AB0DAFE857D9}" srcOrd="16" destOrd="0" parTransId="{45649A26-B5D8-4066-9E92-F9C42279A099}" sibTransId="{70971EE2-0C71-4571-A88F-FD66EF7AE173}"/>
    <dgm:cxn modelId="{0C6C5FE9-E8DA-4079-BA4C-E42C44633785}" srcId="{4E3E3BFE-3C17-48E9-B8F7-BA4929261073}" destId="{B44A0904-11CF-44F9-A364-3EC9297EF273}" srcOrd="19" destOrd="0" parTransId="{5FC89BEC-3897-470C-832E-03FEB446CF98}" sibTransId="{AE84623E-0672-4E7D-A195-A424983A1F0F}"/>
    <dgm:cxn modelId="{39F69120-40B0-4CB4-A397-A2CA8C3C99E5}" srcId="{4E3E3BFE-3C17-48E9-B8F7-BA4929261073}" destId="{6224ABDE-F19D-4974-9CB8-9CB9DE46AF00}" srcOrd="0" destOrd="0" parTransId="{3D7560C1-0834-48EC-B53C-2829E30EE56E}" sibTransId="{EC726E80-AAC2-45E4-B93F-F87F639FD5F1}"/>
    <dgm:cxn modelId="{1A9944F0-7EB8-477C-835B-7744416D5130}" srcId="{456743BF-AA1A-4A86-BF00-D92FC301AEBE}" destId="{0E217602-6558-44F2-9AC4-DDDAFB27C3C9}" srcOrd="0" destOrd="0" parTransId="{ECEA8CC3-9BD9-487A-B6D6-9EA5B3C2B7B1}" sibTransId="{286C16B1-FA86-418C-8E2A-3D0E37446830}"/>
    <dgm:cxn modelId="{6A8C20AA-68FF-4220-9C3C-CD881706E2CF}" srcId="{4E3E3BFE-3C17-48E9-B8F7-BA4929261073}" destId="{E5FC56EB-5A1D-4E37-9004-F247D3F7A69F}" srcOrd="7" destOrd="0" parTransId="{BC28CCC9-237B-49DB-8568-0242C23165FE}" sibTransId="{1FA0C8B8-378E-4664-99FB-335841C2C57C}"/>
    <dgm:cxn modelId="{790B4C46-B968-4F72-852A-40103DA2F4D0}" srcId="{9491749D-5059-41F6-9F45-1EB1F812ACE2}" destId="{8A6EC5F3-EE66-4EA6-86B6-EFB3A5A930C7}" srcOrd="0" destOrd="0" parTransId="{E8A7842F-5776-4651-8462-DF010410FEE0}" sibTransId="{5F4A7C90-9601-400F-B297-47291D32D289}"/>
    <dgm:cxn modelId="{0E3405BE-772C-4A94-B711-97C57174174B}" type="presOf" srcId="{08E30591-E7F1-4950-938C-ADA3E7284078}" destId="{B58DD881-786B-40DB-85EB-C8FC7E63C46B}" srcOrd="0" destOrd="0" presId="urn:microsoft.com/office/officeart/2005/8/layout/arrow2"/>
    <dgm:cxn modelId="{91087A76-AB0D-4EF0-B1E1-3F5A5ECB1FF3}" srcId="{4E3E3BFE-3C17-48E9-B8F7-BA4929261073}" destId="{8489D4FC-C745-4C0E-9E23-ADC9856260BB}" srcOrd="18" destOrd="0" parTransId="{76EEBE11-3111-49F8-9BE2-1206D98D8285}" sibTransId="{40FC67E1-6126-4D58-9E08-934AAF8F70FE}"/>
    <dgm:cxn modelId="{E7349A53-AD24-4AED-BBF1-D0E8BDD4F4A9}" srcId="{2170B758-57ED-4D2C-8B6C-9ACAFC66B1F6}" destId="{0CABE646-1FC9-4C4F-AE19-EA92C7BC7CDB}" srcOrd="1" destOrd="0" parTransId="{022D2307-1B4C-4E4E-990A-1CCC2172D651}" sibTransId="{51412AE2-8537-4D1F-881A-D171F0BC7155}"/>
    <dgm:cxn modelId="{D7F9EED9-20E6-4268-87D6-05E1923D0E7F}" type="presOf" srcId="{6224ABDE-F19D-4974-9CB8-9CB9DE46AF00}" destId="{414D7FFE-8DB8-4A09-B97C-B39A74BF614E}" srcOrd="0" destOrd="0" presId="urn:microsoft.com/office/officeart/2005/8/layout/arrow2"/>
    <dgm:cxn modelId="{7BE0029D-95D4-48F5-975B-DC93A2FBD108}" type="presOf" srcId="{4E3E3BFE-3C17-48E9-B8F7-BA4929261073}" destId="{EC957A04-0EA8-4151-90AD-C2630CCA6ABD}" srcOrd="0" destOrd="0" presId="urn:microsoft.com/office/officeart/2005/8/layout/arrow2"/>
    <dgm:cxn modelId="{617EF63D-116C-4F35-80F7-61E0530E0C96}" type="presOf" srcId="{91BA4646-7CAC-473B-9DCA-EA39A1AFCA3A}" destId="{C4CC7E55-D1C6-4DEE-A8AE-A7CEF597871B}" srcOrd="0" destOrd="0" presId="urn:microsoft.com/office/officeart/2005/8/layout/arrow2"/>
    <dgm:cxn modelId="{6FDE4100-E893-4955-A8FA-54393DA03037}" srcId="{12EA921E-4E5F-46BB-857B-CD47E3B623B4}" destId="{414CF5F9-AD37-4C5F-BF63-C61A4E52CCB3}" srcOrd="0" destOrd="0" parTransId="{ACFAC393-6ECD-4A30-ABB7-4EF7044C8572}" sibTransId="{A25F85CA-5E04-4EA9-9837-8F3D3613D1E0}"/>
    <dgm:cxn modelId="{DB75C441-7A53-4E9D-B53F-795911CD7875}" srcId="{29801881-0566-4005-8C13-C46450BB49A3}" destId="{1160509F-9323-4700-83EA-C2550A2AB577}" srcOrd="0" destOrd="0" parTransId="{58B6CF38-BEAB-49F9-84AA-E191B88BA996}" sibTransId="{7DFDC7C2-A3FC-4F1C-AB27-BAC8921633BF}"/>
    <dgm:cxn modelId="{E3079878-88EC-4011-B63B-234D50222D79}" srcId="{12EA921E-4E5F-46BB-857B-CD47E3B623B4}" destId="{139AC5EC-EC58-4551-BDD7-5A30B9BC39AC}" srcOrd="2" destOrd="0" parTransId="{E22E9936-391D-4749-BC85-F9C3B2966C83}" sibTransId="{4972FD35-AD92-44D2-B47E-DF7E99AFACA8}"/>
    <dgm:cxn modelId="{8F429CAA-378F-40E9-B561-13530CC0EDFF}" srcId="{4E3E3BFE-3C17-48E9-B8F7-BA4929261073}" destId="{13689D9D-CF48-45CE-9865-055119FE7725}" srcOrd="13" destOrd="0" parTransId="{C0D206FF-FC51-4AF1-B1AA-05929DE4FA26}" sibTransId="{890237D8-7471-4D9E-BF18-FAE5FA8083CF}"/>
    <dgm:cxn modelId="{A7578D47-B142-4976-82A9-64D0F0403650}" srcId="{8489D4FC-C745-4C0E-9E23-ADC9856260BB}" destId="{2CE2C335-F22C-40BC-9BB6-2F3E32069F04}" srcOrd="0" destOrd="0" parTransId="{C00D7789-C7DE-4414-922C-51F6454E58E1}" sibTransId="{AEBB5844-8E9F-4D17-A392-74CDBA703106}"/>
    <dgm:cxn modelId="{1EC93D6F-F25B-4F06-AA55-F1820C8ED3E2}" srcId="{4E3E3BFE-3C17-48E9-B8F7-BA4929261073}" destId="{9E89EEEB-2334-459D-BA9E-05C8C795A213}" srcOrd="17" destOrd="0" parTransId="{420C17A4-F5B7-4BB1-8840-6EE1ABC28D6B}" sibTransId="{3046F835-643F-452E-AD55-B3E326E37141}"/>
    <dgm:cxn modelId="{36A297E0-D09C-47EF-9E2F-A023E066AA8D}" srcId="{4E3E3BFE-3C17-48E9-B8F7-BA4929261073}" destId="{2170B758-57ED-4D2C-8B6C-9ACAFC66B1F6}" srcOrd="5" destOrd="0" parTransId="{0FC70501-E06B-4D6C-BF87-97B689BFD24A}" sibTransId="{54C8F612-9827-4F3D-B142-3CFA569C273A}"/>
    <dgm:cxn modelId="{07289DDB-CE02-4959-8F64-81A3A6C613F8}" srcId="{4E3E3BFE-3C17-48E9-B8F7-BA4929261073}" destId="{6E40F401-C418-4B3A-91B4-AB5423553757}" srcOrd="23" destOrd="0" parTransId="{99EA3DB9-AF77-488E-94F0-8DF966F32C8A}" sibTransId="{58FAFBCE-E3E5-4257-8CCD-47F1E425A5CD}"/>
    <dgm:cxn modelId="{9EA3E2C3-2112-4596-80C4-21593D6A8CB9}" srcId="{4E3E3BFE-3C17-48E9-B8F7-BA4929261073}" destId="{171733BC-1056-4DCC-97DC-7BC904A6F158}" srcOrd="6" destOrd="0" parTransId="{7ACC0C24-7CC0-48A2-9146-FF411846EFFB}" sibTransId="{151D0567-2D1C-4B9C-8ABB-2C7914B25AA0}"/>
    <dgm:cxn modelId="{41FC2AAB-A76E-4EA2-ABE0-CB9E6F7E6EEB}" srcId="{4E3E3BFE-3C17-48E9-B8F7-BA4929261073}" destId="{2D0F6B70-4DC8-40BE-A617-3E01BA87CCFF}" srcOrd="20" destOrd="0" parTransId="{3256D73C-8165-4D83-97CC-D080B2597D2B}" sibTransId="{9AADF27B-812C-450E-9153-7CDB346641DD}"/>
    <dgm:cxn modelId="{71B94577-34B5-4679-8536-6042EF45E8BD}" srcId="{12EA921E-4E5F-46BB-857B-CD47E3B623B4}" destId="{E7AE26B4-5DFB-4A6B-BE3B-1D5A899EEE36}" srcOrd="1" destOrd="0" parTransId="{711901E7-4E02-47AE-9FE0-03D36A761690}" sibTransId="{7791B651-89BF-4BB9-B2BC-96C754D004BA}"/>
    <dgm:cxn modelId="{50EBFB5D-0CB0-4492-9BF6-7802467E1C3A}" srcId="{13689D9D-CF48-45CE-9865-055119FE7725}" destId="{A4AABBC0-A335-4ED0-A437-990D65B3CDEB}" srcOrd="0" destOrd="0" parTransId="{89407F3D-D358-4782-8C01-A2B2A84A1F7B}" sibTransId="{9C087309-9FE2-412F-83F6-DC29D1E977AC}"/>
    <dgm:cxn modelId="{D33827E7-AF30-43AF-A518-F8D241246129}" srcId="{4E3E3BFE-3C17-48E9-B8F7-BA4929261073}" destId="{456743BF-AA1A-4A86-BF00-D92FC301AEBE}" srcOrd="15" destOrd="0" parTransId="{4CC4CAB7-A74B-42F0-B15A-9D7143978210}" sibTransId="{3ECA8237-7A47-4FC3-8807-94A5452B3590}"/>
    <dgm:cxn modelId="{44ACC3C5-1E7B-463A-A2FE-4D3254BA157B}" srcId="{4E3E3BFE-3C17-48E9-B8F7-BA4929261073}" destId="{9491749D-5059-41F6-9F45-1EB1F812ACE2}" srcOrd="21" destOrd="0" parTransId="{9F7EEC73-B882-40F6-9B18-913332B0251F}" sibTransId="{CE5B625E-B1CA-4B41-B187-5E9295A899B3}"/>
    <dgm:cxn modelId="{522089AE-3836-4C59-968A-4C89BFCBE401}" srcId="{4E3E3BFE-3C17-48E9-B8F7-BA4929261073}" destId="{12EA921E-4E5F-46BB-857B-CD47E3B623B4}" srcOrd="24" destOrd="0" parTransId="{B5BADF2D-055D-495E-9610-734C1EA0BE87}" sibTransId="{3E122C4F-751D-46CD-BB97-8A4CF09CD6D6}"/>
    <dgm:cxn modelId="{2E18E40C-D9B8-4BEE-B9E7-06C9A6B4A765}" srcId="{4E3E3BFE-3C17-48E9-B8F7-BA4929261073}" destId="{A82991C4-8F64-448A-ACD1-4B26522E74A7}" srcOrd="8" destOrd="0" parTransId="{4C555071-9ED4-422E-952E-80A153E8054F}" sibTransId="{4B2C0080-F8A2-42CF-B0C8-8BA345DC433F}"/>
    <dgm:cxn modelId="{3DC68FDD-23F4-4589-8F49-1B4891C76584}" srcId="{4E3E3BFE-3C17-48E9-B8F7-BA4929261073}" destId="{EBB05B5B-BC43-43F3-9FB8-728F85CEE86A}" srcOrd="14" destOrd="0" parTransId="{C3112AC1-87B9-4704-BFDC-DB4E190DF1E5}" sibTransId="{95994359-4B5A-42CA-90FA-C77B723BC083}"/>
    <dgm:cxn modelId="{DE1CC669-6D05-49FB-AF16-2D48AB6920BB}" srcId="{4E3E3BFE-3C17-48E9-B8F7-BA4929261073}" destId="{29801881-0566-4005-8C13-C46450BB49A3}" srcOrd="10" destOrd="0" parTransId="{3BF01074-092D-4D3C-B69C-7CBC435A879E}" sibTransId="{A31C1804-E875-4D78-BE63-DC46BE31C4F3}"/>
    <dgm:cxn modelId="{2029F605-A66C-4EE5-ACDD-056B1DEE412F}" srcId="{4E3E3BFE-3C17-48E9-B8F7-BA4929261073}" destId="{79717BD0-F11F-4D72-BB08-D6A1E6635B24}" srcOrd="12" destOrd="0" parTransId="{2823576E-D861-4B61-9B0F-6075B7C318AE}" sibTransId="{BC045617-A6FA-4D1B-B687-89621224CFBD}"/>
    <dgm:cxn modelId="{4FA900A1-E108-4B61-875C-C8FB3DBEC208}" srcId="{2170B758-57ED-4D2C-8B6C-9ACAFC66B1F6}" destId="{50B8A886-1E9F-427C-B16B-48B0404BC0FA}" srcOrd="2" destOrd="0" parTransId="{5B323869-3347-4510-804F-0EBE5115903A}" sibTransId="{753AFB3D-FB60-4227-9C4A-E4A142FAEDCA}"/>
    <dgm:cxn modelId="{F3AE6D94-4377-4AE5-B0F9-E5235881DC08}" srcId="{E5FC56EB-5A1D-4E37-9004-F247D3F7A69F}" destId="{066DEA44-FA7D-443D-A4C8-80986556C771}" srcOrd="0" destOrd="0" parTransId="{360F2AE9-F58E-4AE5-BA25-835691B8BAE8}" sibTransId="{DCB0CCE5-71CB-42AC-AA3C-18306B5C4DD9}"/>
    <dgm:cxn modelId="{57DAC445-2D63-439A-AE8D-C27CBBA8F4F1}" srcId="{4E3E3BFE-3C17-48E9-B8F7-BA4929261073}" destId="{08E30591-E7F1-4950-938C-ADA3E7284078}" srcOrd="2" destOrd="0" parTransId="{A08B3B20-0A4B-43C8-A4E6-53D51DBE77EE}" sibTransId="{04C7952D-46C2-4BD0-9BE1-7F206807F932}"/>
    <dgm:cxn modelId="{F9793F14-5363-4DDC-ABED-3CD7779731CE}" srcId="{4E3E3BFE-3C17-48E9-B8F7-BA4929261073}" destId="{C12F7FDB-348C-471E-9920-98626CF0A753}" srcOrd="9" destOrd="0" parTransId="{6574F8EE-4431-4DD1-9BEE-DD31FF9929CF}" sibTransId="{F5312C75-352E-4E0C-923D-78214653DDF3}"/>
    <dgm:cxn modelId="{BE594AFC-6E1F-41F8-BF11-341BDBFDFCBE}" type="presParOf" srcId="{EC957A04-0EA8-4151-90AD-C2630CCA6ABD}" destId="{3BF84ADC-64FB-4CF1-8266-FDD3F1FB64FA}" srcOrd="0" destOrd="0" presId="urn:microsoft.com/office/officeart/2005/8/layout/arrow2"/>
    <dgm:cxn modelId="{92D38BEC-4D4C-4B01-A229-B8D4121D2CE4}" type="presParOf" srcId="{EC957A04-0EA8-4151-90AD-C2630CCA6ABD}" destId="{7D579BD1-BE8C-4066-B880-02DE4F533811}" srcOrd="1" destOrd="0" presId="urn:microsoft.com/office/officeart/2005/8/layout/arrow2"/>
    <dgm:cxn modelId="{203C9A5A-820E-461B-87CB-040F4B86889D}" type="presParOf" srcId="{7D579BD1-BE8C-4066-B880-02DE4F533811}" destId="{4DD4CD88-8D39-478D-BB8C-8F96BDE1C0DB}" srcOrd="0" destOrd="0" presId="urn:microsoft.com/office/officeart/2005/8/layout/arrow2"/>
    <dgm:cxn modelId="{D9B95C90-8E30-443F-B060-86454365C664}" type="presParOf" srcId="{7D579BD1-BE8C-4066-B880-02DE4F533811}" destId="{414D7FFE-8DB8-4A09-B97C-B39A74BF614E}" srcOrd="1" destOrd="0" presId="urn:microsoft.com/office/officeart/2005/8/layout/arrow2"/>
    <dgm:cxn modelId="{DED7D1C7-A58C-451E-9530-8A863A4EC7E5}" type="presParOf" srcId="{7D579BD1-BE8C-4066-B880-02DE4F533811}" destId="{1CD4094A-95B7-481B-89AF-145B52611443}" srcOrd="2" destOrd="0" presId="urn:microsoft.com/office/officeart/2005/8/layout/arrow2"/>
    <dgm:cxn modelId="{F63682C6-EE97-43E1-9DD0-AA53A96E26B3}" type="presParOf" srcId="{7D579BD1-BE8C-4066-B880-02DE4F533811}" destId="{3EDF0D46-A701-455E-9DCE-AEAF333E7BB5}" srcOrd="3" destOrd="0" presId="urn:microsoft.com/office/officeart/2005/8/layout/arrow2"/>
    <dgm:cxn modelId="{F4A98E4B-B893-486D-80AF-4F3D65D400ED}" type="presParOf" srcId="{7D579BD1-BE8C-4066-B880-02DE4F533811}" destId="{46ECA84A-8A54-4A4C-A630-BDB7005935CB}" srcOrd="4" destOrd="0" presId="urn:microsoft.com/office/officeart/2005/8/layout/arrow2"/>
    <dgm:cxn modelId="{F337ACCA-F49B-4DA2-B728-301A99C36F20}" type="presParOf" srcId="{7D579BD1-BE8C-4066-B880-02DE4F533811}" destId="{B58DD881-786B-40DB-85EB-C8FC7E63C46B}" srcOrd="5" destOrd="0" presId="urn:microsoft.com/office/officeart/2005/8/layout/arrow2"/>
    <dgm:cxn modelId="{8886D207-CD64-4129-94F9-6497A3835876}" type="presParOf" srcId="{7D579BD1-BE8C-4066-B880-02DE4F533811}" destId="{F0EDAB82-691A-4CAA-ACFC-9CDEC8A59471}" srcOrd="6" destOrd="0" presId="urn:microsoft.com/office/officeart/2005/8/layout/arrow2"/>
    <dgm:cxn modelId="{23567EA0-7919-4144-89D3-279EC2D08AB3}" type="presParOf" srcId="{7D579BD1-BE8C-4066-B880-02DE4F533811}" destId="{2F503494-D941-467F-B853-77DCFF13E558}" srcOrd="7" destOrd="0" presId="urn:microsoft.com/office/officeart/2005/8/layout/arrow2"/>
    <dgm:cxn modelId="{54FA27E4-CFA8-4D13-AA2D-C9E0BD86477F}" type="presParOf" srcId="{7D579BD1-BE8C-4066-B880-02DE4F533811}" destId="{A69F4DD5-1F15-4282-ADEB-C68CDBC3B203}" srcOrd="8" destOrd="0" presId="urn:microsoft.com/office/officeart/2005/8/layout/arrow2"/>
    <dgm:cxn modelId="{4ED28227-8082-4465-9023-C416CB7ACFB5}" type="presParOf" srcId="{7D579BD1-BE8C-4066-B880-02DE4F533811}" destId="{C4CC7E55-D1C6-4DEE-A8AE-A7CEF597871B}" srcOrd="9" destOrd="0" presId="urn:microsoft.com/office/officeart/2005/8/layout/arrow2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856CD21A-F61A-4DEF-9D8A-C4FDE76CF0A6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086C4FD-E80A-4FA9-94E4-BB10EB334A2E}">
      <dgm:prSet phldrT="[Текст]" custT="1"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pPr algn="just"/>
          <a:r>
            <a: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 рамках государственной программы Российской Федерации «Доступная среда» на 2011-2020 годы за счет средств федерального бюджета устроены пандус и произведен капительный ремонт помещений в спортивном клубе «Батыр» и ДЮСШ с. </a:t>
          </a:r>
          <a:r>
            <a:rPr lang="ru-RU" sz="20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Зирган</a:t>
          </a:r>
          <a:endParaRPr lang="ru-RU" sz="20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084A402-7B26-41B1-9033-E4C5964DD417}" type="parTrans" cxnId="{22B52BD9-5A7D-43C4-AC42-A10F3EE6104F}">
      <dgm:prSet/>
      <dgm:spPr/>
      <dgm:t>
        <a:bodyPr/>
        <a:lstStyle/>
        <a:p>
          <a:endParaRPr lang="ru-RU"/>
        </a:p>
      </dgm:t>
    </dgm:pt>
    <dgm:pt modelId="{AF95FB62-66BD-448C-BC99-CC39004D9546}" type="sibTrans" cxnId="{22B52BD9-5A7D-43C4-AC42-A10F3EE6104F}">
      <dgm:prSet/>
      <dgm:spPr/>
      <dgm:t>
        <a:bodyPr/>
        <a:lstStyle/>
        <a:p>
          <a:endParaRPr lang="ru-RU"/>
        </a:p>
      </dgm:t>
    </dgm:pt>
    <dgm:pt modelId="{410884CA-A1CD-431B-ACAE-D792BCE269B5}" type="pres">
      <dgm:prSet presAssocID="{856CD21A-F61A-4DEF-9D8A-C4FDE76CF0A6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011737B-84D7-4631-95A7-2B485AEB3F24}" type="pres">
      <dgm:prSet presAssocID="{2086C4FD-E80A-4FA9-94E4-BB10EB334A2E}" presName="node" presStyleLbl="node1" presStyleIdx="0" presStyleCnt="1" custScaleX="97729" custScaleY="115068" custLinFactNeighborX="4139" custLinFactNeighborY="-575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41FC166-E94F-4934-BB6C-3E25B598509E}" type="presOf" srcId="{856CD21A-F61A-4DEF-9D8A-C4FDE76CF0A6}" destId="{410884CA-A1CD-431B-ACAE-D792BCE269B5}" srcOrd="0" destOrd="0" presId="urn:microsoft.com/office/officeart/2005/8/layout/default"/>
    <dgm:cxn modelId="{22B52BD9-5A7D-43C4-AC42-A10F3EE6104F}" srcId="{856CD21A-F61A-4DEF-9D8A-C4FDE76CF0A6}" destId="{2086C4FD-E80A-4FA9-94E4-BB10EB334A2E}" srcOrd="0" destOrd="0" parTransId="{7084A402-7B26-41B1-9033-E4C5964DD417}" sibTransId="{AF95FB62-66BD-448C-BC99-CC39004D9546}"/>
    <dgm:cxn modelId="{BC36B772-77E7-4064-860D-D91A8B8338B7}" type="presOf" srcId="{2086C4FD-E80A-4FA9-94E4-BB10EB334A2E}" destId="{D011737B-84D7-4631-95A7-2B485AEB3F24}" srcOrd="0" destOrd="0" presId="urn:microsoft.com/office/officeart/2005/8/layout/default"/>
    <dgm:cxn modelId="{E4E84C5B-0A63-498B-B28B-C357490F258D}" type="presParOf" srcId="{410884CA-A1CD-431B-ACAE-D792BCE269B5}" destId="{D011737B-84D7-4631-95A7-2B485AEB3F24}" srcOrd="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9C363291-C587-457E-96EA-54AC863A2B48}" type="doc">
      <dgm:prSet loTypeId="urn:microsoft.com/office/officeart/2008/layout/PictureStrips" loCatId="picture" qsTypeId="urn:microsoft.com/office/officeart/2005/8/quickstyle/simple1" qsCatId="simple" csTypeId="urn:microsoft.com/office/officeart/2005/8/colors/colorful1#1" csCatId="colorful" phldr="1"/>
      <dgm:spPr/>
      <dgm:t>
        <a:bodyPr/>
        <a:lstStyle/>
        <a:p>
          <a:endParaRPr lang="ru-RU"/>
        </a:p>
      </dgm:t>
    </dgm:pt>
    <dgm:pt modelId="{FDBAB862-4B75-474B-8D06-A627475D7E3E}" type="pres">
      <dgm:prSet presAssocID="{9C363291-C587-457E-96EA-54AC863A2B48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</dgm:ptLst>
  <dgm:cxnLst>
    <dgm:cxn modelId="{B76FD3E7-719C-41EA-8618-043C08FC40C3}" type="presOf" srcId="{9C363291-C587-457E-96EA-54AC863A2B48}" destId="{FDBAB862-4B75-474B-8D06-A627475D7E3E}" srcOrd="0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B601C88-11A9-4A7A-9CC1-6E71EF92854F}">
      <dsp:nvSpPr>
        <dsp:cNvPr id="0" name=""/>
        <dsp:cNvSpPr/>
      </dsp:nvSpPr>
      <dsp:spPr>
        <a:xfrm>
          <a:off x="125035" y="382187"/>
          <a:ext cx="2228843" cy="5820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b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kern="1200" dirty="0">
              <a:solidFill>
                <a:srgbClr val="FF0000"/>
              </a:solidFill>
            </a:rPr>
            <a:t>7 </a:t>
          </a:r>
          <a:r>
            <a:rPr lang="ru-RU" sz="1400" kern="1200" dirty="0"/>
            <a:t>место среди </a:t>
          </a:r>
          <a:r>
            <a:rPr lang="ru-RU" sz="2800" kern="1200" dirty="0">
              <a:solidFill>
                <a:schemeClr val="bg1"/>
              </a:solidFill>
            </a:rPr>
            <a:t>54</a:t>
          </a:r>
          <a:r>
            <a:rPr lang="ru-RU" sz="2400" kern="1200" dirty="0">
              <a:solidFill>
                <a:schemeClr val="bg1"/>
              </a:solidFill>
            </a:rPr>
            <a:t> </a:t>
          </a:r>
          <a:r>
            <a:rPr lang="ru-RU" sz="1400" kern="1200" dirty="0"/>
            <a:t>муниципальных районов Республики Башкортостан</a:t>
          </a:r>
        </a:p>
      </dsp:txBody>
      <dsp:txXfrm>
        <a:off x="125035" y="382187"/>
        <a:ext cx="2228843" cy="582046"/>
      </dsp:txXfrm>
    </dsp:sp>
    <dsp:sp modelId="{787E7582-2895-4169-BFC0-1164C0D323CA}">
      <dsp:nvSpPr>
        <dsp:cNvPr id="0" name=""/>
        <dsp:cNvSpPr/>
      </dsp:nvSpPr>
      <dsp:spPr>
        <a:xfrm>
          <a:off x="125035" y="964233"/>
          <a:ext cx="297179" cy="49529"/>
        </a:xfrm>
        <a:prstGeom prst="parallelogram">
          <a:avLst>
            <a:gd name="adj" fmla="val 140840"/>
          </a:avLst>
        </a:prstGeom>
        <a:solidFill>
          <a:schemeClr val="accent6">
            <a:shade val="50000"/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6">
              <a:shade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BC233B71-5C2B-4DEB-88FA-A1CA4AC57530}">
      <dsp:nvSpPr>
        <dsp:cNvPr id="0" name=""/>
        <dsp:cNvSpPr/>
      </dsp:nvSpPr>
      <dsp:spPr>
        <a:xfrm>
          <a:off x="439549" y="964233"/>
          <a:ext cx="297179" cy="49529"/>
        </a:xfrm>
        <a:prstGeom prst="parallelogram">
          <a:avLst>
            <a:gd name="adj" fmla="val 140840"/>
          </a:avLst>
        </a:prstGeom>
        <a:solidFill>
          <a:schemeClr val="accent6">
            <a:shade val="50000"/>
            <a:hueOff val="2279"/>
            <a:satOff val="-4133"/>
            <a:lumOff val="6695"/>
            <a:alphaOff val="0"/>
          </a:schemeClr>
        </a:solidFill>
        <a:ln w="12700" cap="rnd" cmpd="sng" algn="ctr">
          <a:solidFill>
            <a:schemeClr val="accent6">
              <a:shade val="50000"/>
              <a:hueOff val="2279"/>
              <a:satOff val="-4133"/>
              <a:lumOff val="669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B62CA42A-A084-4B09-AC70-382F2A06B471}">
      <dsp:nvSpPr>
        <dsp:cNvPr id="0" name=""/>
        <dsp:cNvSpPr/>
      </dsp:nvSpPr>
      <dsp:spPr>
        <a:xfrm>
          <a:off x="754064" y="964233"/>
          <a:ext cx="297179" cy="49529"/>
        </a:xfrm>
        <a:prstGeom prst="parallelogram">
          <a:avLst>
            <a:gd name="adj" fmla="val 140840"/>
          </a:avLst>
        </a:prstGeom>
        <a:solidFill>
          <a:schemeClr val="accent6">
            <a:shade val="50000"/>
            <a:hueOff val="4557"/>
            <a:satOff val="-8266"/>
            <a:lumOff val="13389"/>
            <a:alphaOff val="0"/>
          </a:schemeClr>
        </a:solidFill>
        <a:ln w="12700" cap="rnd" cmpd="sng" algn="ctr">
          <a:solidFill>
            <a:schemeClr val="accent6">
              <a:shade val="50000"/>
              <a:hueOff val="4557"/>
              <a:satOff val="-8266"/>
              <a:lumOff val="1338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6FE6B7D2-F158-48C5-82FE-B7AD07517687}">
      <dsp:nvSpPr>
        <dsp:cNvPr id="0" name=""/>
        <dsp:cNvSpPr/>
      </dsp:nvSpPr>
      <dsp:spPr>
        <a:xfrm>
          <a:off x="1068578" y="964233"/>
          <a:ext cx="297179" cy="49529"/>
        </a:xfrm>
        <a:prstGeom prst="parallelogram">
          <a:avLst>
            <a:gd name="adj" fmla="val 140840"/>
          </a:avLst>
        </a:prstGeom>
        <a:solidFill>
          <a:schemeClr val="accent6">
            <a:shade val="50000"/>
            <a:hueOff val="6836"/>
            <a:satOff val="-12399"/>
            <a:lumOff val="20084"/>
            <a:alphaOff val="0"/>
          </a:schemeClr>
        </a:solidFill>
        <a:ln w="12700" cap="rnd" cmpd="sng" algn="ctr">
          <a:solidFill>
            <a:schemeClr val="accent6">
              <a:shade val="50000"/>
              <a:hueOff val="6836"/>
              <a:satOff val="-12399"/>
              <a:lumOff val="2008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6396ADB7-323C-45A3-91BB-A9DA8B46C155}">
      <dsp:nvSpPr>
        <dsp:cNvPr id="0" name=""/>
        <dsp:cNvSpPr/>
      </dsp:nvSpPr>
      <dsp:spPr>
        <a:xfrm>
          <a:off x="1383093" y="964233"/>
          <a:ext cx="297179" cy="49529"/>
        </a:xfrm>
        <a:prstGeom prst="parallelogram">
          <a:avLst>
            <a:gd name="adj" fmla="val 140840"/>
          </a:avLst>
        </a:prstGeom>
        <a:solidFill>
          <a:schemeClr val="accent6">
            <a:shade val="50000"/>
            <a:hueOff val="9114"/>
            <a:satOff val="-16532"/>
            <a:lumOff val="26779"/>
            <a:alphaOff val="0"/>
          </a:schemeClr>
        </a:solidFill>
        <a:ln w="12700" cap="rnd" cmpd="sng" algn="ctr">
          <a:solidFill>
            <a:schemeClr val="accent6">
              <a:shade val="50000"/>
              <a:hueOff val="9114"/>
              <a:satOff val="-16532"/>
              <a:lumOff val="2677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FA36D0B8-196D-41A9-9460-E1CF23493263}">
      <dsp:nvSpPr>
        <dsp:cNvPr id="0" name=""/>
        <dsp:cNvSpPr/>
      </dsp:nvSpPr>
      <dsp:spPr>
        <a:xfrm>
          <a:off x="1697608" y="964233"/>
          <a:ext cx="297179" cy="49529"/>
        </a:xfrm>
        <a:prstGeom prst="parallelogram">
          <a:avLst>
            <a:gd name="adj" fmla="val 140840"/>
          </a:avLst>
        </a:prstGeom>
        <a:solidFill>
          <a:schemeClr val="accent6">
            <a:shade val="50000"/>
            <a:hueOff val="11393"/>
            <a:satOff val="-20665"/>
            <a:lumOff val="33474"/>
            <a:alphaOff val="0"/>
          </a:schemeClr>
        </a:solidFill>
        <a:ln w="12700" cap="rnd" cmpd="sng" algn="ctr">
          <a:solidFill>
            <a:schemeClr val="accent6">
              <a:shade val="50000"/>
              <a:hueOff val="11393"/>
              <a:satOff val="-20665"/>
              <a:lumOff val="3347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506BE387-28D1-4838-B433-D5B9A3EAE17C}">
      <dsp:nvSpPr>
        <dsp:cNvPr id="0" name=""/>
        <dsp:cNvSpPr/>
      </dsp:nvSpPr>
      <dsp:spPr>
        <a:xfrm>
          <a:off x="2012122" y="964233"/>
          <a:ext cx="297179" cy="49529"/>
        </a:xfrm>
        <a:prstGeom prst="parallelogram">
          <a:avLst>
            <a:gd name="adj" fmla="val 140840"/>
          </a:avLst>
        </a:prstGeom>
        <a:solidFill>
          <a:schemeClr val="accent6">
            <a:shade val="50000"/>
            <a:hueOff val="13672"/>
            <a:satOff val="-24798"/>
            <a:lumOff val="40168"/>
            <a:alphaOff val="0"/>
          </a:schemeClr>
        </a:solidFill>
        <a:ln w="12700" cap="rnd" cmpd="sng" algn="ctr">
          <a:solidFill>
            <a:schemeClr val="accent6">
              <a:shade val="50000"/>
              <a:hueOff val="13672"/>
              <a:satOff val="-24798"/>
              <a:lumOff val="4016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92505FF1-CACA-4790-A9E1-189EF86C8AEA}">
      <dsp:nvSpPr>
        <dsp:cNvPr id="0" name=""/>
        <dsp:cNvSpPr/>
      </dsp:nvSpPr>
      <dsp:spPr>
        <a:xfrm>
          <a:off x="85896" y="1502988"/>
          <a:ext cx="2228843" cy="13752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b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200" b="1" kern="1200" dirty="0" smtClean="0">
            <a:solidFill>
              <a:srgbClr val="FF0000"/>
            </a:solidFill>
          </a:endParaRPr>
        </a:p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200" b="1" kern="1200" dirty="0" smtClean="0">
            <a:solidFill>
              <a:srgbClr val="FF0000"/>
            </a:solidFill>
          </a:endParaRPr>
        </a:p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200" b="1" kern="1200" dirty="0" smtClean="0">
            <a:solidFill>
              <a:srgbClr val="FF0000"/>
            </a:solidFill>
          </a:endParaRPr>
        </a:p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200" b="1" kern="1200" dirty="0" smtClean="0">
            <a:solidFill>
              <a:srgbClr val="FF0000"/>
            </a:solidFill>
          </a:endParaRPr>
        </a:p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200" b="1" kern="1200" dirty="0" smtClean="0">
            <a:solidFill>
              <a:srgbClr val="FF0000"/>
            </a:solidFill>
          </a:endParaRPr>
        </a:p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200" b="1" kern="1200" dirty="0" smtClean="0">
            <a:solidFill>
              <a:srgbClr val="FF0000"/>
            </a:solidFill>
          </a:endParaRPr>
        </a:p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200" b="1" kern="1200" dirty="0" smtClean="0">
            <a:solidFill>
              <a:srgbClr val="FF0000"/>
            </a:solidFill>
          </a:endParaRPr>
        </a:p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kern="1200" dirty="0" smtClean="0">
              <a:solidFill>
                <a:srgbClr val="FF0000"/>
              </a:solidFill>
            </a:rPr>
            <a:t>12</a:t>
          </a:r>
          <a:r>
            <a:rPr lang="ru-RU" sz="1600" kern="1200" dirty="0" smtClean="0"/>
            <a:t> </a:t>
          </a:r>
          <a:r>
            <a:rPr lang="ru-RU" sz="1600" kern="1200" dirty="0"/>
            <a:t>место среди </a:t>
          </a:r>
          <a:r>
            <a:rPr lang="ru-RU" sz="2800" kern="1200" dirty="0"/>
            <a:t>63</a:t>
          </a:r>
          <a:r>
            <a:rPr lang="ru-RU" sz="1600" kern="1200" dirty="0"/>
            <a:t> муниципальных образований Республики Башкортостан </a:t>
          </a:r>
          <a:endParaRPr lang="ru-RU" sz="1600" kern="1200" dirty="0" smtClean="0"/>
        </a:p>
      </dsp:txBody>
      <dsp:txXfrm>
        <a:off x="85896" y="1502988"/>
        <a:ext cx="2228843" cy="1375241"/>
      </dsp:txXfrm>
    </dsp:sp>
    <dsp:sp modelId="{E117F86A-EBF3-4B5F-A7C4-719149375913}">
      <dsp:nvSpPr>
        <dsp:cNvPr id="0" name=""/>
        <dsp:cNvSpPr/>
      </dsp:nvSpPr>
      <dsp:spPr>
        <a:xfrm>
          <a:off x="57397" y="2783059"/>
          <a:ext cx="297179" cy="49529"/>
        </a:xfrm>
        <a:prstGeom prst="parallelogram">
          <a:avLst>
            <a:gd name="adj" fmla="val 140840"/>
          </a:avLst>
        </a:prstGeom>
        <a:solidFill>
          <a:schemeClr val="accent6">
            <a:shade val="50000"/>
            <a:hueOff val="15950"/>
            <a:satOff val="-28931"/>
            <a:lumOff val="46863"/>
            <a:alphaOff val="0"/>
          </a:schemeClr>
        </a:solidFill>
        <a:ln w="12700" cap="rnd" cmpd="sng" algn="ctr">
          <a:solidFill>
            <a:schemeClr val="accent6">
              <a:shade val="50000"/>
              <a:hueOff val="15950"/>
              <a:satOff val="-28931"/>
              <a:lumOff val="4686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D41D8821-82B5-4ED9-9C5B-4FFA36376BE7}">
      <dsp:nvSpPr>
        <dsp:cNvPr id="0" name=""/>
        <dsp:cNvSpPr/>
      </dsp:nvSpPr>
      <dsp:spPr>
        <a:xfrm>
          <a:off x="371911" y="2783059"/>
          <a:ext cx="297179" cy="49529"/>
        </a:xfrm>
        <a:prstGeom prst="parallelogram">
          <a:avLst>
            <a:gd name="adj" fmla="val 140840"/>
          </a:avLst>
        </a:prstGeom>
        <a:solidFill>
          <a:schemeClr val="accent6">
            <a:shade val="50000"/>
            <a:hueOff val="13672"/>
            <a:satOff val="-24798"/>
            <a:lumOff val="40168"/>
            <a:alphaOff val="0"/>
          </a:schemeClr>
        </a:solidFill>
        <a:ln w="12700" cap="rnd" cmpd="sng" algn="ctr">
          <a:solidFill>
            <a:schemeClr val="accent6">
              <a:shade val="50000"/>
              <a:hueOff val="13672"/>
              <a:satOff val="-24798"/>
              <a:lumOff val="4016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01A29B61-DAFD-4D58-BE67-0938A1536101}">
      <dsp:nvSpPr>
        <dsp:cNvPr id="0" name=""/>
        <dsp:cNvSpPr/>
      </dsp:nvSpPr>
      <dsp:spPr>
        <a:xfrm>
          <a:off x="686426" y="2783059"/>
          <a:ext cx="297179" cy="49529"/>
        </a:xfrm>
        <a:prstGeom prst="parallelogram">
          <a:avLst>
            <a:gd name="adj" fmla="val 140840"/>
          </a:avLst>
        </a:prstGeom>
        <a:solidFill>
          <a:schemeClr val="accent6">
            <a:shade val="50000"/>
            <a:hueOff val="11393"/>
            <a:satOff val="-20665"/>
            <a:lumOff val="33474"/>
            <a:alphaOff val="0"/>
          </a:schemeClr>
        </a:solidFill>
        <a:ln w="12700" cap="rnd" cmpd="sng" algn="ctr">
          <a:solidFill>
            <a:schemeClr val="accent6">
              <a:shade val="50000"/>
              <a:hueOff val="11393"/>
              <a:satOff val="-20665"/>
              <a:lumOff val="3347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8B16FAF8-8CA1-4290-B3D3-950530E1EB2A}">
      <dsp:nvSpPr>
        <dsp:cNvPr id="0" name=""/>
        <dsp:cNvSpPr/>
      </dsp:nvSpPr>
      <dsp:spPr>
        <a:xfrm>
          <a:off x="1000940" y="2783059"/>
          <a:ext cx="297179" cy="49529"/>
        </a:xfrm>
        <a:prstGeom prst="parallelogram">
          <a:avLst>
            <a:gd name="adj" fmla="val 140840"/>
          </a:avLst>
        </a:prstGeom>
        <a:solidFill>
          <a:schemeClr val="accent6">
            <a:shade val="50000"/>
            <a:hueOff val="9114"/>
            <a:satOff val="-16532"/>
            <a:lumOff val="26779"/>
            <a:alphaOff val="0"/>
          </a:schemeClr>
        </a:solidFill>
        <a:ln w="12700" cap="rnd" cmpd="sng" algn="ctr">
          <a:solidFill>
            <a:schemeClr val="accent6">
              <a:shade val="50000"/>
              <a:hueOff val="9114"/>
              <a:satOff val="-16532"/>
              <a:lumOff val="2677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C3B38E09-D21B-4708-94B9-CE182311424F}">
      <dsp:nvSpPr>
        <dsp:cNvPr id="0" name=""/>
        <dsp:cNvSpPr/>
      </dsp:nvSpPr>
      <dsp:spPr>
        <a:xfrm>
          <a:off x="1315455" y="2783059"/>
          <a:ext cx="297179" cy="49529"/>
        </a:xfrm>
        <a:prstGeom prst="parallelogram">
          <a:avLst>
            <a:gd name="adj" fmla="val 140840"/>
          </a:avLst>
        </a:prstGeom>
        <a:solidFill>
          <a:schemeClr val="accent6">
            <a:shade val="50000"/>
            <a:hueOff val="6836"/>
            <a:satOff val="-12399"/>
            <a:lumOff val="20084"/>
            <a:alphaOff val="0"/>
          </a:schemeClr>
        </a:solidFill>
        <a:ln w="12700" cap="rnd" cmpd="sng" algn="ctr">
          <a:solidFill>
            <a:schemeClr val="accent6">
              <a:shade val="50000"/>
              <a:hueOff val="6836"/>
              <a:satOff val="-12399"/>
              <a:lumOff val="2008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D6965B9F-EA54-4041-ABE3-557C981571C9}">
      <dsp:nvSpPr>
        <dsp:cNvPr id="0" name=""/>
        <dsp:cNvSpPr/>
      </dsp:nvSpPr>
      <dsp:spPr>
        <a:xfrm>
          <a:off x="1629970" y="2783059"/>
          <a:ext cx="297179" cy="49529"/>
        </a:xfrm>
        <a:prstGeom prst="parallelogram">
          <a:avLst>
            <a:gd name="adj" fmla="val 140840"/>
          </a:avLst>
        </a:prstGeom>
        <a:solidFill>
          <a:schemeClr val="accent6">
            <a:shade val="50000"/>
            <a:hueOff val="4557"/>
            <a:satOff val="-8266"/>
            <a:lumOff val="13389"/>
            <a:alphaOff val="0"/>
          </a:schemeClr>
        </a:solidFill>
        <a:ln w="12700" cap="rnd" cmpd="sng" algn="ctr">
          <a:solidFill>
            <a:schemeClr val="accent6">
              <a:shade val="50000"/>
              <a:hueOff val="4557"/>
              <a:satOff val="-8266"/>
              <a:lumOff val="1338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79F3817F-BF8C-4D18-A08F-48A96A776CF8}">
      <dsp:nvSpPr>
        <dsp:cNvPr id="0" name=""/>
        <dsp:cNvSpPr/>
      </dsp:nvSpPr>
      <dsp:spPr>
        <a:xfrm>
          <a:off x="1944484" y="2783059"/>
          <a:ext cx="297179" cy="49529"/>
        </a:xfrm>
        <a:prstGeom prst="parallelogram">
          <a:avLst>
            <a:gd name="adj" fmla="val 140840"/>
          </a:avLst>
        </a:prstGeom>
        <a:solidFill>
          <a:schemeClr val="accent6">
            <a:shade val="50000"/>
            <a:hueOff val="2279"/>
            <a:satOff val="-4133"/>
            <a:lumOff val="6695"/>
            <a:alphaOff val="0"/>
          </a:schemeClr>
        </a:solidFill>
        <a:ln w="12700" cap="rnd" cmpd="sng" algn="ctr">
          <a:solidFill>
            <a:schemeClr val="accent6">
              <a:shade val="50000"/>
              <a:hueOff val="2279"/>
              <a:satOff val="-4133"/>
              <a:lumOff val="669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VerticalAccentList">
  <dgm:title val=""/>
  <dgm:desc val=""/>
  <dgm:catLst>
    <dgm:cat type="list" pri="16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text" refType="primFontSz" refFor="des" refForName="childtext" op="gte"/>
      <dgm:constr type="w" for="ch" forName="composite" refType="w"/>
      <dgm:constr type="h" for="ch" forName="composite" refType="h"/>
      <dgm:constr type="w" for="ch" forName="parallelogramComposite" refType="w"/>
      <dgm:constr type="h" for="ch" forName="parallelogramComposite" refType="h"/>
      <dgm:constr type="w" for="ch" forName="parenttextcomposite" refType="w" fact="0.9"/>
      <dgm:constr type="h" for="ch" forName="parenttextcomposite" refType="h" fact="0.6"/>
      <dgm:constr type="h" for="ch" forName="sibTrans" refType="h" refFor="ch" refForName="composite" op="equ" fact="0.02"/>
      <dgm:constr type="h" for="ch" forName="sibTrans" op="equ"/>
    </dgm:constrLst>
    <dgm:forEach name="nodesForEach" axis="ch" ptType="node">
      <dgm:layoutNode name="parenttextcomposite">
        <dgm:alg type="composite">
          <dgm:param type="ar" val="11"/>
        </dgm:alg>
        <dgm:shape xmlns:r="http://schemas.openxmlformats.org/officeDocument/2006/relationships" r:blip="">
          <dgm:adjLst/>
        </dgm:shape>
        <dgm:constrLst>
          <dgm:constr type="h" for="ch" forName="parenttext" refType="h"/>
          <dgm:constr type="w" for="ch" forName="parenttext" refType="w"/>
        </dgm:constrLst>
        <dgm:layoutNode name="parenttext" styleLbl="revTx">
          <dgm:varLst>
            <dgm:chMax/>
            <dgm:chPref val="2"/>
            <dgm:bulletEnabled val="1"/>
          </dgm:varLst>
          <dgm:choose name="Name4">
            <dgm:if name="Name5" func="var" arg="dir" op="equ" val="norm">
              <dgm:alg type="tx">
                <dgm:param type="parTxLTRAlign" val="l"/>
                <dgm:param type="txAnchorVert" val="b"/>
              </dgm:alg>
            </dgm:if>
            <dgm:else name="Name6">
              <dgm:alg type="tx">
                <dgm:param type="parTxLTRAlign" val="r"/>
                <dgm:param type="txAnchorVert" val="b"/>
              </dgm:alg>
            </dgm:else>
          </dgm:choose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choose name="Name7">
        <dgm:if name="Name8" axis="ch" ptType="node" func="cnt" op="gte" val="1">
          <dgm:layoutNode name="composite">
            <dgm:alg type="composite">
              <dgm:param type="ar" val="6"/>
            </dgm:alg>
            <dgm:shape xmlns:r="http://schemas.openxmlformats.org/officeDocument/2006/relationships" r:blip="">
              <dgm:adjLst/>
            </dgm:shape>
            <dgm:choose name="Name9">
              <dgm:if name="Name10" func="var" arg="dir" op="equ" val="norm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301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if>
              <dgm:else name="Name11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883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else>
            </dgm:choose>
            <dgm:ruleLst/>
            <dgm:layoutNode name="chevron1" styleLbl="alignNode1">
              <dgm:alg type="sp"/>
              <dgm:choose name="Name12">
                <dgm:if name="Name13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4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2" styleLbl="alignNode1">
              <dgm:alg type="sp"/>
              <dgm:choose name="Name15">
                <dgm:if name="Name16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7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3" styleLbl="alignNode1">
              <dgm:alg type="sp"/>
              <dgm:choose name="Name18">
                <dgm:if name="Name19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0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4" styleLbl="alignNode1">
              <dgm:alg type="sp"/>
              <dgm:choose name="Name21">
                <dgm:if name="Name22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3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5" styleLbl="alignNode1">
              <dgm:alg type="sp"/>
              <dgm:choose name="Name24">
                <dgm:if name="Name25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6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6" styleLbl="alignNode1">
              <dgm:alg type="sp"/>
              <dgm:choose name="Name27">
                <dgm:if name="Name28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9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7" styleLbl="alignNode1">
              <dgm:alg type="sp"/>
              <dgm:choose name="Name30">
                <dgm:if name="Name31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32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ildtext" styleLbl="solidFgAcc1">
              <dgm:varLst>
                <dgm:chMax/>
                <dgm:chPref val="0"/>
                <dgm:bulletEnabled val="1"/>
              </dgm:varLst>
              <dgm:choose name="Name33">
                <dgm:if name="Name34" func="var" arg="dir" op="equ" val="norm">
                  <dgm:alg type="tx">
                    <dgm:param type="parTxLTRAlign" val="l"/>
                    <dgm:param type="txAnchorVertCh" val="t"/>
                  </dgm:alg>
                </dgm:if>
                <dgm:else name="Name35">
                  <dgm:alg type="tx">
                    <dgm:param type="parTxLTRAlign" val="r"/>
                    <dgm:param type="shpTxLTRAlignCh" val="r"/>
                    <dgm:param type="txAnchorVertCh" val="t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2"/>
                <dgm:constr type="rMarg" refType="primFontSz" fact="0.2"/>
                <dgm:constr type="tMarg" refType="primFontSz" fact="0.2"/>
                <dgm:constr type="bMarg" refType="primFontSz" fact="0.2"/>
              </dgm:constrLst>
              <dgm:ruleLst>
                <dgm:rule type="primFontSz" val="5" fact="NaN" max="NaN"/>
              </dgm:ruleLst>
            </dgm:layoutNode>
          </dgm:layoutNode>
        </dgm:if>
        <dgm:else name="Name36">
          <dgm:layoutNode name="parallelogramComposite">
            <dgm:alg type="composite">
              <dgm:param type="ar" val="50"/>
            </dgm:alg>
            <dgm:shape xmlns:r="http://schemas.openxmlformats.org/officeDocument/2006/relationships" r:blip="">
              <dgm:adjLst/>
            </dgm:shape>
            <dgm:constrLst>
              <dgm:constr type="l" for="ch" forName="parallelogram1" refType="w" fact="0"/>
              <dgm:constr type="t" for="ch" forName="parallelogram1" refType="h" fact="0"/>
              <dgm:constr type="w" for="ch" forName="parallelogram1" refType="w" fact="0.12"/>
              <dgm:constr type="h" for="ch" forName="parallelogram1" refType="h"/>
              <dgm:constr type="l" for="ch" forName="parallelogram2" refType="w" fact="0.127"/>
              <dgm:constr type="t" for="ch" forName="parallelogram2" refType="h" fact="0"/>
              <dgm:constr type="w" for="ch" forName="parallelogram2" refType="w" fact="0.12"/>
              <dgm:constr type="h" for="ch" forName="parallelogram2" refType="h"/>
              <dgm:constr type="l" for="ch" forName="parallelogram3" refType="w" fact="0.254"/>
              <dgm:constr type="t" for="ch" forName="parallelogram3" refType="h" fact="0"/>
              <dgm:constr type="w" for="ch" forName="parallelogram3" refType="w" fact="0.12"/>
              <dgm:constr type="h" for="ch" forName="parallelogram3" refType="h"/>
              <dgm:constr type="l" for="ch" forName="parallelogram4" refType="w" fact="0.381"/>
              <dgm:constr type="t" for="ch" forName="parallelogram4" refType="h" fact="0"/>
              <dgm:constr type="w" for="ch" forName="parallelogram4" refType="w" fact="0.12"/>
              <dgm:constr type="h" for="ch" forName="parallelogram4" refType="h"/>
              <dgm:constr type="l" for="ch" forName="parallelogram5" refType="w" fact="0.508"/>
              <dgm:constr type="t" for="ch" forName="parallelogram5" refType="h" fact="0"/>
              <dgm:constr type="w" for="ch" forName="parallelogram5" refType="w" fact="0.12"/>
              <dgm:constr type="h" for="ch" forName="parallelogram5" refType="h"/>
              <dgm:constr type="l" for="ch" forName="parallelogram6" refType="w" fact="0.635"/>
              <dgm:constr type="t" for="ch" forName="parallelogram6" refType="h" fact="0"/>
              <dgm:constr type="w" for="ch" forName="parallelogram6" refType="w" fact="0.12"/>
              <dgm:constr type="h" for="ch" forName="parallelogram6" refType="h"/>
              <dgm:constr type="l" for="ch" forName="parallelogram7" refType="w" fact="0.762"/>
              <dgm:constr type="t" for="ch" forName="parallelogram7" refType="h" fact="0"/>
              <dgm:constr type="w" for="ch" forName="parallelogram7" refType="w" fact="0.12"/>
              <dgm:constr type="h" for="ch" forName="parallelogram7" refType="h"/>
            </dgm:constrLst>
            <dgm:ruleLst/>
            <dgm:layoutNode name="parallelogram1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2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3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4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5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6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7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</dgm:layoutNode>
        </dgm:else>
      </dgm:choos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image" Target="../media/image33.png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image" Target="../media/image58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0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72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72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72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0.23243</cdr:x>
      <cdr:y>0.84177</cdr:y>
    </cdr:from>
    <cdr:to>
      <cdr:x>0.35341</cdr:x>
      <cdr:y>0.94957</cdr:y>
    </cdr:to>
    <cdr:sp macro="" textlink="">
      <cdr:nvSpPr>
        <cdr:cNvPr id="3" name="TextBox 2"/>
        <cdr:cNvSpPr txBox="1"/>
      </cdr:nvSpPr>
      <cdr:spPr>
        <a:xfrm xmlns:a="http://schemas.openxmlformats.org/drawingml/2006/main" rot="506593">
          <a:off x="1347827" y="4087267"/>
          <a:ext cx="701553" cy="5234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4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2020 год</a:t>
          </a:r>
        </a:p>
      </cdr:txBody>
    </cdr:sp>
  </cdr:relSizeAnchor>
  <cdr:relSizeAnchor xmlns:cdr="http://schemas.openxmlformats.org/drawingml/2006/chartDrawing">
    <cdr:from>
      <cdr:x>0.40581</cdr:x>
      <cdr:y>0.8741</cdr:y>
    </cdr:from>
    <cdr:to>
      <cdr:x>0.52679</cdr:x>
      <cdr:y>0.9819</cdr:y>
    </cdr:to>
    <cdr:sp macro="" textlink="">
      <cdr:nvSpPr>
        <cdr:cNvPr id="5" name="TextBox 1"/>
        <cdr:cNvSpPr txBox="1"/>
      </cdr:nvSpPr>
      <cdr:spPr>
        <a:xfrm xmlns:a="http://schemas.openxmlformats.org/drawingml/2006/main" rot="472221">
          <a:off x="2353266" y="4244257"/>
          <a:ext cx="701553" cy="52343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4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2021 год</a:t>
          </a:r>
        </a:p>
      </cdr:txBody>
    </cdr:sp>
  </cdr:relSizeAnchor>
  <cdr:relSizeAnchor xmlns:cdr="http://schemas.openxmlformats.org/drawingml/2006/chartDrawing">
    <cdr:from>
      <cdr:x>0.59148</cdr:x>
      <cdr:y>0.89569</cdr:y>
    </cdr:from>
    <cdr:to>
      <cdr:x>0.71246</cdr:x>
      <cdr:y>0.95232</cdr:y>
    </cdr:to>
    <cdr:sp macro="" textlink="">
      <cdr:nvSpPr>
        <cdr:cNvPr id="7" name="TextBox 1"/>
        <cdr:cNvSpPr txBox="1"/>
      </cdr:nvSpPr>
      <cdr:spPr>
        <a:xfrm xmlns:a="http://schemas.openxmlformats.org/drawingml/2006/main" rot="353759">
          <a:off x="3429924" y="4349090"/>
          <a:ext cx="701553" cy="27497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4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2022 год</a:t>
          </a:r>
        </a:p>
      </cdr:txBody>
    </cdr:sp>
  </cdr:relSizeAnchor>
  <cdr:relSizeAnchor xmlns:cdr="http://schemas.openxmlformats.org/drawingml/2006/chartDrawing">
    <cdr:from>
      <cdr:x>0.06378</cdr:x>
      <cdr:y>0.81462</cdr:y>
    </cdr:from>
    <cdr:to>
      <cdr:x>0.23317</cdr:x>
      <cdr:y>0.92242</cdr:y>
    </cdr:to>
    <cdr:sp macro="" textlink="">
      <cdr:nvSpPr>
        <cdr:cNvPr id="6" name="TextBox 1"/>
        <cdr:cNvSpPr txBox="1"/>
      </cdr:nvSpPr>
      <cdr:spPr>
        <a:xfrm xmlns:a="http://schemas.openxmlformats.org/drawingml/2006/main" rot="456704">
          <a:off x="369878" y="3955473"/>
          <a:ext cx="982239" cy="5234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4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2019 год</a:t>
          </a:r>
        </a:p>
        <a:p xmlns:a="http://schemas.openxmlformats.org/drawingml/2006/main">
          <a:r>
            <a:rPr lang="ru-RU" sz="14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оценка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0.71074</cdr:x>
      <cdr:y>0.13927</cdr:y>
    </cdr:from>
    <cdr:to>
      <cdr:x>1</cdr:x>
      <cdr:y>0.24484</cdr:y>
    </cdr:to>
    <cdr:sp macro="" textlink="">
      <cdr:nvSpPr>
        <cdr:cNvPr id="2" name="Овал 1"/>
        <cdr:cNvSpPr/>
      </cdr:nvSpPr>
      <cdr:spPr>
        <a:xfrm xmlns:a="http://schemas.openxmlformats.org/drawingml/2006/main">
          <a:off x="1228719" y="284995"/>
          <a:ext cx="500069" cy="216027"/>
        </a:xfrm>
        <a:prstGeom xmlns:a="http://schemas.openxmlformats.org/drawingml/2006/main" prst="ellipse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 sz="1400" dirty="0">
            <a:latin typeface="Arial Black" panose="020B0A04020102020204" pitchFamily="34" charset="0"/>
            <a:cs typeface="Times New Roman" panose="02020603050405020304" pitchFamily="18" charset="0"/>
          </a:endParaRP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0.19827</cdr:x>
      <cdr:y>0.06031</cdr:y>
    </cdr:from>
    <cdr:to>
      <cdr:x>1</cdr:x>
      <cdr:y>0.21897</cdr:y>
    </cdr:to>
    <cdr:sp macro="" textlink="">
      <cdr:nvSpPr>
        <cdr:cNvPr id="2" name="Овал 1"/>
        <cdr:cNvSpPr/>
      </cdr:nvSpPr>
      <cdr:spPr>
        <a:xfrm xmlns:a="http://schemas.openxmlformats.org/drawingml/2006/main">
          <a:off x="342769" y="123405"/>
          <a:ext cx="1386018" cy="324668"/>
        </a:xfrm>
        <a:prstGeom xmlns:a="http://schemas.openxmlformats.org/drawingml/2006/main" prst="ellipse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r>
            <a:rPr lang="ru-RU" sz="1400" dirty="0">
              <a:solidFill>
                <a:schemeClr val="tx1"/>
              </a:solidFill>
              <a:latin typeface="Arial Black" panose="020B0A04020102020204" pitchFamily="34" charset="0"/>
              <a:cs typeface="Times New Roman" panose="02020603050405020304" pitchFamily="18" charset="0"/>
            </a:rPr>
            <a:t>21,5%</a:t>
          </a:r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0.84642</cdr:x>
      <cdr:y>0.05775</cdr:y>
    </cdr:from>
    <cdr:to>
      <cdr:x>1</cdr:x>
      <cdr:y>0.1022</cdr:y>
    </cdr:to>
    <cdr:sp macro="" textlink="">
      <cdr:nvSpPr>
        <cdr:cNvPr id="2" name="Прямоугольник 1"/>
        <cdr:cNvSpPr/>
      </cdr:nvSpPr>
      <cdr:spPr>
        <a:xfrm xmlns:a="http://schemas.openxmlformats.org/drawingml/2006/main">
          <a:off x="6981825" y="161995"/>
          <a:ext cx="1266825" cy="124697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ot="0" spcFirstLastPara="0" vert="horz" wrap="square" lIns="91440" tIns="45720" rIns="91440" bIns="45720" numCol="1" spcCol="0" rtlCol="0" fromWordArt="0" anchor="ctr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defPPr>
            <a:defRPr lang="ru-RU"/>
          </a:defPPr>
          <a:lvl1pPr algn="l" rtl="0" eaLnBrk="0" fontAlgn="base" hangingPunct="0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rtl="0" eaLnBrk="0" fontAlgn="base" hangingPunct="0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rtl="0" eaLnBrk="0" fontAlgn="base" hangingPunct="0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rtl="0" eaLnBrk="0" fontAlgn="base" hangingPunct="0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rtl="0" eaLnBrk="0" fontAlgn="base" hangingPunct="0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900" dirty="0">
              <a:solidFill>
                <a:schemeClr val="bg1">
                  <a:lumMod val="50000"/>
                </a:schemeClr>
              </a:solidFill>
            </a:rPr>
            <a:t>тыс.рублей</a:t>
          </a:r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0.19827</cdr:x>
      <cdr:y>0.06031</cdr:y>
    </cdr:from>
    <cdr:to>
      <cdr:x>1</cdr:x>
      <cdr:y>0.21897</cdr:y>
    </cdr:to>
    <cdr:sp macro="" textlink="">
      <cdr:nvSpPr>
        <cdr:cNvPr id="2" name="Овал 1"/>
        <cdr:cNvSpPr/>
      </cdr:nvSpPr>
      <cdr:spPr>
        <a:xfrm xmlns:a="http://schemas.openxmlformats.org/drawingml/2006/main">
          <a:off x="342769" y="123405"/>
          <a:ext cx="1386018" cy="324668"/>
        </a:xfrm>
        <a:prstGeom xmlns:a="http://schemas.openxmlformats.org/drawingml/2006/main" prst="ellipse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r>
            <a:rPr lang="ru-RU" sz="1400" dirty="0">
              <a:solidFill>
                <a:schemeClr val="tx1"/>
              </a:solidFill>
              <a:latin typeface="Arial Black" panose="020B0A04020102020204" pitchFamily="34" charset="0"/>
              <a:cs typeface="Times New Roman" panose="02020603050405020304" pitchFamily="18" charset="0"/>
            </a:rPr>
            <a:t>1,7%</a:t>
          </a:r>
        </a:p>
      </cdr:txBody>
    </cdr:sp>
  </cdr:relSizeAnchor>
</c:userShapes>
</file>

<file path=ppt/drawings/drawing6.xml><?xml version="1.0" encoding="utf-8"?>
<c:userShapes xmlns:c="http://schemas.openxmlformats.org/drawingml/2006/chart">
  <cdr:relSizeAnchor xmlns:cdr="http://schemas.openxmlformats.org/drawingml/2006/chartDrawing">
    <cdr:from>
      <cdr:x>0.19827</cdr:x>
      <cdr:y>0.06031</cdr:y>
    </cdr:from>
    <cdr:to>
      <cdr:x>1</cdr:x>
      <cdr:y>0.21897</cdr:y>
    </cdr:to>
    <cdr:sp macro="" textlink="">
      <cdr:nvSpPr>
        <cdr:cNvPr id="2" name="Овал 1"/>
        <cdr:cNvSpPr/>
      </cdr:nvSpPr>
      <cdr:spPr>
        <a:xfrm xmlns:a="http://schemas.openxmlformats.org/drawingml/2006/main">
          <a:off x="342769" y="123405"/>
          <a:ext cx="1386018" cy="324668"/>
        </a:xfrm>
        <a:prstGeom xmlns:a="http://schemas.openxmlformats.org/drawingml/2006/main" prst="ellipse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r>
            <a:rPr lang="ru-RU" sz="1400" dirty="0">
              <a:solidFill>
                <a:schemeClr val="tx1"/>
              </a:solidFill>
              <a:latin typeface="Arial Black" panose="020B0A04020102020204" pitchFamily="34" charset="0"/>
              <a:cs typeface="Times New Roman" panose="02020603050405020304" pitchFamily="18" charset="0"/>
            </a:rPr>
            <a:t>1,6%</a:t>
          </a:r>
        </a:p>
      </cdr:txBody>
    </cdr:sp>
  </cdr:relSizeAnchor>
</c:userShapes>
</file>

<file path=ppt/drawings/drawing7.xml><?xml version="1.0" encoding="utf-8"?>
<c:userShapes xmlns:c="http://schemas.openxmlformats.org/drawingml/2006/chart">
  <cdr:relSizeAnchor xmlns:cdr="http://schemas.openxmlformats.org/drawingml/2006/chartDrawing">
    <cdr:from>
      <cdr:x>0.19827</cdr:x>
      <cdr:y>0.06031</cdr:y>
    </cdr:from>
    <cdr:to>
      <cdr:x>1</cdr:x>
      <cdr:y>0.21897</cdr:y>
    </cdr:to>
    <cdr:sp macro="" textlink="">
      <cdr:nvSpPr>
        <cdr:cNvPr id="2" name="Овал 1"/>
        <cdr:cNvSpPr/>
      </cdr:nvSpPr>
      <cdr:spPr>
        <a:xfrm xmlns:a="http://schemas.openxmlformats.org/drawingml/2006/main">
          <a:off x="342769" y="123405"/>
          <a:ext cx="1386018" cy="324668"/>
        </a:xfrm>
        <a:prstGeom xmlns:a="http://schemas.openxmlformats.org/drawingml/2006/main" prst="ellipse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r>
            <a:rPr lang="ru-RU" sz="1400" dirty="0">
              <a:solidFill>
                <a:schemeClr val="tx1"/>
              </a:solidFill>
              <a:latin typeface="Arial Black" panose="020B0A04020102020204" pitchFamily="34" charset="0"/>
              <a:cs typeface="Times New Roman" panose="02020603050405020304" pitchFamily="18" charset="0"/>
            </a:rPr>
            <a:t>1,6%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2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4" name="Rectangle 24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/>
          <a:lstStyle/>
          <a:p>
            <a:fld id="{A849C5AD-4428-4E9C-9C84-11B72C9365FB}" type="datetimeFigureOut">
              <a:rPr lang="en-US" smtClean="0"/>
              <a:pPr/>
              <a:t>1/16/2020</a:t>
            </a:fld>
            <a:endParaRPr lang="en-US"/>
          </a:p>
        </p:txBody>
      </p:sp>
      <p:sp>
        <p:nvSpPr>
          <p:cNvPr id="30" name="Rectangle 30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8" name="Rectangle 18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/>
          <a:lstStyle/>
          <a:p>
            <a:fld id="{8C596567-A38F-4CEF-B37F-9B9D120D62C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634700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4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5" name="Rectangle 15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/>
          <a:lstStyle/>
          <a:p>
            <a:fld id="{D7547E60-4BE7-4E4E-9AAA-5EE35AEC995C}" type="datetimeFigureOut">
              <a:rPr lang="en-US" smtClean="0"/>
              <a:pPr/>
              <a:t>1/16/2020</a:t>
            </a:fld>
            <a:endParaRPr lang="en-US"/>
          </a:p>
        </p:txBody>
      </p:sp>
      <p:sp>
        <p:nvSpPr>
          <p:cNvPr id="23" name="Rectangle 2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anchor="ctr"/>
          <a:lstStyle/>
          <a:p>
            <a:endParaRPr lang="en-US"/>
          </a:p>
        </p:txBody>
      </p:sp>
      <p:sp>
        <p:nvSpPr>
          <p:cNvPr id="5" name="Rectangle 5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Rectangle 18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8" name="Rectangle 28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/>
          <a:lstStyle/>
          <a:p>
            <a:fld id="{CA077768-21C8-4125-A345-258E48D2EED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3570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rtl="0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rtl="0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rtl="0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rtl="0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rtl="0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077768-21C8-4125-A345-258E48D2EED0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59170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077768-21C8-4125-A345-258E48D2EED0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6436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077768-21C8-4125-A345-258E48D2EED0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81491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077768-21C8-4125-A345-258E48D2EED0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22521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077768-21C8-4125-A345-258E48D2EED0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3410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7F28916-94FA-4385-8669-9C33A48D4D05}" type="slidenum">
              <a:rPr lang="ru-RU" smtClean="0"/>
              <a:pPr>
                <a:defRPr/>
              </a:pPr>
              <a:t>21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1415471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077768-21C8-4125-A345-258E48D2EED0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725580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077768-21C8-4125-A345-258E48D2EED0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07020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077768-21C8-4125-A345-258E48D2EED0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16901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077768-21C8-4125-A345-258E48D2EED0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37589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077768-21C8-4125-A345-258E48D2EED0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92057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Образ слайда 1">
            <a:extLst>
              <a:ext uri="{FF2B5EF4-FFF2-40B4-BE49-F238E27FC236}">
                <a16:creationId xmlns:a16="http://schemas.microsoft.com/office/drawing/2014/main" xmlns="" id="{E5703CC8-2D18-4607-BC57-987E6C60E42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Заметки 2">
            <a:extLst>
              <a:ext uri="{FF2B5EF4-FFF2-40B4-BE49-F238E27FC236}">
                <a16:creationId xmlns:a16="http://schemas.microsoft.com/office/drawing/2014/main" xmlns="" id="{18A64309-67E9-49C8-897A-D977EDCBA51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/>
          </a:p>
        </p:txBody>
      </p:sp>
      <p:sp>
        <p:nvSpPr>
          <p:cNvPr id="17412" name="Номер слайда 3">
            <a:extLst>
              <a:ext uri="{FF2B5EF4-FFF2-40B4-BE49-F238E27FC236}">
                <a16:creationId xmlns:a16="http://schemas.microsoft.com/office/drawing/2014/main" xmlns="" id="{53CB7BB4-B5A6-4683-8B1D-2890396C5F9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C7498B35-FB2E-4EDB-A4B6-D6C7C693ED62}" type="slidenum">
              <a:rPr lang="ru-RU" altLang="ru-RU" smtClean="0"/>
              <a:pPr/>
              <a:t>2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054720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077768-21C8-4125-A345-258E48D2EED0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778030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2B92E9-80B6-4896-AA6D-64FA2BC098EA}" type="slidenum">
              <a:rPr lang="ru-RU" smtClean="0"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376102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2B92E9-80B6-4896-AA6D-64FA2BC098EA}" type="slidenum">
              <a:rPr lang="ru-RU" smtClean="0"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13297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7F28916-94FA-4385-8669-9C33A48D4D05}" type="slidenum">
              <a:rPr lang="ru-RU" smtClean="0"/>
              <a:pPr>
                <a:defRPr/>
              </a:pPr>
              <a:t>32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5449653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7F28916-94FA-4385-8669-9C33A48D4D05}" type="slidenum">
              <a:rPr lang="ru-RU" smtClean="0"/>
              <a:pPr>
                <a:defRPr/>
              </a:pPr>
              <a:t>33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5134993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077768-21C8-4125-A345-258E48D2EED0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0883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077768-21C8-4125-A345-258E48D2EED0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24909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077768-21C8-4125-A345-258E48D2EED0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77345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077768-21C8-4125-A345-258E48D2EED0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3713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077768-21C8-4125-A345-258E48D2EED0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537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077768-21C8-4125-A345-258E48D2EED0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601289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077768-21C8-4125-A345-258E48D2EED0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327341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077768-21C8-4125-A345-258E48D2EED0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69120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077768-21C8-4125-A345-258E48D2EED0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181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077768-21C8-4125-A345-258E48D2EED0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83418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077768-21C8-4125-A345-258E48D2EED0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90992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077768-21C8-4125-A345-258E48D2EED0}" type="slidenum">
              <a:rPr lang="en-US" smtClean="0"/>
              <a:pPr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883144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Образ слайда 1">
            <a:extLst>
              <a:ext uri="{FF2B5EF4-FFF2-40B4-BE49-F238E27FC236}">
                <a16:creationId xmlns:a16="http://schemas.microsoft.com/office/drawing/2014/main" xmlns="" id="{CD682314-AAD4-4164-8DE1-3F0C42E99A8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563" name="Заметки 2">
            <a:extLst>
              <a:ext uri="{FF2B5EF4-FFF2-40B4-BE49-F238E27FC236}">
                <a16:creationId xmlns:a16="http://schemas.microsoft.com/office/drawing/2014/main" xmlns="" id="{EE132CB1-574E-4A4D-B43F-8837BF04AFB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077768-21C8-4125-A345-258E48D2EED0}" type="slidenum">
              <a:rPr lang="en-US" smtClean="0"/>
              <a:pPr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70682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077768-21C8-4125-A345-258E48D2EED0}" type="slidenum">
              <a:rPr lang="en-US" smtClean="0"/>
              <a:pPr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92751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Образ слайда 1">
            <a:extLst>
              <a:ext uri="{FF2B5EF4-FFF2-40B4-BE49-F238E27FC236}">
                <a16:creationId xmlns:a16="http://schemas.microsoft.com/office/drawing/2014/main" xmlns="" id="{78A0961B-94CF-4AC4-A4D0-E9C3541FEA1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683" name="Заметки 2">
            <a:extLst>
              <a:ext uri="{FF2B5EF4-FFF2-40B4-BE49-F238E27FC236}">
                <a16:creationId xmlns:a16="http://schemas.microsoft.com/office/drawing/2014/main" xmlns="" id="{E7093F04-C50C-4F30-BE64-1BB7ACBF5E7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077768-21C8-4125-A345-258E48D2EED0}" type="slidenum">
              <a:rPr lang="en-US" smtClean="0"/>
              <a:pPr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65190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Образ слайда 1">
            <a:extLst>
              <a:ext uri="{FF2B5EF4-FFF2-40B4-BE49-F238E27FC236}">
                <a16:creationId xmlns:a16="http://schemas.microsoft.com/office/drawing/2014/main" xmlns="" id="{F8CC0507-9976-4310-AB81-BAF44A16CF1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3731" name="Заметки 2">
            <a:extLst>
              <a:ext uri="{FF2B5EF4-FFF2-40B4-BE49-F238E27FC236}">
                <a16:creationId xmlns:a16="http://schemas.microsoft.com/office/drawing/2014/main" xmlns="" id="{7F2D922D-B92C-40E2-ACEE-238F8226C07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>
              <a:latin typeface="Arial" panose="020B0604020202020204" pitchFamily="34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077768-21C8-4125-A345-258E48D2EED0}" type="slidenum">
              <a:rPr lang="en-US" smtClean="0"/>
              <a:pPr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05975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077768-21C8-4125-A345-258E48D2EED0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192637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Образ слайда 1">
            <a:extLst>
              <a:ext uri="{FF2B5EF4-FFF2-40B4-BE49-F238E27FC236}">
                <a16:creationId xmlns:a16="http://schemas.microsoft.com/office/drawing/2014/main" xmlns="" id="{8693552B-DB59-4947-9CA3-A6E260A237C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7827" name="Заметки 2">
            <a:extLst>
              <a:ext uri="{FF2B5EF4-FFF2-40B4-BE49-F238E27FC236}">
                <a16:creationId xmlns:a16="http://schemas.microsoft.com/office/drawing/2014/main" xmlns="" id="{2846EEBB-8E80-410D-99C6-90CC9B02BAB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077768-21C8-4125-A345-258E48D2EED0}" type="slidenum">
              <a:rPr lang="en-US" smtClean="0"/>
              <a:pPr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994028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Образ слайда 1">
            <a:extLst>
              <a:ext uri="{FF2B5EF4-FFF2-40B4-BE49-F238E27FC236}">
                <a16:creationId xmlns:a16="http://schemas.microsoft.com/office/drawing/2014/main" xmlns="" id="{D13C93DD-2A20-4FF4-AE7B-22C42B10697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6019" name="Заметки 2">
            <a:extLst>
              <a:ext uri="{FF2B5EF4-FFF2-40B4-BE49-F238E27FC236}">
                <a16:creationId xmlns:a16="http://schemas.microsoft.com/office/drawing/2014/main" xmlns="" id="{90D800AE-AA23-488E-869C-34B57846D2B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077768-21C8-4125-A345-258E48D2EED0}" type="slidenum">
              <a:rPr lang="en-US" smtClean="0"/>
              <a:pPr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65796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Образ слайда 1">
            <a:extLst>
              <a:ext uri="{FF2B5EF4-FFF2-40B4-BE49-F238E27FC236}">
                <a16:creationId xmlns:a16="http://schemas.microsoft.com/office/drawing/2014/main" xmlns="" id="{52F4780D-8831-4D47-82A2-6D26FF38826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8067" name="Заметки 2">
            <a:extLst>
              <a:ext uri="{FF2B5EF4-FFF2-40B4-BE49-F238E27FC236}">
                <a16:creationId xmlns:a16="http://schemas.microsoft.com/office/drawing/2014/main" xmlns="" id="{627F7D05-10A3-42A3-8784-637FA37CE78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>
              <a:latin typeface="Arial" panose="020B0604020202020204" pitchFamily="34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077768-21C8-4125-A345-258E48D2EED0}" type="slidenum">
              <a:rPr lang="en-US" smtClean="0"/>
              <a:pPr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33252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Образ слайда 1">
            <a:extLst>
              <a:ext uri="{FF2B5EF4-FFF2-40B4-BE49-F238E27FC236}">
                <a16:creationId xmlns:a16="http://schemas.microsoft.com/office/drawing/2014/main" xmlns="" id="{F37B015E-7D09-400C-AC55-99A7AB0E453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0115" name="Заметки 2">
            <a:extLst>
              <a:ext uri="{FF2B5EF4-FFF2-40B4-BE49-F238E27FC236}">
                <a16:creationId xmlns:a16="http://schemas.microsoft.com/office/drawing/2014/main" xmlns="" id="{69A3A0B5-46F4-45C5-AB1A-EEE965580D3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077768-21C8-4125-A345-258E48D2EED0}" type="slidenum">
              <a:rPr lang="en-US" smtClean="0"/>
              <a:pPr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19188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Образ слайда 1">
            <a:extLst>
              <a:ext uri="{FF2B5EF4-FFF2-40B4-BE49-F238E27FC236}">
                <a16:creationId xmlns:a16="http://schemas.microsoft.com/office/drawing/2014/main" xmlns="" id="{3FEB5CC2-FC98-43C2-8312-249A9073266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63" name="Заметки 2">
            <a:extLst>
              <a:ext uri="{FF2B5EF4-FFF2-40B4-BE49-F238E27FC236}">
                <a16:creationId xmlns:a16="http://schemas.microsoft.com/office/drawing/2014/main" xmlns="" id="{C6AB8E84-D26B-4B0B-B8F8-293E8CA79A8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dirty="0">
              <a:latin typeface="Arial" panose="020B0604020202020204" pitchFamily="34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077768-21C8-4125-A345-258E48D2EED0}" type="slidenum">
              <a:rPr lang="en-US" smtClean="0"/>
              <a:pPr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6660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Образ слайда 1">
            <a:extLst>
              <a:ext uri="{FF2B5EF4-FFF2-40B4-BE49-F238E27FC236}">
                <a16:creationId xmlns:a16="http://schemas.microsoft.com/office/drawing/2014/main" xmlns="" id="{A6BB84E2-6A8F-4C7A-B4FE-A5DE6C7BDF5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4211" name="Заметки 2">
            <a:extLst>
              <a:ext uri="{FF2B5EF4-FFF2-40B4-BE49-F238E27FC236}">
                <a16:creationId xmlns:a16="http://schemas.microsoft.com/office/drawing/2014/main" xmlns="" id="{7D205C41-E3BD-4A72-BD9A-6D529878422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077768-21C8-4125-A345-258E48D2EED0}" type="slidenum">
              <a:rPr lang="en-US" smtClean="0"/>
              <a:pPr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8230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Образ слайда 1">
            <a:extLst>
              <a:ext uri="{FF2B5EF4-FFF2-40B4-BE49-F238E27FC236}">
                <a16:creationId xmlns:a16="http://schemas.microsoft.com/office/drawing/2014/main" xmlns="" id="{15B5BAF5-AD10-4859-BD8E-3401D7D90BC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0355" name="Заметки 2">
            <a:extLst>
              <a:ext uri="{FF2B5EF4-FFF2-40B4-BE49-F238E27FC236}">
                <a16:creationId xmlns:a16="http://schemas.microsoft.com/office/drawing/2014/main" xmlns="" id="{71DDFEDD-3929-41F2-A06A-A1A96BCD1EE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077768-21C8-4125-A345-258E48D2EED0}" type="slidenum">
              <a:rPr lang="en-US" smtClean="0"/>
              <a:pPr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16103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Образ слайда 1">
            <a:extLst>
              <a:ext uri="{FF2B5EF4-FFF2-40B4-BE49-F238E27FC236}">
                <a16:creationId xmlns:a16="http://schemas.microsoft.com/office/drawing/2014/main" xmlns="" id="{F54D84AD-3E79-45D1-945D-33530A4B468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Заметки 2">
            <a:extLst>
              <a:ext uri="{FF2B5EF4-FFF2-40B4-BE49-F238E27FC236}">
                <a16:creationId xmlns:a16="http://schemas.microsoft.com/office/drawing/2014/main" xmlns="" id="{70D71101-3496-4540-9014-C5416131839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077768-21C8-4125-A345-258E48D2EED0}" type="slidenum">
              <a:rPr lang="en-US" smtClean="0"/>
              <a:pPr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893154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Образ слайда 1">
            <a:extLst>
              <a:ext uri="{FF2B5EF4-FFF2-40B4-BE49-F238E27FC236}">
                <a16:creationId xmlns:a16="http://schemas.microsoft.com/office/drawing/2014/main" xmlns="" id="{BFCEE734-2552-4112-AF0C-5ECD4F1DA26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6499" name="Заметки 2">
            <a:extLst>
              <a:ext uri="{FF2B5EF4-FFF2-40B4-BE49-F238E27FC236}">
                <a16:creationId xmlns:a16="http://schemas.microsoft.com/office/drawing/2014/main" xmlns="" id="{90B46AB5-C4FF-4D1D-8A9D-1C400441CE4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>
              <a:latin typeface="Arial" panose="020B0604020202020204" pitchFamily="34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077768-21C8-4125-A345-258E48D2EED0}" type="slidenum">
              <a:rPr lang="en-US" smtClean="0"/>
              <a:pPr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29799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Образ слайда 1">
            <a:extLst>
              <a:ext uri="{FF2B5EF4-FFF2-40B4-BE49-F238E27FC236}">
                <a16:creationId xmlns:a16="http://schemas.microsoft.com/office/drawing/2014/main" xmlns="" id="{A6BF9383-1D58-41D1-819E-702789DC814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43" name="Заметки 2">
            <a:extLst>
              <a:ext uri="{FF2B5EF4-FFF2-40B4-BE49-F238E27FC236}">
                <a16:creationId xmlns:a16="http://schemas.microsoft.com/office/drawing/2014/main" xmlns="" id="{E953AB9F-F5BA-4647-B2E9-D0CEFF32C12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077768-21C8-4125-A345-258E48D2EED0}" type="slidenum">
              <a:rPr lang="en-US" smtClean="0"/>
              <a:pPr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556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077768-21C8-4125-A345-258E48D2EED0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276818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Образ слайда 1">
            <a:extLst>
              <a:ext uri="{FF2B5EF4-FFF2-40B4-BE49-F238E27FC236}">
                <a16:creationId xmlns:a16="http://schemas.microsoft.com/office/drawing/2014/main" xmlns="" id="{40DAB980-C7E3-4227-9E3E-9D405B4D144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6739" name="Заметки 2">
            <a:extLst>
              <a:ext uri="{FF2B5EF4-FFF2-40B4-BE49-F238E27FC236}">
                <a16:creationId xmlns:a16="http://schemas.microsoft.com/office/drawing/2014/main" xmlns="" id="{C808CC9E-8F36-409C-B73F-51AA1EB1F1B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077768-21C8-4125-A345-258E48D2EED0}" type="slidenum">
              <a:rPr lang="en-US" smtClean="0"/>
              <a:pPr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9433264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Образ слайда 1">
            <a:extLst>
              <a:ext uri="{FF2B5EF4-FFF2-40B4-BE49-F238E27FC236}">
                <a16:creationId xmlns:a16="http://schemas.microsoft.com/office/drawing/2014/main" xmlns="" id="{EF9F4681-182E-4489-B6B6-2D9FC5ACBEC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8787" name="Заметки 2">
            <a:extLst>
              <a:ext uri="{FF2B5EF4-FFF2-40B4-BE49-F238E27FC236}">
                <a16:creationId xmlns:a16="http://schemas.microsoft.com/office/drawing/2014/main" xmlns="" id="{0659431E-7559-498C-B887-32D97E56763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077768-21C8-4125-A345-258E48D2EED0}" type="slidenum">
              <a:rPr lang="en-US" smtClean="0"/>
              <a:pPr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6379902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Образ слайда 1">
            <a:extLst>
              <a:ext uri="{FF2B5EF4-FFF2-40B4-BE49-F238E27FC236}">
                <a16:creationId xmlns:a16="http://schemas.microsoft.com/office/drawing/2014/main" xmlns="" id="{1AB374A6-8297-4D6A-A48A-35EB3E51CAF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0835" name="Заметки 2">
            <a:extLst>
              <a:ext uri="{FF2B5EF4-FFF2-40B4-BE49-F238E27FC236}">
                <a16:creationId xmlns:a16="http://schemas.microsoft.com/office/drawing/2014/main" xmlns="" id="{DE09DAA2-06D9-4CE8-9504-E01A40B59FF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077768-21C8-4125-A345-258E48D2EED0}" type="slidenum">
              <a:rPr lang="en-US" smtClean="0"/>
              <a:pPr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530414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Образ слайда 1">
            <a:extLst>
              <a:ext uri="{FF2B5EF4-FFF2-40B4-BE49-F238E27FC236}">
                <a16:creationId xmlns:a16="http://schemas.microsoft.com/office/drawing/2014/main" xmlns="" id="{ADC499D2-1BC0-48BD-93E5-D724D449E7F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883" name="Заметки 2">
            <a:extLst>
              <a:ext uri="{FF2B5EF4-FFF2-40B4-BE49-F238E27FC236}">
                <a16:creationId xmlns:a16="http://schemas.microsoft.com/office/drawing/2014/main" xmlns="" id="{FC15DF6D-A904-42F0-9E30-64D43D8DB84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>
              <a:latin typeface="Arial" panose="020B0604020202020204" pitchFamily="34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077768-21C8-4125-A345-258E48D2EED0}" type="slidenum">
              <a:rPr lang="en-US" smtClean="0"/>
              <a:pPr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997945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Образ слайда 1">
            <a:extLst>
              <a:ext uri="{FF2B5EF4-FFF2-40B4-BE49-F238E27FC236}">
                <a16:creationId xmlns:a16="http://schemas.microsoft.com/office/drawing/2014/main" xmlns="" id="{2FE8E67F-8049-4810-90D8-96FF972A969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6979" name="Заметки 2">
            <a:extLst>
              <a:ext uri="{FF2B5EF4-FFF2-40B4-BE49-F238E27FC236}">
                <a16:creationId xmlns:a16="http://schemas.microsoft.com/office/drawing/2014/main" xmlns="" id="{19910A06-C6E4-40B9-9AB7-B061D58BB61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>
              <a:latin typeface="Arial" panose="020B0604020202020204" pitchFamily="34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077768-21C8-4125-A345-258E48D2EED0}" type="slidenum">
              <a:rPr lang="en-US" smtClean="0"/>
              <a:pPr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326479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Образ слайда 1">
            <a:extLst>
              <a:ext uri="{FF2B5EF4-FFF2-40B4-BE49-F238E27FC236}">
                <a16:creationId xmlns:a16="http://schemas.microsoft.com/office/drawing/2014/main" xmlns="" id="{2FE8E67F-8049-4810-90D8-96FF972A969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6979" name="Заметки 2">
            <a:extLst>
              <a:ext uri="{FF2B5EF4-FFF2-40B4-BE49-F238E27FC236}">
                <a16:creationId xmlns:a16="http://schemas.microsoft.com/office/drawing/2014/main" xmlns="" id="{19910A06-C6E4-40B9-9AB7-B061D58BB61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>
              <a:latin typeface="Arial" panose="020B0604020202020204" pitchFamily="34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077768-21C8-4125-A345-258E48D2EED0}" type="slidenum">
              <a:rPr lang="en-US" smtClean="0"/>
              <a:pPr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358470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E6E8F5-F0D4-4A0C-8DCB-8A1B3A7C7EAD}" type="slidenum">
              <a:rPr lang="ru-RU" smtClean="0">
                <a:solidFill>
                  <a:prstClr val="black"/>
                </a:solidFill>
              </a:rPr>
              <a:pPr/>
              <a:t>71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183813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077768-21C8-4125-A345-258E48D2EED0}" type="slidenum">
              <a:rPr lang="en-US" smtClean="0"/>
              <a:pPr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409345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077768-21C8-4125-A345-258E48D2EED0}" type="slidenum">
              <a:rPr lang="en-US" smtClean="0"/>
              <a:pPr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4317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8975" y="803275"/>
            <a:ext cx="5359400" cy="40211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E6E8F5-F0D4-4A0C-8DCB-8A1B3A7C7EAD}" type="slidenum">
              <a:rPr lang="ru-RU" smtClean="0">
                <a:solidFill>
                  <a:prstClr val="black"/>
                </a:solidFill>
              </a:rPr>
              <a:pPr/>
              <a:t>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12929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077768-21C8-4125-A345-258E48D2EED0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07672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Образ слайда 1">
            <a:extLst>
              <a:ext uri="{FF2B5EF4-FFF2-40B4-BE49-F238E27FC236}">
                <a16:creationId xmlns:a16="http://schemas.microsoft.com/office/drawing/2014/main" xmlns="" id="{4D4BD718-EE24-4EC5-8BD4-01DD7C0B338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Заметки 2">
            <a:extLst>
              <a:ext uri="{FF2B5EF4-FFF2-40B4-BE49-F238E27FC236}">
                <a16:creationId xmlns:a16="http://schemas.microsoft.com/office/drawing/2014/main" xmlns="" id="{63AD8BE2-E2A3-4A57-AC8E-DF3CB7B0DC0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>
              <a:latin typeface="Arial" panose="020B0604020202020204" pitchFamily="34" charset="0"/>
            </a:endParaRPr>
          </a:p>
        </p:txBody>
      </p:sp>
      <p:sp>
        <p:nvSpPr>
          <p:cNvPr id="21508" name="Номер слайда 3">
            <a:extLst>
              <a:ext uri="{FF2B5EF4-FFF2-40B4-BE49-F238E27FC236}">
                <a16:creationId xmlns:a16="http://schemas.microsoft.com/office/drawing/2014/main" xmlns="" id="{EBF5E07B-1B00-44FF-987B-F7ED94E2122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126233A5-004D-4FE5-A603-A06744BFBB16}" type="slidenum">
              <a:rPr lang="ru-RU" altLang="ru-RU" smtClean="0"/>
              <a:pPr/>
              <a:t>12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1790692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FE4F3A-9884-44F8-949E-2EDD6504316E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10578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4334933" y="1169931"/>
            <a:ext cx="4814835" cy="4993802"/>
            <a:chOff x="4334933" y="1169931"/>
            <a:chExt cx="4814835" cy="4993802"/>
          </a:xfrm>
        </p:grpSpPr>
        <p:cxnSp>
          <p:nvCxnSpPr>
            <p:cNvPr id="17" name="Straight Connector 16"/>
            <p:cNvCxnSpPr/>
            <p:nvPr/>
          </p:nvCxnSpPr>
          <p:spPr>
            <a:xfrm flipH="1">
              <a:off x="6009259" y="1169931"/>
              <a:ext cx="3134741" cy="313474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H="1">
              <a:off x="4334933" y="1348898"/>
              <a:ext cx="4814835" cy="481483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5225595" y="1469269"/>
              <a:ext cx="3912054" cy="391205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H="1">
              <a:off x="5304588" y="1307856"/>
              <a:ext cx="3839412" cy="3839412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>
              <a:off x="5707078" y="1770196"/>
              <a:ext cx="3430571" cy="343057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533400"/>
            <a:ext cx="6154713" cy="3124201"/>
          </a:xfrm>
        </p:spPr>
        <p:txBody>
          <a:bodyPr anchor="b">
            <a:normAutofit/>
          </a:bodyPr>
          <a:lstStyle>
            <a:lvl1pPr algn="l">
              <a:defRPr sz="44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3843868"/>
            <a:ext cx="4954250" cy="1913466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A619E-64DA-4CF0-AF3F-D4EE9C8B9749}" type="datetime1">
              <a:rPr lang="en-US" smtClean="0"/>
              <a:t>1/16/2020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en-US" smtClean="0"/>
              <a:pPr algn="r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33301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533400" y="533400"/>
            <a:ext cx="8077200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762002" y="3843867"/>
            <a:ext cx="7281332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7CFDE-FEFB-4E24-BA4A-2F818132F6D0}" type="datetime1">
              <a:rPr lang="en-US" smtClean="0"/>
              <a:t>1/16/2020</a:t>
            </a:fld>
            <a:endParaRPr lang="en-US" sz="10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endParaRPr lang="en-US" sz="100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en-US" smtClean="0"/>
              <a:pPr algn="r"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8380609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8077200" cy="2895600"/>
          </a:xfrm>
        </p:spPr>
        <p:txBody>
          <a:bodyPr anchor="ctr">
            <a:normAutofit/>
          </a:bodyPr>
          <a:lstStyle>
            <a:lvl1pPr algn="l">
              <a:defRPr sz="28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114800"/>
            <a:ext cx="6383552" cy="1905000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3F6FB-DD63-4FA3-BA94-428B7626750B}" type="datetime1">
              <a:rPr lang="en-US" smtClean="0"/>
              <a:t>1/16/2020</a:t>
            </a:fld>
            <a:endParaRPr lang="en-US" sz="10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endParaRPr lang="en-US" sz="100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en-US" smtClean="0"/>
              <a:pPr algn="r"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203456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3" y="533400"/>
            <a:ext cx="6859787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66800" y="3429000"/>
            <a:ext cx="6402467" cy="4826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301070"/>
            <a:ext cx="6382361" cy="171873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5D154-353E-4DF9-9FDE-F53B66E55A29}" type="datetime1">
              <a:rPr lang="en-US" smtClean="0"/>
              <a:t>1/16/2020</a:t>
            </a:fld>
            <a:endParaRPr lang="en-US" sz="10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endParaRPr lang="en-US" sz="100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en-US" smtClean="0"/>
              <a:pPr algn="r"/>
              <a:t>‹#›</a:t>
            </a:fld>
            <a:endParaRPr lang="en-US" sz="1000" dirty="0"/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5726354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429000"/>
            <a:ext cx="6382361" cy="1697400"/>
          </a:xfrm>
        </p:spPr>
        <p:txBody>
          <a:bodyPr anchor="b">
            <a:normAutofit/>
          </a:bodyPr>
          <a:lstStyle>
            <a:lvl1pPr algn="l">
              <a:defRPr sz="28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132980"/>
            <a:ext cx="6383552" cy="886819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38562-BD4D-4547-98C4-01080FF30209}" type="datetime1">
              <a:rPr lang="en-US" smtClean="0"/>
              <a:t>1/16/2020</a:t>
            </a:fld>
            <a:endParaRPr lang="en-US" sz="10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endParaRPr lang="en-US" sz="100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en-US" smtClean="0"/>
              <a:pPr algn="r"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965636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4" y="533400"/>
            <a:ext cx="6859786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886200"/>
            <a:ext cx="638236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953000"/>
            <a:ext cx="63823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33355-B107-4DBE-9707-36AB471B841A}" type="datetime1">
              <a:rPr lang="en-US" smtClean="0"/>
              <a:t>1/16/2020</a:t>
            </a:fld>
            <a:endParaRPr lang="en-US" sz="10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endParaRPr lang="en-US" sz="100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en-US" smtClean="0"/>
              <a:pPr algn="r"/>
              <a:t>‹#›</a:t>
            </a:fld>
            <a:endParaRPr lang="en-US" sz="1000" dirty="0"/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1969764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7525658" cy="28956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800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928534"/>
            <a:ext cx="6382361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766735"/>
            <a:ext cx="6382360" cy="1253065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574D56-B137-497B-9B5C-73F8067F2A15}" type="datetime1">
              <a:rPr lang="en-US" smtClean="0"/>
              <a:t>1/16/2020</a:t>
            </a:fld>
            <a:endParaRPr lang="en-US" sz="10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endParaRPr lang="en-US" sz="100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en-US" smtClean="0"/>
              <a:pPr algn="r"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7724808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 algn="l">
              <a:defRPr sz="2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1"/>
            <a:ext cx="6554867" cy="376767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E229EE-B9E8-4E51-A9FF-9BA22EE884EA}" type="datetime1">
              <a:rPr lang="en-US" smtClean="0"/>
              <a:t>1/16/2020</a:t>
            </a:fld>
            <a:endParaRPr lang="en-US" sz="10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endParaRPr lang="en-US" sz="100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en-US" smtClean="0"/>
              <a:pPr algn="r"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1263235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66406" y="533400"/>
            <a:ext cx="2044194" cy="4419600"/>
          </a:xfrm>
        </p:spPr>
        <p:txBody>
          <a:bodyPr vert="eaVert">
            <a:normAutofit/>
          </a:bodyPr>
          <a:lstStyle>
            <a:lvl1pPr>
              <a:defRPr sz="2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0"/>
            <a:ext cx="5850012" cy="54864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7C2F0-2478-41E9-835D-A25A467F7E38}" type="datetime1">
              <a:rPr lang="en-US" smtClean="0"/>
              <a:t>1/16/2020</a:t>
            </a:fld>
            <a:endParaRPr lang="en-US" sz="10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endParaRPr lang="en-US" sz="100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en-US" smtClean="0"/>
              <a:pPr algn="r"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5029733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533400"/>
            <a:ext cx="6554867" cy="3767670"/>
          </a:xfrm>
        </p:spPr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47C5D-92C4-44A6-ACCA-0F6787BF6091}" type="datetime1">
              <a:rPr lang="en-US" smtClean="0"/>
              <a:t>1/16/2020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en-US" smtClean="0"/>
              <a:pPr algn="r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6361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981199"/>
            <a:ext cx="6402468" cy="2319867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487333"/>
            <a:ext cx="6402467" cy="1532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23593-989D-4435-8AED-DF6DBCA44BE3}" type="datetime1">
              <a:rPr lang="en-US" smtClean="0"/>
              <a:t>1/16/2020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A37E2-5D0A-4213-9953-B665852D34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7367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 advClick="0" advTm="2000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13"/>
          </p:nvPr>
        </p:nvSpPr>
        <p:spPr>
          <a:xfrm>
            <a:off x="533400" y="533400"/>
            <a:ext cx="3949967" cy="3767667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2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533400"/>
            <a:ext cx="3948238" cy="37592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67BC5-D095-4943-A707-3EC4C7C81106}" type="datetime1">
              <a:rPr lang="en-US" smtClean="0"/>
              <a:t>1/16/2020</a:t>
            </a:fld>
            <a:endParaRPr lang="en-US" sz="100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endParaRPr lang="en-US" sz="100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en-US" smtClean="0"/>
              <a:pPr algn="r"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9218589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1" y="533400"/>
            <a:ext cx="3716866" cy="609600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399" y="1143000"/>
            <a:ext cx="3945467" cy="3158067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55016" y="566738"/>
            <a:ext cx="376405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1143000"/>
            <a:ext cx="3956705" cy="3149600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228A8-2114-493F-BF06-C1A18AE7F051}" type="datetime1">
              <a:rPr lang="en-US" smtClean="0"/>
              <a:t>1/16/2020</a:t>
            </a:fld>
            <a:endParaRPr lang="en-US" sz="1000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endParaRPr lang="en-US" sz="100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en-US" smtClean="0"/>
              <a:pPr algn="r"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3835180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440C3-337C-4B58-ABD1-B78B832ABBA1}" type="datetime1">
              <a:rPr lang="en-US" smtClean="0"/>
              <a:t>1/16/2020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en-US" smtClean="0"/>
              <a:pPr algn="r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7199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BCF2D8-C3AD-4196-9573-BCB0C83AE362}" type="datetime1">
              <a:rPr lang="en-US" smtClean="0"/>
              <a:t>1/16/2020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en-US" smtClean="0"/>
              <a:pPr algn="r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3327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8667" y="533400"/>
            <a:ext cx="3200400" cy="1524000"/>
          </a:xfrm>
        </p:spPr>
        <p:txBody>
          <a:bodyPr anchor="b">
            <a:normAutofit/>
          </a:bodyPr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399" y="533400"/>
            <a:ext cx="4438755" cy="54864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18667" y="2209802"/>
            <a:ext cx="32004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268B002-118D-4A5B-B7BC-3437FACF90FD}" type="datetime1">
              <a:rPr lang="en-US" smtClean="0"/>
              <a:t>1/16/2020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0AC02CE-7C10-46EF-A2CF-7298F5B3C16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12860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5800" y="1447800"/>
            <a:ext cx="3563258" cy="11430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762000" y="914400"/>
            <a:ext cx="3280974" cy="48006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96027" y="2743200"/>
            <a:ext cx="3564223" cy="2082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17196-1F51-4787-A651-BE6552D9AEFB}" type="datetime1">
              <a:rPr lang="en-US" smtClean="0"/>
              <a:t>1/16/2020</a:t>
            </a:fld>
            <a:endParaRPr lang="en-US" sz="100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33400" y="6172200"/>
            <a:ext cx="5811724" cy="365125"/>
          </a:xfrm>
        </p:spPr>
        <p:txBody>
          <a:bodyPr/>
          <a:lstStyle/>
          <a:p>
            <a:pPr algn="ctr"/>
            <a:endParaRPr lang="en-US" sz="100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en-US" smtClean="0"/>
              <a:pPr algn="r"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5744511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6670675" y="3894667"/>
            <a:ext cx="2470456" cy="2658533"/>
            <a:chOff x="6687077" y="3259666"/>
            <a:chExt cx="2981857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8756120" y="3259666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6687077" y="3486677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7772400" y="3581400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7923214" y="3433394"/>
              <a:ext cx="1739738" cy="17397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8398935" y="3985317"/>
              <a:ext cx="1264017" cy="126401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33401"/>
            <a:ext cx="6554867" cy="37676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30245" y="6172203"/>
            <a:ext cx="1200463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A2E7EAE5-52AF-49EB-8CFE-06076094E018}" type="datetime1">
              <a:rPr lang="en-US" smtClean="0"/>
              <a:t>1/16/2020</a:t>
            </a:fld>
            <a:endParaRPr lang="en-US" sz="10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3400" y="6172200"/>
            <a:ext cx="5811724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 algn="ctr"/>
            <a:endParaRPr lang="en-US" sz="100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74426" y="5578478"/>
            <a:ext cx="856907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28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 algn="r"/>
            <a:fld id="{D4C49B74-5DB2-4B03-B1D2-7F6A3C51C318}" type="slidenum">
              <a:rPr lang="en-US" smtClean="0"/>
              <a:pPr algn="r"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99313390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65" r:id="rId1"/>
    <p:sldLayoutId id="2147483966" r:id="rId2"/>
    <p:sldLayoutId id="2147483967" r:id="rId3"/>
    <p:sldLayoutId id="2147483968" r:id="rId4"/>
    <p:sldLayoutId id="2147483969" r:id="rId5"/>
    <p:sldLayoutId id="2147483970" r:id="rId6"/>
    <p:sldLayoutId id="2147483971" r:id="rId7"/>
    <p:sldLayoutId id="2147483972" r:id="rId8"/>
    <p:sldLayoutId id="2147483973" r:id="rId9"/>
    <p:sldLayoutId id="2147483974" r:id="rId10"/>
    <p:sldLayoutId id="2147483975" r:id="rId11"/>
    <p:sldLayoutId id="2147483976" r:id="rId12"/>
    <p:sldLayoutId id="2147483977" r:id="rId13"/>
    <p:sldLayoutId id="2147483978" r:id="rId14"/>
    <p:sldLayoutId id="2147483979" r:id="rId15"/>
    <p:sldLayoutId id="2147483980" r:id="rId16"/>
    <p:sldLayoutId id="2147483981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hyperlink" Target="http://finance.admmeleuz.ru/normativnye-dokumenty/287-osnovy-byudzhetnogo-zakonodatelstva/12683-postanovlenie-glavy-administratsii-munitsipalnogo-rajona-meleuzovskij-rajon-respubliki-bashkortostan-ot-8-fevralya-2019-goda-202-ob-utverzhdenii-byudzhetnogo-prognoza-munitsipalnogo-rajona-meleuzovskij-rajon-respubliki-bashkortostan-na-period-do-2030-goda" TargetMode="Externa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13" Type="http://schemas.openxmlformats.org/officeDocument/2006/relationships/image" Target="../media/image28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27.jpeg"/><Relationship Id="rId2" Type="http://schemas.openxmlformats.org/officeDocument/2006/relationships/image" Target="../media/image17.jpeg"/><Relationship Id="rId16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5" Type="http://schemas.openxmlformats.org/officeDocument/2006/relationships/image" Target="../media/image30.jpeg"/><Relationship Id="rId10" Type="http://schemas.openxmlformats.org/officeDocument/2006/relationships/image" Target="../media/image25.png"/><Relationship Id="rId4" Type="http://schemas.openxmlformats.org/officeDocument/2006/relationships/image" Target="../media/image19.jpeg"/><Relationship Id="rId9" Type="http://schemas.openxmlformats.org/officeDocument/2006/relationships/image" Target="../media/image24.png"/><Relationship Id="rId1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image" Target="../media/image32.jpeg"/><Relationship Id="rId7" Type="http://schemas.openxmlformats.org/officeDocument/2006/relationships/diagramColors" Target="../diagrams/colors5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4" Type="http://schemas.openxmlformats.org/officeDocument/2006/relationships/diagramData" Target="../diagrams/data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6.xml"/><Relationship Id="rId4" Type="http://schemas.openxmlformats.org/officeDocument/2006/relationships/chart" Target="../charts/chart5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2.xml"/><Relationship Id="rId3" Type="http://schemas.openxmlformats.org/officeDocument/2006/relationships/chart" Target="../charts/chart7.xml"/><Relationship Id="rId7" Type="http://schemas.openxmlformats.org/officeDocument/2006/relationships/chart" Target="../charts/chart11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10.xml"/><Relationship Id="rId5" Type="http://schemas.openxmlformats.org/officeDocument/2006/relationships/chart" Target="../charts/chart9.xml"/><Relationship Id="rId4" Type="http://schemas.openxmlformats.org/officeDocument/2006/relationships/chart" Target="../charts/chart8.xml"/><Relationship Id="rId9" Type="http://schemas.openxmlformats.org/officeDocument/2006/relationships/chart" Target="../charts/chart13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9.xml"/><Relationship Id="rId3" Type="http://schemas.openxmlformats.org/officeDocument/2006/relationships/chart" Target="../charts/chart14.xml"/><Relationship Id="rId7" Type="http://schemas.openxmlformats.org/officeDocument/2006/relationships/chart" Target="../charts/chart18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17.xml"/><Relationship Id="rId5" Type="http://schemas.openxmlformats.org/officeDocument/2006/relationships/chart" Target="../charts/chart16.xml"/><Relationship Id="rId4" Type="http://schemas.openxmlformats.org/officeDocument/2006/relationships/chart" Target="../charts/chart15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chart" Target="../charts/chart25.xml"/><Relationship Id="rId3" Type="http://schemas.openxmlformats.org/officeDocument/2006/relationships/chart" Target="../charts/chart20.xml"/><Relationship Id="rId7" Type="http://schemas.openxmlformats.org/officeDocument/2006/relationships/chart" Target="../charts/chart24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23.xml"/><Relationship Id="rId5" Type="http://schemas.openxmlformats.org/officeDocument/2006/relationships/chart" Target="../charts/chart22.xml"/><Relationship Id="rId4" Type="http://schemas.openxmlformats.org/officeDocument/2006/relationships/chart" Target="../charts/chart2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7.xml"/><Relationship Id="rId7" Type="http://schemas.openxmlformats.org/officeDocument/2006/relationships/chart" Target="../charts/chart31.xml"/><Relationship Id="rId2" Type="http://schemas.openxmlformats.org/officeDocument/2006/relationships/chart" Target="../charts/chart26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30.xml"/><Relationship Id="rId5" Type="http://schemas.openxmlformats.org/officeDocument/2006/relationships/chart" Target="../charts/chart29.xml"/><Relationship Id="rId4" Type="http://schemas.openxmlformats.org/officeDocument/2006/relationships/chart" Target="../charts/chart2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3.xml"/><Relationship Id="rId2" Type="http://schemas.openxmlformats.org/officeDocument/2006/relationships/chart" Target="../charts/chart32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36.xml"/><Relationship Id="rId5" Type="http://schemas.openxmlformats.org/officeDocument/2006/relationships/chart" Target="../charts/chart35.xml"/><Relationship Id="rId4" Type="http://schemas.openxmlformats.org/officeDocument/2006/relationships/chart" Target="../charts/chart34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notesSlide" Target="../notesSlides/notesSlide19.xml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chart" Target="../charts/chart37.xml"/><Relationship Id="rId5" Type="http://schemas.openxmlformats.org/officeDocument/2006/relationships/image" Target="../media/image33.png"/><Relationship Id="rId10" Type="http://schemas.openxmlformats.org/officeDocument/2006/relationships/chart" Target="../charts/chart39.xml"/><Relationship Id="rId4" Type="http://schemas.openxmlformats.org/officeDocument/2006/relationships/oleObject" Target="../embeddings/oleObject1.bin"/><Relationship Id="rId9" Type="http://schemas.openxmlformats.org/officeDocument/2006/relationships/chart" Target="../charts/chart38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chart" Target="../charts/chart45.xml"/><Relationship Id="rId3" Type="http://schemas.openxmlformats.org/officeDocument/2006/relationships/chart" Target="../charts/chart40.xml"/><Relationship Id="rId7" Type="http://schemas.openxmlformats.org/officeDocument/2006/relationships/chart" Target="../charts/chart44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43.xml"/><Relationship Id="rId5" Type="http://schemas.openxmlformats.org/officeDocument/2006/relationships/chart" Target="../charts/chart42.xml"/><Relationship Id="rId4" Type="http://schemas.openxmlformats.org/officeDocument/2006/relationships/chart" Target="../charts/chart4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.xml"/><Relationship Id="rId13" Type="http://schemas.openxmlformats.org/officeDocument/2006/relationships/image" Target="../media/image39.png"/><Relationship Id="rId3" Type="http://schemas.openxmlformats.org/officeDocument/2006/relationships/image" Target="../media/image35.jpeg"/><Relationship Id="rId7" Type="http://schemas.openxmlformats.org/officeDocument/2006/relationships/diagramColors" Target="../diagrams/colors6.xml"/><Relationship Id="rId12" Type="http://schemas.openxmlformats.org/officeDocument/2006/relationships/chart" Target="../charts/chart46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6.xml"/><Relationship Id="rId11" Type="http://schemas.openxmlformats.org/officeDocument/2006/relationships/image" Target="../media/image38.png"/><Relationship Id="rId5" Type="http://schemas.openxmlformats.org/officeDocument/2006/relationships/diagramLayout" Target="../diagrams/layout6.xml"/><Relationship Id="rId10" Type="http://schemas.openxmlformats.org/officeDocument/2006/relationships/image" Target="../media/image37.jpeg"/><Relationship Id="rId4" Type="http://schemas.openxmlformats.org/officeDocument/2006/relationships/diagramData" Target="../diagrams/data6.xml"/><Relationship Id="rId9" Type="http://schemas.openxmlformats.org/officeDocument/2006/relationships/image" Target="../media/image36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g"/><Relationship Id="rId13" Type="http://schemas.openxmlformats.org/officeDocument/2006/relationships/image" Target="../media/image44.jpeg"/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12" Type="http://schemas.openxmlformats.org/officeDocument/2006/relationships/image" Target="../media/image43.jpeg"/><Relationship Id="rId17" Type="http://schemas.openxmlformats.org/officeDocument/2006/relationships/image" Target="../media/image37.jpeg"/><Relationship Id="rId2" Type="http://schemas.openxmlformats.org/officeDocument/2006/relationships/notesSlide" Target="../notesSlides/notesSlide22.xml"/><Relationship Id="rId16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.xml"/><Relationship Id="rId11" Type="http://schemas.openxmlformats.org/officeDocument/2006/relationships/image" Target="../media/image42.jpeg"/><Relationship Id="rId5" Type="http://schemas.openxmlformats.org/officeDocument/2006/relationships/diagramQuickStyle" Target="../diagrams/quickStyle7.xml"/><Relationship Id="rId15" Type="http://schemas.openxmlformats.org/officeDocument/2006/relationships/chart" Target="../charts/chart47.xml"/><Relationship Id="rId10" Type="http://schemas.openxmlformats.org/officeDocument/2006/relationships/image" Target="../media/image41.jpeg"/><Relationship Id="rId4" Type="http://schemas.openxmlformats.org/officeDocument/2006/relationships/diagramLayout" Target="../diagrams/layout7.xml"/><Relationship Id="rId9" Type="http://schemas.openxmlformats.org/officeDocument/2006/relationships/image" Target="../media/image36.jpeg"/><Relationship Id="rId14" Type="http://schemas.openxmlformats.org/officeDocument/2006/relationships/image" Target="../media/image38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13" Type="http://schemas.openxmlformats.org/officeDocument/2006/relationships/image" Target="../media/image56.png"/><Relationship Id="rId3" Type="http://schemas.openxmlformats.org/officeDocument/2006/relationships/image" Target="../media/image46.jpeg"/><Relationship Id="rId7" Type="http://schemas.openxmlformats.org/officeDocument/2006/relationships/image" Target="../media/image50.jpeg"/><Relationship Id="rId12" Type="http://schemas.openxmlformats.org/officeDocument/2006/relationships/image" Target="../media/image5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11" Type="http://schemas.openxmlformats.org/officeDocument/2006/relationships/image" Target="../media/image54.jpeg"/><Relationship Id="rId5" Type="http://schemas.openxmlformats.org/officeDocument/2006/relationships/image" Target="../media/image48.jpeg"/><Relationship Id="rId10" Type="http://schemas.openxmlformats.org/officeDocument/2006/relationships/image" Target="../media/image53.jpeg"/><Relationship Id="rId4" Type="http://schemas.openxmlformats.org/officeDocument/2006/relationships/image" Target="../media/image47.jpeg"/><Relationship Id="rId9" Type="http://schemas.openxmlformats.org/officeDocument/2006/relationships/image" Target="../media/image52.jpeg"/><Relationship Id="rId14" Type="http://schemas.openxmlformats.org/officeDocument/2006/relationships/image" Target="../media/image57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chart" Target="../charts/chart53.xml"/><Relationship Id="rId3" Type="http://schemas.openxmlformats.org/officeDocument/2006/relationships/chart" Target="../charts/chart48.xml"/><Relationship Id="rId7" Type="http://schemas.openxmlformats.org/officeDocument/2006/relationships/chart" Target="../charts/chart52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51.xml"/><Relationship Id="rId5" Type="http://schemas.openxmlformats.org/officeDocument/2006/relationships/chart" Target="../charts/chart50.xml"/><Relationship Id="rId4" Type="http://schemas.openxmlformats.org/officeDocument/2006/relationships/chart" Target="../charts/chart49.xml"/><Relationship Id="rId9" Type="http://schemas.openxmlformats.org/officeDocument/2006/relationships/chart" Target="../charts/chart5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notesSlide" Target="../notesSlides/notesSlide26.xml"/><Relationship Id="rId7" Type="http://schemas.openxmlformats.org/officeDocument/2006/relationships/oleObject" Target="../embeddings/oleObject4.bin"/><Relationship Id="rId12" Type="http://schemas.openxmlformats.org/officeDocument/2006/relationships/chart" Target="../charts/chart57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58.png"/><Relationship Id="rId11" Type="http://schemas.openxmlformats.org/officeDocument/2006/relationships/chart" Target="../charts/chart56.xml"/><Relationship Id="rId5" Type="http://schemas.openxmlformats.org/officeDocument/2006/relationships/oleObject" Target="../embeddings/oleObject3.bin"/><Relationship Id="rId10" Type="http://schemas.openxmlformats.org/officeDocument/2006/relationships/image" Target="../media/image60.png"/><Relationship Id="rId4" Type="http://schemas.openxmlformats.org/officeDocument/2006/relationships/chart" Target="../charts/chart55.xml"/><Relationship Id="rId9" Type="http://schemas.openxmlformats.org/officeDocument/2006/relationships/oleObject" Target="../embeddings/oleObject5.bin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8.xml"/><Relationship Id="rId7" Type="http://schemas.openxmlformats.org/officeDocument/2006/relationships/chart" Target="../charts/chart61.xm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Relationship Id="rId6" Type="http://schemas.openxmlformats.org/officeDocument/2006/relationships/chart" Target="../charts/chart60.xml"/><Relationship Id="rId5" Type="http://schemas.openxmlformats.org/officeDocument/2006/relationships/image" Target="../media/image61.jpeg"/><Relationship Id="rId4" Type="http://schemas.openxmlformats.org/officeDocument/2006/relationships/chart" Target="../charts/chart5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62.png"/><Relationship Id="rId5" Type="http://schemas.openxmlformats.org/officeDocument/2006/relationships/chart" Target="../charts/chart62.xml"/><Relationship Id="rId4" Type="http://schemas.openxmlformats.org/officeDocument/2006/relationships/image" Target="../media/image6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4.xml"/><Relationship Id="rId4" Type="http://schemas.openxmlformats.org/officeDocument/2006/relationships/chart" Target="../charts/chart63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chart" Target="../charts/chart67.xml"/><Relationship Id="rId3" Type="http://schemas.openxmlformats.org/officeDocument/2006/relationships/chart" Target="../charts/chart64.xml"/><Relationship Id="rId7" Type="http://schemas.openxmlformats.org/officeDocument/2006/relationships/chart" Target="../charts/chart66.xm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chart" Target="../charts/chart6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chart" Target="../charts/chart71.xml"/><Relationship Id="rId3" Type="http://schemas.openxmlformats.org/officeDocument/2006/relationships/chart" Target="../charts/chart68.xml"/><Relationship Id="rId7" Type="http://schemas.openxmlformats.org/officeDocument/2006/relationships/chart" Target="../charts/chart70.xm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Relationship Id="rId6" Type="http://schemas.openxmlformats.org/officeDocument/2006/relationships/chart" Target="../charts/chart69.xml"/><Relationship Id="rId5" Type="http://schemas.openxmlformats.org/officeDocument/2006/relationships/image" Target="../media/image68.jpeg"/><Relationship Id="rId4" Type="http://schemas.openxmlformats.org/officeDocument/2006/relationships/image" Target="../media/image6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2.xml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chart" Target="../charts/chart77.xml"/><Relationship Id="rId3" Type="http://schemas.openxmlformats.org/officeDocument/2006/relationships/image" Target="../media/image70.jpeg"/><Relationship Id="rId7" Type="http://schemas.openxmlformats.org/officeDocument/2006/relationships/chart" Target="../charts/chart76.xm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Relationship Id="rId6" Type="http://schemas.openxmlformats.org/officeDocument/2006/relationships/chart" Target="../charts/chart75.xml"/><Relationship Id="rId5" Type="http://schemas.openxmlformats.org/officeDocument/2006/relationships/chart" Target="../charts/chart74.xml"/><Relationship Id="rId4" Type="http://schemas.openxmlformats.org/officeDocument/2006/relationships/chart" Target="../charts/chart7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8.xm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1.png"/><Relationship Id="rId5" Type="http://schemas.openxmlformats.org/officeDocument/2006/relationships/chart" Target="../charts/chart80.xml"/><Relationship Id="rId4" Type="http://schemas.openxmlformats.org/officeDocument/2006/relationships/chart" Target="../charts/chart79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chart" Target="../charts/chart82.xml"/><Relationship Id="rId3" Type="http://schemas.openxmlformats.org/officeDocument/2006/relationships/notesSlide" Target="../notesSlides/notesSlide32.xml"/><Relationship Id="rId7" Type="http://schemas.openxmlformats.org/officeDocument/2006/relationships/chart" Target="../charts/chart81.xml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73.jpeg"/><Relationship Id="rId5" Type="http://schemas.openxmlformats.org/officeDocument/2006/relationships/image" Target="../media/image72.png"/><Relationship Id="rId10" Type="http://schemas.openxmlformats.org/officeDocument/2006/relationships/image" Target="../media/image75.jpeg"/><Relationship Id="rId4" Type="http://schemas.openxmlformats.org/officeDocument/2006/relationships/oleObject" Target="../embeddings/oleObject7.bin"/><Relationship Id="rId9" Type="http://schemas.openxmlformats.org/officeDocument/2006/relationships/image" Target="../media/image74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7" Type="http://schemas.openxmlformats.org/officeDocument/2006/relationships/chart" Target="../charts/chart85.xm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Relationship Id="rId6" Type="http://schemas.openxmlformats.org/officeDocument/2006/relationships/chart" Target="../charts/chart84.xml"/><Relationship Id="rId5" Type="http://schemas.openxmlformats.org/officeDocument/2006/relationships/chart" Target="../charts/chart83.xml"/><Relationship Id="rId4" Type="http://schemas.openxmlformats.org/officeDocument/2006/relationships/image" Target="../media/image77.jpe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8.xml"/><Relationship Id="rId3" Type="http://schemas.openxmlformats.org/officeDocument/2006/relationships/oleObject" Target="../embeddings/oleObject8.bin"/><Relationship Id="rId7" Type="http://schemas.openxmlformats.org/officeDocument/2006/relationships/diagramQuickStyle" Target="../diagrams/quickStyle8.xml"/><Relationship Id="rId12" Type="http://schemas.openxmlformats.org/officeDocument/2006/relationships/chart" Target="../charts/chart86.xml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5.vml"/><Relationship Id="rId6" Type="http://schemas.openxmlformats.org/officeDocument/2006/relationships/diagramLayout" Target="../diagrams/layout8.xml"/><Relationship Id="rId11" Type="http://schemas.openxmlformats.org/officeDocument/2006/relationships/image" Target="../media/image79.png"/><Relationship Id="rId5" Type="http://schemas.openxmlformats.org/officeDocument/2006/relationships/diagramData" Target="../diagrams/data8.xml"/><Relationship Id="rId10" Type="http://schemas.openxmlformats.org/officeDocument/2006/relationships/image" Target="../media/image78.jpeg"/><Relationship Id="rId4" Type="http://schemas.openxmlformats.org/officeDocument/2006/relationships/image" Target="../media/image72.png"/><Relationship Id="rId9" Type="http://schemas.microsoft.com/office/2007/relationships/diagramDrawing" Target="../diagrams/drawing8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7" Type="http://schemas.openxmlformats.org/officeDocument/2006/relationships/chart" Target="../charts/chart88.xm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Relationship Id="rId6" Type="http://schemas.openxmlformats.org/officeDocument/2006/relationships/chart" Target="../charts/chart87.xml"/><Relationship Id="rId5" Type="http://schemas.openxmlformats.org/officeDocument/2006/relationships/image" Target="../media/image82.jpg"/><Relationship Id="rId4" Type="http://schemas.openxmlformats.org/officeDocument/2006/relationships/image" Target="../media/image81.jpe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emf"/><Relationship Id="rId7" Type="http://schemas.openxmlformats.org/officeDocument/2006/relationships/chart" Target="../charts/chart90.xm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8.xml"/><Relationship Id="rId6" Type="http://schemas.openxmlformats.org/officeDocument/2006/relationships/chart" Target="../charts/chart89.xml"/><Relationship Id="rId5" Type="http://schemas.openxmlformats.org/officeDocument/2006/relationships/image" Target="../media/image86.emf"/><Relationship Id="rId4" Type="http://schemas.openxmlformats.org/officeDocument/2006/relationships/image" Target="../media/image85.emf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emf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8.xml"/><Relationship Id="rId6" Type="http://schemas.openxmlformats.org/officeDocument/2006/relationships/chart" Target="../charts/chart92.xml"/><Relationship Id="rId5" Type="http://schemas.openxmlformats.org/officeDocument/2006/relationships/chart" Target="../charts/chart91.xml"/><Relationship Id="rId4" Type="http://schemas.openxmlformats.org/officeDocument/2006/relationships/image" Target="../media/image91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4.png"/><Relationship Id="rId4" Type="http://schemas.openxmlformats.org/officeDocument/2006/relationships/image" Target="../media/image93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3.xml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8.xml"/><Relationship Id="rId5" Type="http://schemas.openxmlformats.org/officeDocument/2006/relationships/chart" Target="../charts/chart94.xml"/><Relationship Id="rId4" Type="http://schemas.openxmlformats.org/officeDocument/2006/relationships/image" Target="../media/image95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5.xml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96.png"/><Relationship Id="rId4" Type="http://schemas.openxmlformats.org/officeDocument/2006/relationships/chart" Target="../charts/chart9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0.jpeg"/><Relationship Id="rId5" Type="http://schemas.openxmlformats.org/officeDocument/2006/relationships/image" Target="../media/image99.jpeg"/><Relationship Id="rId4" Type="http://schemas.openxmlformats.org/officeDocument/2006/relationships/image" Target="../media/image98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8.xml"/><Relationship Id="rId6" Type="http://schemas.openxmlformats.org/officeDocument/2006/relationships/chart" Target="../charts/chart98.xml"/><Relationship Id="rId5" Type="http://schemas.openxmlformats.org/officeDocument/2006/relationships/chart" Target="../charts/chart97.xml"/><Relationship Id="rId4" Type="http://schemas.openxmlformats.org/officeDocument/2006/relationships/image" Target="../media/image102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4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9.xml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8.xml"/><Relationship Id="rId5" Type="http://schemas.openxmlformats.org/officeDocument/2006/relationships/chart" Target="../charts/chart100.xml"/><Relationship Id="rId4" Type="http://schemas.openxmlformats.org/officeDocument/2006/relationships/image" Target="../media/image105.jpe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diagramLayout" Target="../diagrams/layout1.xml"/><Relationship Id="rId7" Type="http://schemas.openxmlformats.org/officeDocument/2006/relationships/image" Target="../media/image9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8.xml"/><Relationship Id="rId5" Type="http://schemas.openxmlformats.org/officeDocument/2006/relationships/chart" Target="../charts/chart102.xml"/><Relationship Id="rId4" Type="http://schemas.openxmlformats.org/officeDocument/2006/relationships/chart" Target="../charts/chart10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8.xml"/><Relationship Id="rId6" Type="http://schemas.openxmlformats.org/officeDocument/2006/relationships/chart" Target="../charts/chart104.xml"/><Relationship Id="rId5" Type="http://schemas.openxmlformats.org/officeDocument/2006/relationships/chart" Target="../charts/chart103.xml"/><Relationship Id="rId4" Type="http://schemas.openxmlformats.org/officeDocument/2006/relationships/image" Target="../media/image108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1.jpeg"/><Relationship Id="rId4" Type="http://schemas.openxmlformats.org/officeDocument/2006/relationships/image" Target="../media/image110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8.xml"/><Relationship Id="rId5" Type="http://schemas.openxmlformats.org/officeDocument/2006/relationships/chart" Target="../charts/chart106.xml"/><Relationship Id="rId4" Type="http://schemas.openxmlformats.org/officeDocument/2006/relationships/chart" Target="../charts/chart105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8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5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7.xml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8.xml"/><Relationship Id="rId6" Type="http://schemas.openxmlformats.org/officeDocument/2006/relationships/chart" Target="../charts/chart108.xml"/><Relationship Id="rId5" Type="http://schemas.openxmlformats.org/officeDocument/2006/relationships/image" Target="../media/image117.jpeg"/><Relationship Id="rId4" Type="http://schemas.openxmlformats.org/officeDocument/2006/relationships/image" Target="../media/image116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0.png"/><Relationship Id="rId4" Type="http://schemas.openxmlformats.org/officeDocument/2006/relationships/image" Target="../media/image119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110.xml"/><Relationship Id="rId4" Type="http://schemas.openxmlformats.org/officeDocument/2006/relationships/chart" Target="../charts/chart109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112.xml"/><Relationship Id="rId4" Type="http://schemas.openxmlformats.org/officeDocument/2006/relationships/chart" Target="../charts/chart11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9.xml"/><Relationship Id="rId13" Type="http://schemas.openxmlformats.org/officeDocument/2006/relationships/image" Target="../media/image129.jpeg"/><Relationship Id="rId3" Type="http://schemas.openxmlformats.org/officeDocument/2006/relationships/image" Target="../media/image125.png"/><Relationship Id="rId7" Type="http://schemas.openxmlformats.org/officeDocument/2006/relationships/diagramColors" Target="../diagrams/colors9.xml"/><Relationship Id="rId12" Type="http://schemas.openxmlformats.org/officeDocument/2006/relationships/image" Target="../media/image128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3.xml"/><Relationship Id="rId6" Type="http://schemas.openxmlformats.org/officeDocument/2006/relationships/diagramQuickStyle" Target="../diagrams/quickStyle9.xml"/><Relationship Id="rId11" Type="http://schemas.openxmlformats.org/officeDocument/2006/relationships/image" Target="../media/image127.jpeg"/><Relationship Id="rId5" Type="http://schemas.openxmlformats.org/officeDocument/2006/relationships/diagramLayout" Target="../diagrams/layout9.xml"/><Relationship Id="rId10" Type="http://schemas.openxmlformats.org/officeDocument/2006/relationships/image" Target="../media/image126.jpeg"/><Relationship Id="rId4" Type="http://schemas.openxmlformats.org/officeDocument/2006/relationships/diagramData" Target="../diagrams/data9.xml"/><Relationship Id="rId9" Type="http://schemas.openxmlformats.org/officeDocument/2006/relationships/chart" Target="../charts/chart113.xml"/><Relationship Id="rId14" Type="http://schemas.openxmlformats.org/officeDocument/2006/relationships/chart" Target="../charts/chart114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7.xml"/><Relationship Id="rId7" Type="http://schemas.openxmlformats.org/officeDocument/2006/relationships/chart" Target="../charts/chart115.xml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130.jpeg"/><Relationship Id="rId5" Type="http://schemas.openxmlformats.org/officeDocument/2006/relationships/image" Target="../media/image72.png"/><Relationship Id="rId4" Type="http://schemas.openxmlformats.org/officeDocument/2006/relationships/oleObject" Target="../embeddings/oleObject9.bin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hyperlink" Target="mailto:%3ca%20href=" TargetMode="External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meleuz.bashkortostan.ru/" TargetMode="External"/><Relationship Id="rId4" Type="http://schemas.openxmlformats.org/officeDocument/2006/relationships/hyperlink" Target="http://finance.admmeleuz.ru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5" Type="http://schemas.microsoft.com/office/2007/relationships/hdphoto" Target="../media/hdphoto2.wdp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251520" y="5094577"/>
            <a:ext cx="8435280" cy="1574783"/>
          </a:xfrm>
          <a:noFill/>
          <a:ln>
            <a:noFill/>
          </a:ln>
        </p:spPr>
        <p:txBody>
          <a:bodyPr>
            <a:normAutofit fontScale="85000" lnSpcReduction="20000"/>
          </a:bodyPr>
          <a:lstStyle/>
          <a:p>
            <a:pPr lvl="0" algn="ctr"/>
            <a:r>
              <a:rPr lang="ru-RU" altLang="zh-CN" sz="2000" b="1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к проекту бюджета муниципального района</a:t>
            </a:r>
            <a:r>
              <a:rPr lang="ru-RU" sz="2000" b="1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Мелеузовский  район Республики Башкортостан на </a:t>
            </a:r>
            <a:r>
              <a:rPr lang="ru-RU" sz="2000" b="1" dirty="0" smtClean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2020</a:t>
            </a:r>
            <a:r>
              <a:rPr lang="en-US" sz="2000" b="1" dirty="0" smtClean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год </a:t>
            </a:r>
            <a:br>
              <a:rPr lang="ru-RU" sz="2000" b="1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 плановый период </a:t>
            </a:r>
            <a:r>
              <a:rPr lang="ru-RU" sz="2000" b="1" dirty="0" smtClean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2021</a:t>
            </a:r>
            <a:r>
              <a:rPr lang="en-US" sz="2000" b="1" dirty="0" smtClean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2000" b="1" dirty="0" smtClean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2022 </a:t>
            </a:r>
            <a:r>
              <a:rPr lang="ru-RU" sz="2000" b="1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годов</a:t>
            </a:r>
          </a:p>
          <a:p>
            <a:pPr lvl="0" algn="ctr"/>
            <a:endParaRPr lang="ru-RU" altLang="zh-CN" sz="2000" b="1" dirty="0">
              <a:solidFill>
                <a:schemeClr val="tx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ru-RU" altLang="zh-CN" sz="2000" b="1" dirty="0" smtClean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2019 </a:t>
            </a:r>
            <a:r>
              <a:rPr lang="ru-RU" altLang="zh-CN" sz="2000" b="1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год</a:t>
            </a:r>
            <a:endParaRPr lang="zh-CN" altLang="en-US" sz="2000" b="1" dirty="0">
              <a:solidFill>
                <a:schemeClr val="tx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79D39783-14F3-4770-BD5C-C9E6E5B897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44624"/>
            <a:ext cx="4968552" cy="4968552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3618337909"/>
              </p:ext>
            </p:extLst>
          </p:nvPr>
        </p:nvGraphicFramePr>
        <p:xfrm>
          <a:off x="491896" y="1168065"/>
          <a:ext cx="8136904" cy="46148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5" name="Заголовок 1"/>
          <p:cNvSpPr txBox="1">
            <a:spLocks/>
          </p:cNvSpPr>
          <p:nvPr/>
        </p:nvSpPr>
        <p:spPr>
          <a:xfrm>
            <a:off x="5726928" y="3645024"/>
            <a:ext cx="3274137" cy="1638182"/>
          </a:xfrm>
          <a:prstGeom prst="rect">
            <a:avLst/>
          </a:prstGeom>
          <a:solidFill>
            <a:schemeClr val="tx2"/>
          </a:solidFill>
          <a:ln w="25400">
            <a:solidFill>
              <a:srgbClr val="00B050"/>
            </a:solidFill>
          </a:ln>
          <a:effectLst/>
        </p:spPr>
        <p:txBody>
          <a:bodyPr wrap="square" lIns="72000" tIns="144000" anchor="ctr" anchorCtr="0">
            <a:normAutofit fontScale="2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5600" b="1" dirty="0"/>
          </a:p>
          <a:p>
            <a:pPr algn="just"/>
            <a:r>
              <a:rPr lang="ru-RU" sz="5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Поступления от уплаты налогов, установленных законодательством РФ  о налогах и сборах, и местных налогов, например:</a:t>
            </a:r>
          </a:p>
          <a:p>
            <a:pPr algn="just"/>
            <a:r>
              <a:rPr lang="ru-RU" sz="5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налог на доходы физических лиц,</a:t>
            </a:r>
          </a:p>
          <a:p>
            <a:pPr algn="just"/>
            <a:r>
              <a:rPr lang="ru-RU" sz="5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налог на имущество физических лиц,</a:t>
            </a:r>
          </a:p>
          <a:p>
            <a:pPr algn="just"/>
            <a:r>
              <a:rPr lang="ru-RU" sz="5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земельный налог,</a:t>
            </a:r>
          </a:p>
          <a:p>
            <a:pPr algn="just"/>
            <a:r>
              <a:rPr lang="ru-RU" sz="5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единый налог на вмененный доход</a:t>
            </a:r>
          </a:p>
          <a:p>
            <a:pPr algn="just"/>
            <a:r>
              <a:rPr lang="ru-RU" sz="5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иные налоговые доходы</a:t>
            </a:r>
          </a:p>
          <a:p>
            <a:endParaRPr lang="ru-RU" sz="3600" b="1" dirty="0"/>
          </a:p>
          <a:p>
            <a:endParaRPr lang="ru-RU" sz="3600" b="1" dirty="0"/>
          </a:p>
          <a:p>
            <a:endParaRPr lang="ru-RU" sz="3600" b="1" dirty="0"/>
          </a:p>
        </p:txBody>
      </p:sp>
      <p:sp>
        <p:nvSpPr>
          <p:cNvPr id="17" name="Заголовок 1"/>
          <p:cNvSpPr txBox="1">
            <a:spLocks/>
          </p:cNvSpPr>
          <p:nvPr/>
        </p:nvSpPr>
        <p:spPr>
          <a:xfrm>
            <a:off x="179512" y="3573016"/>
            <a:ext cx="3240361" cy="1097856"/>
          </a:xfrm>
          <a:prstGeom prst="rect">
            <a:avLst/>
          </a:prstGeom>
          <a:solidFill>
            <a:schemeClr val="tx2"/>
          </a:solidFill>
          <a:ln w="25400" cmpd="sng">
            <a:solidFill>
              <a:srgbClr val="00B050"/>
            </a:solidFill>
          </a:ln>
          <a:effectLst/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80000"/>
              </a:lnSpc>
            </a:pP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Поступления доходов от использования муниципального имущества, от продажи имущества, платы за негативное воздействие на окружающую среду, штрафы и иные неналоговые доходы</a:t>
            </a:r>
          </a:p>
        </p:txBody>
      </p:sp>
      <p:sp>
        <p:nvSpPr>
          <p:cNvPr id="18" name="Заголовок 1"/>
          <p:cNvSpPr txBox="1">
            <a:spLocks/>
          </p:cNvSpPr>
          <p:nvPr/>
        </p:nvSpPr>
        <p:spPr>
          <a:xfrm>
            <a:off x="498360" y="5866471"/>
            <a:ext cx="5112568" cy="648072"/>
          </a:xfrm>
          <a:prstGeom prst="rect">
            <a:avLst/>
          </a:prstGeom>
          <a:solidFill>
            <a:schemeClr val="tx2"/>
          </a:solidFill>
          <a:ln w="25400">
            <a:solidFill>
              <a:srgbClr val="00B050"/>
            </a:solidFill>
          </a:ln>
          <a:effectLst/>
        </p:spPr>
        <p:txBody>
          <a:bodyPr wrap="square" lIns="36000" tIns="108000" rIns="36000" bIns="0" anchor="ctr" anchorCtr="0">
            <a:normAutofit fontScale="2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ru-RU" sz="5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Поступающие в бюджет денежные средства из федерального бюджета и бюджета Республики Башкортостан (межбюджетные трансферты) и от физических  и юридических лиц</a:t>
            </a:r>
          </a:p>
          <a:p>
            <a:endParaRPr lang="ru-RU" sz="3600" b="1" dirty="0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8532442" y="5751258"/>
            <a:ext cx="611559" cy="242166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endParaRPr lang="ru-RU" sz="1400" b="1" dirty="0">
              <a:solidFill>
                <a:prstClr val="black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BEFDA9E9-42C8-42FF-B10F-24880D6B521E}"/>
              </a:ext>
            </a:extLst>
          </p:cNvPr>
          <p:cNvSpPr txBox="1"/>
          <p:nvPr/>
        </p:nvSpPr>
        <p:spPr>
          <a:xfrm>
            <a:off x="416040" y="404664"/>
            <a:ext cx="79723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бюджета муниципального района Мелеузовский район Республики Башкортостан</a:t>
            </a:r>
          </a:p>
        </p:txBody>
      </p:sp>
    </p:spTree>
    <p:extLst>
      <p:ext uri="{BB962C8B-B14F-4D97-AF65-F5344CB8AC3E}">
        <p14:creationId xmlns:p14="http://schemas.microsoft.com/office/powerpoint/2010/main" val="3237513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2000">
        <p:circle/>
      </p:transition>
    </mc:Choice>
    <mc:Fallback xmlns="">
      <p:transition spd="slow" advClick="0" advTm="2000">
        <p:circl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Заголовок 1">
            <a:extLst>
              <a:ext uri="{FF2B5EF4-FFF2-40B4-BE49-F238E27FC236}">
                <a16:creationId xmlns:a16="http://schemas.microsoft.com/office/drawing/2014/main" xmlns="" id="{77AFEA2F-044F-456F-8572-4C2BCC9376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7070" y="68922"/>
            <a:ext cx="9144000" cy="903287"/>
          </a:xfrm>
        </p:spPr>
        <p:txBody>
          <a:bodyPr>
            <a:normAutofit/>
          </a:bodyPr>
          <a:lstStyle/>
          <a:p>
            <a:pPr marL="0" indent="0" algn="ctr" eaLnBrk="1" hangingPunct="1">
              <a:buFont typeface="Georgia" panose="02040502050405020303" pitchFamily="18" charset="0"/>
              <a:buNone/>
              <a:defRPr/>
            </a:pPr>
            <a:r>
              <a:rPr lang="ru-RU" altLang="ru-RU" sz="2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altLang="ru-RU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Административное устройство муниципального района</a:t>
            </a:r>
            <a:br>
              <a:rPr lang="ru-RU" altLang="ru-RU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Мелеузовский район Республики Башкортостан </a:t>
            </a:r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xmlns="" id="{818923DA-E769-447D-A7DD-F81041EACDF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7156487"/>
              </p:ext>
            </p:extLst>
          </p:nvPr>
        </p:nvGraphicFramePr>
        <p:xfrm>
          <a:off x="395536" y="1628800"/>
          <a:ext cx="6264696" cy="4884746"/>
        </p:xfrm>
        <a:graphic>
          <a:graphicData uri="http://schemas.openxmlformats.org/drawingml/2006/table">
            <a:tbl>
              <a:tblPr>
                <a:tableStyleId>{8A107856-5554-42FB-B03E-39F5DBC370BA}</a:tableStyleId>
              </a:tblPr>
              <a:tblGrid>
                <a:gridCol w="69148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71867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12348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731059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666146"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bg1"/>
                          </a:solidFill>
                          <a:effectLst/>
                        </a:rPr>
                        <a:t>№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598" marR="29598" marT="9239" marB="9239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Городское и сельские поселения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98" marR="29598" marT="9239" marB="9239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</a:t>
                      </a:r>
                      <a:br>
                        <a:rPr lang="ru-RU" sz="1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населённых</a:t>
                      </a:r>
                      <a:br>
                        <a:rPr lang="ru-RU" sz="1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пунктов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98" marR="29598" marT="9239" marB="9239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Население на </a:t>
                      </a:r>
                      <a:r>
                        <a:rPr lang="ru-RU" sz="120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01.01.2019г</a:t>
                      </a:r>
                      <a:r>
                        <a:rPr lang="ru-RU" sz="1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., чел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98" marR="29598" marT="9239" marB="9239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34366"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98" marR="29598" marT="9239" marB="9239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Городское поселение город Мелеуз</a:t>
                      </a:r>
                    </a:p>
                  </a:txBody>
                  <a:tcPr marL="0" marR="0" marT="0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98" marR="29598" marT="9239" marB="9239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57248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98" marR="29598" marT="9239" marB="9239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34366"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2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98" marR="29598" marT="9239" marB="9239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200" b="0" i="0" u="none" strike="noStrike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Абитовский</a:t>
                      </a:r>
                      <a:r>
                        <a:rPr lang="ru-RU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сельсовет</a:t>
                      </a:r>
                    </a:p>
                  </a:txBody>
                  <a:tcPr marL="0" marR="0" marT="0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98" marR="29598" marT="9239" marB="9239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1505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98" marR="29598" marT="9239" marB="9239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34366"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2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98" marR="29598" marT="9239" marB="9239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Александровский сельсовет</a:t>
                      </a:r>
                    </a:p>
                  </a:txBody>
                  <a:tcPr marL="0" marR="0" marT="0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98" marR="29598" marT="9239" marB="9239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730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98" marR="29598" marT="9239" marB="9239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34366"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2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98" marR="29598" marT="9239" marB="9239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200" b="0" i="0" u="none" strike="noStrike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Аптраковский</a:t>
                      </a:r>
                      <a:r>
                        <a:rPr lang="ru-RU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сельсовет</a:t>
                      </a:r>
                    </a:p>
                  </a:txBody>
                  <a:tcPr marL="0" marR="0" marT="0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98" marR="29598" marT="9239" marB="9239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737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98" marR="29598" marT="9239" marB="9239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34366"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2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98" marR="29598" marT="9239" marB="9239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200" b="0" i="0" u="none" strike="noStrike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Араслановский</a:t>
                      </a:r>
                      <a:r>
                        <a:rPr lang="ru-RU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сельсовет</a:t>
                      </a:r>
                    </a:p>
                  </a:txBody>
                  <a:tcPr marL="0" marR="0" marT="0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98" marR="29598" marT="9239" marB="9239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 </a:t>
                      </a:r>
                      <a:r>
                        <a:rPr lang="ru-RU" sz="120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221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98" marR="29598" marT="9239" marB="9239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34366"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2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98" marR="29598" marT="9239" marB="9239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Воскресенский сельсовет</a:t>
                      </a:r>
                    </a:p>
                  </a:txBody>
                  <a:tcPr marL="0" marR="0" marT="0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98" marR="29598" marT="9239" marB="9239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1527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98" marR="29598" marT="9239" marB="9239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34366"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2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98" marR="29598" marT="9239" marB="9239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200" b="0" i="0" u="none" strike="noStrike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Денисовский</a:t>
                      </a:r>
                      <a:r>
                        <a:rPr lang="ru-RU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сельсовет</a:t>
                      </a:r>
                    </a:p>
                  </a:txBody>
                  <a:tcPr marL="0" marR="0" marT="0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98" marR="29598" marT="9239" marB="9239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1473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98" marR="29598" marT="9239" marB="9239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34366"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2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98" marR="29598" marT="9239" marB="9239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200" b="0" i="0" u="none" strike="noStrike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Зирганский</a:t>
                      </a:r>
                      <a:r>
                        <a:rPr lang="ru-RU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сельсовет</a:t>
                      </a:r>
                    </a:p>
                  </a:txBody>
                  <a:tcPr marL="0" marR="0" marT="0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98" marR="29598" marT="9239" marB="9239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 </a:t>
                      </a:r>
                      <a:r>
                        <a:rPr lang="ru-RU" sz="120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722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98" marR="29598" marT="9239" marB="9239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234366"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12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98" marR="29598" marT="9239" marB="9239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200" b="0" i="0" u="none" strike="noStrike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Иштугановский</a:t>
                      </a:r>
                      <a:r>
                        <a:rPr lang="ru-RU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сельсовет</a:t>
                      </a:r>
                    </a:p>
                  </a:txBody>
                  <a:tcPr marL="0" marR="0" marT="0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98" marR="29598" marT="9239" marB="9239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578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98" marR="29598" marT="9239" marB="9239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234366"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2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98" marR="29598" marT="9239" marB="9239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200" b="0" i="0" u="none" strike="noStrike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Корнеевский</a:t>
                      </a:r>
                      <a:r>
                        <a:rPr lang="ru-RU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сельсовет</a:t>
                      </a:r>
                    </a:p>
                  </a:txBody>
                  <a:tcPr marL="0" marR="0" marT="0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98" marR="29598" marT="9239" marB="9239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1658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98" marR="29598" marT="9239" marB="9239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234366"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ru-RU" sz="12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98" marR="29598" marT="9239" marB="9239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2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Мелеузовский сельсовет</a:t>
                      </a:r>
                    </a:p>
                  </a:txBody>
                  <a:tcPr marL="0" marR="0" marT="0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98" marR="29598" marT="9239" marB="9239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</a:t>
                      </a:r>
                      <a:r>
                        <a:rPr lang="ru-RU" sz="120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545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98" marR="29598" marT="9239" marB="9239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234366"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12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98" marR="29598" marT="9239" marB="9239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200" b="0" i="0" u="none" strike="noStrike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Нордовский</a:t>
                      </a:r>
                      <a:r>
                        <a:rPr lang="ru-RU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сельсовет</a:t>
                      </a:r>
                    </a:p>
                  </a:txBody>
                  <a:tcPr marL="0" marR="0" marT="0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98" marR="29598" marT="9239" marB="9239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</a:t>
                      </a:r>
                      <a:r>
                        <a:rPr lang="ru-RU" sz="120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419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98" marR="29598" marT="9239" marB="9239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234366"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lang="ru-RU" sz="12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98" marR="29598" marT="9239" marB="9239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Нугушевский сельсовет</a:t>
                      </a:r>
                    </a:p>
                  </a:txBody>
                  <a:tcPr marL="0" marR="0" marT="0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98" marR="29598" marT="9239" marB="9239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</a:t>
                      </a:r>
                      <a:r>
                        <a:rPr lang="ru-RU" sz="120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288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98" marR="29598" marT="9239" marB="9239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234366"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lang="ru-RU" sz="12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98" marR="29598" marT="9239" marB="9239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Партизанский сельсовет</a:t>
                      </a:r>
                    </a:p>
                  </a:txBody>
                  <a:tcPr marL="0" marR="0" marT="0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98" marR="29598" marT="9239" marB="9239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</a:t>
                      </a:r>
                      <a:r>
                        <a:rPr lang="ru-RU" sz="120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550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98" marR="29598" marT="9239" marB="9239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  <a:tr h="234366"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ru-RU" sz="12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98" marR="29598" marT="9239" marB="9239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Первомайский сельсовет</a:t>
                      </a:r>
                    </a:p>
                  </a:txBody>
                  <a:tcPr marL="0" marR="0" marT="0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98" marR="29598" marT="9239" marB="9239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</a:t>
                      </a:r>
                      <a:r>
                        <a:rPr lang="ru-RU" sz="120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578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98" marR="29598" marT="9239" marB="9239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5"/>
                  </a:ext>
                </a:extLst>
              </a:tr>
              <a:tr h="234366"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  <a:endParaRPr lang="ru-RU" sz="12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98" marR="29598" marT="9239" marB="9239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200" b="0" i="0" u="none" strike="noStrike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Сарышевский</a:t>
                      </a:r>
                      <a:r>
                        <a:rPr lang="ru-RU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сельсовет</a:t>
                      </a:r>
                    </a:p>
                  </a:txBody>
                  <a:tcPr marL="0" marR="0" marT="0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98" marR="29598" marT="9239" marB="9239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629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98" marR="29598" marT="9239" marB="9239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6"/>
                  </a:ext>
                </a:extLst>
              </a:tr>
              <a:tr h="234366"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98" marR="29598" marT="9239" marB="9239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Шевченковский сельсовет</a:t>
                      </a:r>
                    </a:p>
                  </a:txBody>
                  <a:tcPr marL="0" marR="0" marT="0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98" marR="29598" marT="9239" marB="9239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592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98" marR="29598" marT="9239" marB="9239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7"/>
                  </a:ext>
                </a:extLst>
              </a:tr>
              <a:tr h="234366"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98" marR="29598" marT="9239" marB="9239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</a:t>
                      </a:r>
                    </a:p>
                  </a:txBody>
                  <a:tcPr marL="0" marR="0" marT="0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96</a:t>
                      </a:r>
                    </a:p>
                  </a:txBody>
                  <a:tcPr marL="29598" marR="29598" marT="9239" marB="9239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82 000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98" marR="29598" marT="9239" marB="9239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8"/>
                  </a:ext>
                </a:extLst>
              </a:tr>
            </a:tbl>
          </a:graphicData>
        </a:graphic>
      </p:graphicFrame>
      <p:sp>
        <p:nvSpPr>
          <p:cNvPr id="19561" name="Rectangle 1">
            <a:extLst>
              <a:ext uri="{FF2B5EF4-FFF2-40B4-BE49-F238E27FC236}">
                <a16:creationId xmlns:a16="http://schemas.microsoft.com/office/drawing/2014/main" xmlns="" id="{714820AA-3AE7-4510-9515-0AD38AD999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4897" y="914919"/>
            <a:ext cx="7921625" cy="561632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152352" bIns="38088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1200" dirty="0">
                <a:solidFill>
                  <a:schemeClr val="bg1"/>
                </a:solidFill>
              </a:rPr>
              <a:t>На территории района расположены 17 муниципальных образований, имеющих статус поселений (одно городское поселение — г. </a:t>
            </a:r>
            <a:r>
              <a:rPr lang="ru-RU" altLang="ru-RU" sz="1200" dirty="0" smtClean="0">
                <a:solidFill>
                  <a:schemeClr val="bg1"/>
                </a:solidFill>
              </a:rPr>
              <a:t>Мелеуз) </a:t>
            </a:r>
            <a:r>
              <a:rPr lang="ru-RU" altLang="ru-RU" sz="1200" dirty="0">
                <a:solidFill>
                  <a:schemeClr val="bg1"/>
                </a:solidFill>
              </a:rPr>
              <a:t>и 16 сельских поселений с 96 населенными </a:t>
            </a:r>
            <a:r>
              <a:rPr lang="ru-RU" altLang="ru-RU" sz="1200" dirty="0" smtClean="0">
                <a:solidFill>
                  <a:schemeClr val="bg1"/>
                </a:solidFill>
              </a:rPr>
              <a:t>пунктами</a:t>
            </a:r>
            <a:endParaRPr lang="ru-RU" altLang="ru-RU" dirty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  <p:graphicFrame>
        <p:nvGraphicFramePr>
          <p:cNvPr id="2" name="Диаграмма 5">
            <a:extLst>
              <a:ext uri="{FF2B5EF4-FFF2-40B4-BE49-F238E27FC236}">
                <a16:creationId xmlns:a16="http://schemas.microsoft.com/office/drawing/2014/main" xmlns="" id="{0D6FBB29-123D-4CC5-9F82-11513486F23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64471469"/>
              </p:ext>
            </p:extLst>
          </p:nvPr>
        </p:nvGraphicFramePr>
        <p:xfrm>
          <a:off x="6300788" y="1844675"/>
          <a:ext cx="3671887" cy="34004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ransition spd="slow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Выноска 2 27">
            <a:extLst>
              <a:ext uri="{FF2B5EF4-FFF2-40B4-BE49-F238E27FC236}">
                <a16:creationId xmlns:a16="http://schemas.microsoft.com/office/drawing/2014/main" xmlns="" id="{020CB9CE-D2B2-4125-93C4-17903AAB8DAC}"/>
              </a:ext>
            </a:extLst>
          </p:cNvPr>
          <p:cNvSpPr/>
          <p:nvPr/>
        </p:nvSpPr>
        <p:spPr bwMode="auto">
          <a:xfrm>
            <a:off x="5861050" y="1524000"/>
            <a:ext cx="2279650" cy="4625975"/>
          </a:xfrm>
          <a:prstGeom prst="borderCallout2">
            <a:avLst>
              <a:gd name="adj1" fmla="val 10278"/>
              <a:gd name="adj2" fmla="val -399"/>
              <a:gd name="adj3" fmla="val 28090"/>
              <a:gd name="adj4" fmla="val -17549"/>
              <a:gd name="adj5" fmla="val 12680"/>
              <a:gd name="adj6" fmla="val -58184"/>
            </a:avLst>
          </a:prstGeom>
          <a:solidFill>
            <a:schemeClr val="accent1">
              <a:alpha val="0"/>
            </a:schemeClr>
          </a:solidFill>
          <a:ln w="9525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anchor="ctr"/>
          <a:lstStyle/>
          <a:p>
            <a:pPr eaLnBrk="1" hangingPunct="1">
              <a:defRPr/>
            </a:pPr>
            <a:endParaRPr lang="ru-RU">
              <a:latin typeface="Arial" charset="0"/>
            </a:endParaRPr>
          </a:p>
        </p:txBody>
      </p:sp>
      <p:sp>
        <p:nvSpPr>
          <p:cNvPr id="11267" name="Заголовок 19">
            <a:extLst>
              <a:ext uri="{FF2B5EF4-FFF2-40B4-BE49-F238E27FC236}">
                <a16:creationId xmlns:a16="http://schemas.microsoft.com/office/drawing/2014/main" xmlns="" id="{D7EBB568-0596-445E-A5CD-B25093DB84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88900"/>
            <a:ext cx="8280400" cy="1143000"/>
          </a:xfrm>
        </p:spPr>
        <p:txBody>
          <a:bodyPr>
            <a:normAutofit/>
          </a:bodyPr>
          <a:lstStyle/>
          <a:p>
            <a:pPr marL="0" indent="0" algn="ctr" eaLnBrk="1" hangingPunct="1">
              <a:buFont typeface="Georgia" panose="02040502050405020303" pitchFamily="18" charset="0"/>
              <a:buNone/>
              <a:defRPr/>
            </a:pPr>
            <a:r>
              <a:rPr lang="ru-RU" altLang="ru-RU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консолидированного бюджета муниципального района Мелеузовский район Республики Башкортостан </a:t>
            </a:r>
          </a:p>
        </p:txBody>
      </p:sp>
      <p:graphicFrame>
        <p:nvGraphicFramePr>
          <p:cNvPr id="23" name="Объект 22">
            <a:extLst>
              <a:ext uri="{FF2B5EF4-FFF2-40B4-BE49-F238E27FC236}">
                <a16:creationId xmlns:a16="http://schemas.microsoft.com/office/drawing/2014/main" xmlns="" id="{66B87021-950B-4DC3-8C87-67F85FF4B004}"/>
              </a:ext>
            </a:extLst>
          </p:cNvPr>
          <p:cNvGraphicFramePr>
            <a:graphicFrameLocks noGrp="1"/>
          </p:cNvGraphicFramePr>
          <p:nvPr>
            <p:ph sz="quarter" idx="4"/>
          </p:nvPr>
        </p:nvGraphicFramePr>
        <p:xfrm>
          <a:off x="6092825" y="1524000"/>
          <a:ext cx="2084388" cy="452596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08438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282873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100" u="none" strike="noStrike" dirty="0">
                          <a:effectLst/>
                        </a:rPr>
                        <a:t>Абитовский сельсовет</a:t>
                      </a:r>
                      <a:endParaRPr lang="ru-RU" sz="1100" b="0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7" marR="9527" marT="9525" marB="0" anchor="b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82873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100" u="none" strike="noStrike" dirty="0">
                          <a:effectLst/>
                        </a:rPr>
                        <a:t>Александровский сельсовет</a:t>
                      </a:r>
                      <a:endParaRPr lang="ru-RU" sz="1100" b="0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7" marR="9527" marT="9525" marB="0" anchor="b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82873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100" u="none" strike="noStrike" dirty="0" err="1">
                          <a:effectLst/>
                        </a:rPr>
                        <a:t>Аптраковский</a:t>
                      </a:r>
                      <a:r>
                        <a:rPr lang="ru-RU" sz="1100" u="none" strike="noStrike" dirty="0">
                          <a:effectLst/>
                        </a:rPr>
                        <a:t> сельсовет</a:t>
                      </a:r>
                      <a:endParaRPr lang="ru-RU" sz="1100" b="0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7" marR="9527" marT="9525" marB="0" anchor="b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82873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100" u="none" strike="noStrike" dirty="0">
                          <a:effectLst/>
                        </a:rPr>
                        <a:t>Араслановский сельсовет</a:t>
                      </a:r>
                      <a:endParaRPr lang="ru-RU" sz="1100" b="0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7" marR="9527" marT="9525" marB="0" anchor="b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82873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100" u="none" strike="noStrike" dirty="0">
                          <a:effectLst/>
                        </a:rPr>
                        <a:t>Воскресенский сельсовет</a:t>
                      </a:r>
                      <a:endParaRPr lang="ru-RU" sz="1100" b="0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7" marR="9527" marT="9525" marB="0" anchor="b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82873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100" u="none" strike="noStrike" dirty="0" err="1">
                          <a:effectLst/>
                        </a:rPr>
                        <a:t>Денисовский</a:t>
                      </a:r>
                      <a:r>
                        <a:rPr lang="ru-RU" sz="1100" u="none" strike="noStrike" dirty="0">
                          <a:effectLst/>
                        </a:rPr>
                        <a:t> сельсовет</a:t>
                      </a:r>
                      <a:endParaRPr lang="ru-RU" sz="1100" b="0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7" marR="9527" marT="9525" marB="0" anchor="b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82873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100" u="none" strike="noStrike" dirty="0" err="1">
                          <a:effectLst/>
                        </a:rPr>
                        <a:t>Зирганский</a:t>
                      </a:r>
                      <a:r>
                        <a:rPr lang="ru-RU" sz="1100" u="none" strike="noStrike" dirty="0">
                          <a:effectLst/>
                        </a:rPr>
                        <a:t> сельсовет</a:t>
                      </a:r>
                      <a:endParaRPr lang="ru-RU" sz="1100" b="0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7" marR="9527" marT="9525" marB="0" anchor="b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82873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100" u="none" strike="noStrike" dirty="0">
                          <a:effectLst/>
                        </a:rPr>
                        <a:t>Иштугановский сельсовет</a:t>
                      </a:r>
                      <a:endParaRPr lang="ru-RU" sz="1100" b="0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7" marR="9527" marT="9525" marB="0" anchor="b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82873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100" u="none" strike="noStrike" dirty="0">
                          <a:effectLst/>
                        </a:rPr>
                        <a:t>Корнеевский сельсовет</a:t>
                      </a:r>
                      <a:endParaRPr lang="ru-RU" sz="1100" b="0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7" marR="9527" marT="9525" marB="0" anchor="b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282873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100" u="none" strike="noStrike" dirty="0">
                          <a:effectLst/>
                        </a:rPr>
                        <a:t>Мелеузовский сельсовет</a:t>
                      </a:r>
                      <a:endParaRPr lang="ru-RU" sz="1100" b="0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7" marR="9527" marT="9525" marB="0" anchor="b"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282873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100" u="none" strike="noStrike" dirty="0" err="1">
                          <a:effectLst/>
                        </a:rPr>
                        <a:t>Нордовский</a:t>
                      </a:r>
                      <a:r>
                        <a:rPr lang="ru-RU" sz="1100" u="none" strike="noStrike" dirty="0">
                          <a:effectLst/>
                        </a:rPr>
                        <a:t> сельсовет</a:t>
                      </a:r>
                      <a:endParaRPr lang="ru-RU" sz="1100" b="0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7" marR="9527" marT="9525" marB="0" anchor="b"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282873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100" u="none" strike="noStrike" dirty="0" err="1">
                          <a:effectLst/>
                        </a:rPr>
                        <a:t>Нугушевский</a:t>
                      </a:r>
                      <a:r>
                        <a:rPr lang="ru-RU" sz="1100" u="none" strike="noStrike" dirty="0">
                          <a:effectLst/>
                        </a:rPr>
                        <a:t> сельсовет</a:t>
                      </a:r>
                      <a:endParaRPr lang="ru-RU" sz="1100" b="0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7" marR="9527" marT="9525" marB="0" anchor="b"/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282873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100" u="none" strike="noStrike" dirty="0">
                          <a:effectLst/>
                        </a:rPr>
                        <a:t>Партизанский сельсовет</a:t>
                      </a:r>
                      <a:endParaRPr lang="ru-RU" sz="1100" b="0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7" marR="9527" marT="9525" marB="0" anchor="b"/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282873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100" u="none" strike="noStrike" dirty="0">
                          <a:effectLst/>
                        </a:rPr>
                        <a:t>Первомайский сельсовет</a:t>
                      </a:r>
                      <a:endParaRPr lang="ru-RU" sz="1100" b="0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7" marR="9527" marT="9525" marB="0" anchor="b"/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282873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100" u="none" strike="noStrike" dirty="0">
                          <a:effectLst/>
                        </a:rPr>
                        <a:t>Сарышевский сельсовет</a:t>
                      </a:r>
                      <a:endParaRPr lang="ru-RU" sz="1100" b="0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7" marR="9527" marT="9525" marB="0" anchor="b"/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  <a:tr h="282873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100" u="none" strike="noStrike" dirty="0">
                          <a:effectLst/>
                        </a:rPr>
                        <a:t>Шевченковский сельсовет</a:t>
                      </a:r>
                      <a:endParaRPr lang="ru-RU" sz="1100" b="0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7" marR="9527" marT="9525" marB="0" anchor="b"/>
                </a:tc>
                <a:extLst>
                  <a:ext uri="{0D108BD9-81ED-4DB2-BD59-A6C34878D82A}">
                    <a16:rowId xmlns:a16="http://schemas.microsoft.com/office/drawing/2014/main" xmlns="" val="10015"/>
                  </a:ext>
                </a:extLst>
              </a:tr>
            </a:tbl>
          </a:graphicData>
        </a:graphic>
      </p:graphicFrame>
      <p:grpSp>
        <p:nvGrpSpPr>
          <p:cNvPr id="20501" name="Группа 11">
            <a:extLst>
              <a:ext uri="{FF2B5EF4-FFF2-40B4-BE49-F238E27FC236}">
                <a16:creationId xmlns:a16="http://schemas.microsoft.com/office/drawing/2014/main" xmlns="" id="{5C11EB08-664C-42E7-B6AA-FBE893E4B23C}"/>
              </a:ext>
            </a:extLst>
          </p:cNvPr>
          <p:cNvGrpSpPr>
            <a:grpSpLocks/>
          </p:cNvGrpSpPr>
          <p:nvPr/>
        </p:nvGrpSpPr>
        <p:grpSpPr bwMode="auto">
          <a:xfrm>
            <a:off x="827088" y="1492250"/>
            <a:ext cx="3960812" cy="4691063"/>
            <a:chOff x="899610" y="1436288"/>
            <a:chExt cx="3960883" cy="4689874"/>
          </a:xfrm>
        </p:grpSpPr>
        <p:sp>
          <p:nvSpPr>
            <p:cNvPr id="14" name="Стрелка вниз 13">
              <a:extLst>
                <a:ext uri="{FF2B5EF4-FFF2-40B4-BE49-F238E27FC236}">
                  <a16:creationId xmlns:a16="http://schemas.microsoft.com/office/drawing/2014/main" xmlns="" id="{58F7EAA2-C460-4CA4-90AB-CAB2DE4343A2}"/>
                </a:ext>
              </a:extLst>
            </p:cNvPr>
            <p:cNvSpPr/>
            <p:nvPr/>
          </p:nvSpPr>
          <p:spPr>
            <a:xfrm>
              <a:off x="2555402" y="4940600"/>
              <a:ext cx="708038" cy="453910"/>
            </a:xfrm>
            <a:prstGeom prst="downArrow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5" name="Полилиния 14">
              <a:extLst>
                <a:ext uri="{FF2B5EF4-FFF2-40B4-BE49-F238E27FC236}">
                  <a16:creationId xmlns:a16="http://schemas.microsoft.com/office/drawing/2014/main" xmlns="" id="{4F48BAF1-C378-4E59-AE98-63EB8B0A9D69}"/>
                </a:ext>
              </a:extLst>
            </p:cNvPr>
            <p:cNvSpPr/>
            <p:nvPr/>
          </p:nvSpPr>
          <p:spPr>
            <a:xfrm>
              <a:off x="1115514" y="5277064"/>
              <a:ext cx="3394136" cy="849098"/>
            </a:xfrm>
            <a:custGeom>
              <a:avLst/>
              <a:gdLst>
                <a:gd name="connsiteX0" fmla="*/ 0 w 3394472"/>
                <a:gd name="connsiteY0" fmla="*/ 0 h 848618"/>
                <a:gd name="connsiteX1" fmla="*/ 3394472 w 3394472"/>
                <a:gd name="connsiteY1" fmla="*/ 0 h 848618"/>
                <a:gd name="connsiteX2" fmla="*/ 3394472 w 3394472"/>
                <a:gd name="connsiteY2" fmla="*/ 848618 h 848618"/>
                <a:gd name="connsiteX3" fmla="*/ 0 w 3394472"/>
                <a:gd name="connsiteY3" fmla="*/ 848618 h 848618"/>
                <a:gd name="connsiteX4" fmla="*/ 0 w 3394472"/>
                <a:gd name="connsiteY4" fmla="*/ 0 h 8486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472" h="848618">
                  <a:moveTo>
                    <a:pt x="0" y="0"/>
                  </a:moveTo>
                  <a:lnTo>
                    <a:pt x="3394472" y="0"/>
                  </a:lnTo>
                  <a:lnTo>
                    <a:pt x="3394472" y="848618"/>
                  </a:lnTo>
                  <a:lnTo>
                    <a:pt x="0" y="848618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106680" tIns="106680" rIns="106680" bIns="106680" spcCol="1270" anchor="ctr"/>
            <a:lstStyle/>
            <a:p>
              <a:pPr algn="ctr" defTabSz="66675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ru-RU" sz="1500" b="1" dirty="0"/>
                <a:t>Консолидированный бюджет Муниципального района Мелеузовский район</a:t>
              </a:r>
            </a:p>
          </p:txBody>
        </p:sp>
        <p:sp>
          <p:nvSpPr>
            <p:cNvPr id="16" name="Полилиния 15">
              <a:extLst>
                <a:ext uri="{FF2B5EF4-FFF2-40B4-BE49-F238E27FC236}">
                  <a16:creationId xmlns:a16="http://schemas.microsoft.com/office/drawing/2014/main" xmlns="" id="{6FAD70E5-D48B-411D-96CC-A59831E8EABD}"/>
                </a:ext>
              </a:extLst>
            </p:cNvPr>
            <p:cNvSpPr/>
            <p:nvPr/>
          </p:nvSpPr>
          <p:spPr>
            <a:xfrm>
              <a:off x="1780688" y="2226663"/>
              <a:ext cx="2138401" cy="1322053"/>
            </a:xfrm>
            <a:custGeom>
              <a:avLst/>
              <a:gdLst>
                <a:gd name="connsiteX0" fmla="*/ 0 w 2138097"/>
                <a:gd name="connsiteY0" fmla="*/ 939471 h 1878942"/>
                <a:gd name="connsiteX1" fmla="*/ 1069049 w 2138097"/>
                <a:gd name="connsiteY1" fmla="*/ 0 h 1878942"/>
                <a:gd name="connsiteX2" fmla="*/ 2138098 w 2138097"/>
                <a:gd name="connsiteY2" fmla="*/ 939471 h 1878942"/>
                <a:gd name="connsiteX3" fmla="*/ 1069049 w 2138097"/>
                <a:gd name="connsiteY3" fmla="*/ 1878942 h 1878942"/>
                <a:gd name="connsiteX4" fmla="*/ 0 w 2138097"/>
                <a:gd name="connsiteY4" fmla="*/ 939471 h 1878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38097" h="1878942">
                  <a:moveTo>
                    <a:pt x="0" y="939471"/>
                  </a:moveTo>
                  <a:cubicBezTo>
                    <a:pt x="0" y="420615"/>
                    <a:pt x="478630" y="0"/>
                    <a:pt x="1069049" y="0"/>
                  </a:cubicBezTo>
                  <a:cubicBezTo>
                    <a:pt x="1659468" y="0"/>
                    <a:pt x="2138098" y="420615"/>
                    <a:pt x="2138098" y="939471"/>
                  </a:cubicBezTo>
                  <a:cubicBezTo>
                    <a:pt x="2138098" y="1458327"/>
                    <a:pt x="1659468" y="1878942"/>
                    <a:pt x="1069049" y="1878942"/>
                  </a:cubicBezTo>
                  <a:cubicBezTo>
                    <a:pt x="478630" y="1878942"/>
                    <a:pt x="0" y="1458327"/>
                    <a:pt x="0" y="939471"/>
                  </a:cubicBezTo>
                  <a:close/>
                </a:path>
              </a:pathLst>
            </a:custGeom>
            <a:solidFill>
              <a:srgbClr val="C66C3A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lIns="330897" tIns="292945" rIns="330897" bIns="292945" spcCol="1270" anchor="ctr"/>
            <a:lstStyle/>
            <a:p>
              <a:pPr algn="ctr" defTabSz="6223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ru-RU" sz="1400" dirty="0"/>
                <a:t>Бюджет Муниципального района</a:t>
              </a:r>
            </a:p>
          </p:txBody>
        </p:sp>
        <p:sp>
          <p:nvSpPr>
            <p:cNvPr id="19" name="Shape 18">
              <a:extLst>
                <a:ext uri="{FF2B5EF4-FFF2-40B4-BE49-F238E27FC236}">
                  <a16:creationId xmlns:a16="http://schemas.microsoft.com/office/drawing/2014/main" xmlns="" id="{67202BB0-83BF-44AE-8E03-14BCA82D7330}"/>
                </a:ext>
              </a:extLst>
            </p:cNvPr>
            <p:cNvSpPr/>
            <p:nvPr/>
          </p:nvSpPr>
          <p:spPr>
            <a:xfrm>
              <a:off x="899610" y="1772753"/>
              <a:ext cx="3960883" cy="3167847"/>
            </a:xfrm>
            <a:prstGeom prst="funnel">
              <a:avLst/>
            </a:prstGeom>
            <a:solidFill>
              <a:schemeClr val="accent3">
                <a:lumMod val="60000"/>
                <a:lumOff val="40000"/>
                <a:alpha val="40000"/>
              </a:schemeClr>
            </a:solidFill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lt1"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7" name="Полилиния 16">
              <a:extLst>
                <a:ext uri="{FF2B5EF4-FFF2-40B4-BE49-F238E27FC236}">
                  <a16:creationId xmlns:a16="http://schemas.microsoft.com/office/drawing/2014/main" xmlns="" id="{A56EA26B-1B46-4936-B5DB-4B42D65C16BE}"/>
                </a:ext>
              </a:extLst>
            </p:cNvPr>
            <p:cNvSpPr/>
            <p:nvPr/>
          </p:nvSpPr>
          <p:spPr>
            <a:xfrm>
              <a:off x="1045663" y="1436288"/>
              <a:ext cx="1468463" cy="1483937"/>
            </a:xfrm>
            <a:custGeom>
              <a:avLst/>
              <a:gdLst>
                <a:gd name="connsiteX0" fmla="*/ 0 w 1468537"/>
                <a:gd name="connsiteY0" fmla="*/ 742320 h 1484640"/>
                <a:gd name="connsiteX1" fmla="*/ 734269 w 1468537"/>
                <a:gd name="connsiteY1" fmla="*/ 0 h 1484640"/>
                <a:gd name="connsiteX2" fmla="*/ 1468538 w 1468537"/>
                <a:gd name="connsiteY2" fmla="*/ 742320 h 1484640"/>
                <a:gd name="connsiteX3" fmla="*/ 734269 w 1468537"/>
                <a:gd name="connsiteY3" fmla="*/ 1484640 h 1484640"/>
                <a:gd name="connsiteX4" fmla="*/ 0 w 1468537"/>
                <a:gd name="connsiteY4" fmla="*/ 742320 h 1484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68537" h="1484640">
                  <a:moveTo>
                    <a:pt x="0" y="742320"/>
                  </a:moveTo>
                  <a:cubicBezTo>
                    <a:pt x="0" y="332348"/>
                    <a:pt x="328743" y="0"/>
                    <a:pt x="734269" y="0"/>
                  </a:cubicBezTo>
                  <a:cubicBezTo>
                    <a:pt x="1139795" y="0"/>
                    <a:pt x="1468538" y="332348"/>
                    <a:pt x="1468538" y="742320"/>
                  </a:cubicBezTo>
                  <a:cubicBezTo>
                    <a:pt x="1468538" y="1152292"/>
                    <a:pt x="1139795" y="1484640"/>
                    <a:pt x="734269" y="1484640"/>
                  </a:cubicBezTo>
                  <a:cubicBezTo>
                    <a:pt x="328743" y="1484640"/>
                    <a:pt x="0" y="1152292"/>
                    <a:pt x="0" y="742320"/>
                  </a:cubicBez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lIns="232842" tIns="235200" rIns="232842" bIns="235200" spcCol="1270" anchor="ctr"/>
            <a:lstStyle/>
            <a:p>
              <a:pPr algn="ctr" defTabSz="6223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ru-RU" sz="1400" dirty="0"/>
                <a:t>Бюджет городского поселения город Мелеуз</a:t>
              </a:r>
            </a:p>
          </p:txBody>
        </p:sp>
        <p:sp>
          <p:nvSpPr>
            <p:cNvPr id="18" name="Полилиния 17">
              <a:extLst>
                <a:ext uri="{FF2B5EF4-FFF2-40B4-BE49-F238E27FC236}">
                  <a16:creationId xmlns:a16="http://schemas.microsoft.com/office/drawing/2014/main" xmlns="" id="{D733E6FC-1F66-43AB-B4BA-77E88071F755}"/>
                </a:ext>
              </a:extLst>
            </p:cNvPr>
            <p:cNvSpPr/>
            <p:nvPr/>
          </p:nvSpPr>
          <p:spPr>
            <a:xfrm>
              <a:off x="3196763" y="1460095"/>
              <a:ext cx="1546253" cy="1523614"/>
            </a:xfrm>
            <a:custGeom>
              <a:avLst/>
              <a:gdLst>
                <a:gd name="connsiteX0" fmla="*/ 0 w 1545664"/>
                <a:gd name="connsiteY0" fmla="*/ 762057 h 1524113"/>
                <a:gd name="connsiteX1" fmla="*/ 772832 w 1545664"/>
                <a:gd name="connsiteY1" fmla="*/ 0 h 1524113"/>
                <a:gd name="connsiteX2" fmla="*/ 1545664 w 1545664"/>
                <a:gd name="connsiteY2" fmla="*/ 762057 h 1524113"/>
                <a:gd name="connsiteX3" fmla="*/ 772832 w 1545664"/>
                <a:gd name="connsiteY3" fmla="*/ 1524114 h 1524113"/>
                <a:gd name="connsiteX4" fmla="*/ 0 w 1545664"/>
                <a:gd name="connsiteY4" fmla="*/ 762057 h 15241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45664" h="1524113">
                  <a:moveTo>
                    <a:pt x="0" y="762057"/>
                  </a:moveTo>
                  <a:cubicBezTo>
                    <a:pt x="0" y="341185"/>
                    <a:pt x="346009" y="0"/>
                    <a:pt x="772832" y="0"/>
                  </a:cubicBezTo>
                  <a:cubicBezTo>
                    <a:pt x="1199655" y="0"/>
                    <a:pt x="1545664" y="341185"/>
                    <a:pt x="1545664" y="762057"/>
                  </a:cubicBezTo>
                  <a:cubicBezTo>
                    <a:pt x="1545664" y="1182929"/>
                    <a:pt x="1199655" y="1524114"/>
                    <a:pt x="772832" y="1524114"/>
                  </a:cubicBezTo>
                  <a:cubicBezTo>
                    <a:pt x="346009" y="1524114"/>
                    <a:pt x="0" y="1182929"/>
                    <a:pt x="0" y="762057"/>
                  </a:cubicBezTo>
                  <a:close/>
                </a:path>
              </a:pathLst>
            </a:custGeom>
            <a:solidFill>
              <a:srgbClr val="00206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lIns="244137" tIns="240981" rIns="244137" bIns="240981" spcCol="1270" anchor="ctr"/>
            <a:lstStyle/>
            <a:p>
              <a:pPr algn="ctr" defTabSz="6223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ru-RU" sz="1400" dirty="0"/>
                <a:t>Бюджеты сельских поселений</a:t>
              </a:r>
            </a:p>
          </p:txBody>
        </p:sp>
      </p:grpSp>
    </p:spTree>
  </p:cSld>
  <p:clrMapOvr>
    <a:masterClrMapping/>
  </p:clrMapOvr>
  <p:transition spd="slow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B6B8B2A5-2456-45CF-98FD-45F6ABB01603}"/>
              </a:ext>
            </a:extLst>
          </p:cNvPr>
          <p:cNvSpPr txBox="1"/>
          <p:nvPr/>
        </p:nvSpPr>
        <p:spPr>
          <a:xfrm>
            <a:off x="0" y="0"/>
            <a:ext cx="9144000" cy="83026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направления налоговой политики муниципального                                                                                                        района Мелеузовский район Республики Башкортостан на 2020 год и                                                          на плановый период 2021 и 2022 годов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8473" y="876300"/>
            <a:ext cx="3545415" cy="1223412"/>
          </a:xfrm>
          <a:custGeom>
            <a:avLst/>
            <a:gdLst>
              <a:gd name="connsiteX0" fmla="*/ 0 w 4572001"/>
              <a:gd name="connsiteY0" fmla="*/ 0 h 1015663"/>
              <a:gd name="connsiteX1" fmla="*/ 4572001 w 4572001"/>
              <a:gd name="connsiteY1" fmla="*/ 0 h 1015663"/>
              <a:gd name="connsiteX2" fmla="*/ 4572001 w 4572001"/>
              <a:gd name="connsiteY2" fmla="*/ 1015663 h 1015663"/>
              <a:gd name="connsiteX3" fmla="*/ 0 w 4572001"/>
              <a:gd name="connsiteY3" fmla="*/ 1015663 h 1015663"/>
              <a:gd name="connsiteX4" fmla="*/ 0 w 4572001"/>
              <a:gd name="connsiteY4" fmla="*/ 0 h 1015663"/>
              <a:gd name="connsiteX0" fmla="*/ 0 w 4572001"/>
              <a:gd name="connsiteY0" fmla="*/ 0 h 1015663"/>
              <a:gd name="connsiteX1" fmla="*/ 4572001 w 4572001"/>
              <a:gd name="connsiteY1" fmla="*/ 0 h 1015663"/>
              <a:gd name="connsiteX2" fmla="*/ 2872510 w 4572001"/>
              <a:gd name="connsiteY2" fmla="*/ 987954 h 1015663"/>
              <a:gd name="connsiteX3" fmla="*/ 0 w 4572001"/>
              <a:gd name="connsiteY3" fmla="*/ 1015663 h 1015663"/>
              <a:gd name="connsiteX4" fmla="*/ 0 w 4572001"/>
              <a:gd name="connsiteY4" fmla="*/ 0 h 1015663"/>
              <a:gd name="connsiteX0" fmla="*/ 0 w 4572001"/>
              <a:gd name="connsiteY0" fmla="*/ 0 h 1015663"/>
              <a:gd name="connsiteX1" fmla="*/ 4572001 w 4572001"/>
              <a:gd name="connsiteY1" fmla="*/ 0 h 1015663"/>
              <a:gd name="connsiteX2" fmla="*/ 2872510 w 4572001"/>
              <a:gd name="connsiteY2" fmla="*/ 987954 h 1015663"/>
              <a:gd name="connsiteX3" fmla="*/ 0 w 4572001"/>
              <a:gd name="connsiteY3" fmla="*/ 1015663 h 1015663"/>
              <a:gd name="connsiteX4" fmla="*/ 0 w 4572001"/>
              <a:gd name="connsiteY4" fmla="*/ 0 h 1015663"/>
              <a:gd name="connsiteX0" fmla="*/ 0 w 5153892"/>
              <a:gd name="connsiteY0" fmla="*/ 0 h 1015663"/>
              <a:gd name="connsiteX1" fmla="*/ 5153892 w 5153892"/>
              <a:gd name="connsiteY1" fmla="*/ 0 h 1015663"/>
              <a:gd name="connsiteX2" fmla="*/ 2872510 w 5153892"/>
              <a:gd name="connsiteY2" fmla="*/ 987954 h 1015663"/>
              <a:gd name="connsiteX3" fmla="*/ 0 w 5153892"/>
              <a:gd name="connsiteY3" fmla="*/ 1015663 h 1015663"/>
              <a:gd name="connsiteX4" fmla="*/ 0 w 5153892"/>
              <a:gd name="connsiteY4" fmla="*/ 0 h 1015663"/>
              <a:gd name="connsiteX0" fmla="*/ 0 w 5176000"/>
              <a:gd name="connsiteY0" fmla="*/ 0 h 1015663"/>
              <a:gd name="connsiteX1" fmla="*/ 5153892 w 5176000"/>
              <a:gd name="connsiteY1" fmla="*/ 0 h 1015663"/>
              <a:gd name="connsiteX2" fmla="*/ 2872510 w 5176000"/>
              <a:gd name="connsiteY2" fmla="*/ 987954 h 1015663"/>
              <a:gd name="connsiteX3" fmla="*/ 0 w 5176000"/>
              <a:gd name="connsiteY3" fmla="*/ 1015663 h 1015663"/>
              <a:gd name="connsiteX4" fmla="*/ 0 w 5176000"/>
              <a:gd name="connsiteY4" fmla="*/ 0 h 1015663"/>
              <a:gd name="connsiteX0" fmla="*/ 0 w 5258830"/>
              <a:gd name="connsiteY0" fmla="*/ 0 h 1015663"/>
              <a:gd name="connsiteX1" fmla="*/ 5153892 w 5258830"/>
              <a:gd name="connsiteY1" fmla="*/ 0 h 1015663"/>
              <a:gd name="connsiteX2" fmla="*/ 3439542 w 5258830"/>
              <a:gd name="connsiteY2" fmla="*/ 987954 h 1015663"/>
              <a:gd name="connsiteX3" fmla="*/ 0 w 5258830"/>
              <a:gd name="connsiteY3" fmla="*/ 1015663 h 1015663"/>
              <a:gd name="connsiteX4" fmla="*/ 0 w 5258830"/>
              <a:gd name="connsiteY4" fmla="*/ 0 h 1015663"/>
              <a:gd name="connsiteX0" fmla="*/ 0 w 5305334"/>
              <a:gd name="connsiteY0" fmla="*/ 0 h 1015663"/>
              <a:gd name="connsiteX1" fmla="*/ 5153892 w 5305334"/>
              <a:gd name="connsiteY1" fmla="*/ 0 h 1015663"/>
              <a:gd name="connsiteX2" fmla="*/ 3439542 w 5305334"/>
              <a:gd name="connsiteY2" fmla="*/ 987954 h 1015663"/>
              <a:gd name="connsiteX3" fmla="*/ 0 w 5305334"/>
              <a:gd name="connsiteY3" fmla="*/ 1015663 h 1015663"/>
              <a:gd name="connsiteX4" fmla="*/ 0 w 5305334"/>
              <a:gd name="connsiteY4" fmla="*/ 0 h 1015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05334" h="1015663">
                <a:moveTo>
                  <a:pt x="0" y="0"/>
                </a:moveTo>
                <a:lnTo>
                  <a:pt x="5153892" y="0"/>
                </a:lnTo>
                <a:cubicBezTo>
                  <a:pt x="5243177" y="754191"/>
                  <a:pt x="5922251" y="1073696"/>
                  <a:pt x="3439542" y="987954"/>
                </a:cubicBezTo>
                <a:lnTo>
                  <a:pt x="0" y="101566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ru-RU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Главная цель муниципальной налоговой политики – ускорение темпов наращивания собственного экономического (налогового) потенциала. Объем налоговых и неналоговых доходов консолидированного бюджета района является важнейшим показателем для оценки эффективности деятельности органов местного самоуправления.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8473" y="3543751"/>
            <a:ext cx="4469552" cy="3316292"/>
          </a:xfrm>
          <a:prstGeom prst="rect">
            <a:avLst/>
          </a:prstGeom>
          <a:gradFill>
            <a:gsLst>
              <a:gs pos="63000">
                <a:schemeClr val="accent1">
                  <a:lumMod val="5000"/>
                  <a:lumOff val="9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45000"/>
                  <a:lumOff val="55000"/>
                  <a:alpha val="62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spcBef>
                <a:spcPts val="300"/>
              </a:spcBef>
            </a:pPr>
            <a:r>
              <a:rPr lang="ru-RU" sz="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Значимые для района изменения налоговой политики</a:t>
            </a:r>
          </a:p>
          <a:p>
            <a:pPr algn="ctr">
              <a:spcBef>
                <a:spcPts val="300"/>
              </a:spcBef>
            </a:pPr>
            <a:r>
              <a:rPr lang="ru-RU" sz="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федеральном и региональном законодательстве в 2020г.</a:t>
            </a:r>
          </a:p>
          <a:p>
            <a:pPr marL="171450" lvl="0" indent="-171450">
              <a:buFont typeface="Wingdings" panose="05000000000000000000" pitchFamily="2" charset="2"/>
              <a:buChar char="Ø"/>
            </a:pPr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поэтапный переход до 2024 года к зачислению 100 процентов акцизов на нефтепродукты в бюджет субъектов Российской Федерации;</a:t>
            </a:r>
          </a:p>
          <a:p>
            <a:pPr marL="171450" lvl="0" indent="-171450">
              <a:buFont typeface="Wingdings" panose="05000000000000000000" pitchFamily="2" charset="2"/>
              <a:buChar char="Ø"/>
            </a:pPr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изменение основного принципа зачисления штрафов;</a:t>
            </a:r>
          </a:p>
          <a:p>
            <a:pPr marL="171450" lvl="0" indent="-171450">
              <a:buFont typeface="Wingdings" panose="05000000000000000000" pitchFamily="2" charset="2"/>
              <a:buChar char="Ø"/>
            </a:pPr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передача с 2020 года 5 процентов платы за негативное воздействие на окружающую среду из федерального бюджета в бюджеты муниципальных районов и городских округов;</a:t>
            </a:r>
          </a:p>
          <a:p>
            <a:pPr marL="171450" lvl="0" indent="-171450">
              <a:buFont typeface="Wingdings" panose="05000000000000000000" pitchFamily="2" charset="2"/>
              <a:buChar char="Ø"/>
            </a:pPr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 концепции «налоговых расходов», включая ведение реестра льгот, проведение оценки их эффективности;</a:t>
            </a:r>
          </a:p>
          <a:p>
            <a:pPr marL="171450" lvl="0" indent="-171450">
              <a:buFont typeface="Wingdings" panose="05000000000000000000" pitchFamily="2" charset="2"/>
              <a:buChar char="Ø"/>
            </a:pPr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утверждение результатов государственной кадастровой оценки земель водного фонда и земель населенных пунктов Республики Башкортостан. </a:t>
            </a:r>
          </a:p>
          <a:p>
            <a:pPr marL="171450" lvl="0" indent="-171450">
              <a:buFont typeface="Wingdings" panose="05000000000000000000" pitchFamily="2" charset="2"/>
              <a:buChar char="Ø"/>
            </a:pPr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комфортных условий для добровольной и своевременной уплаты налогов на основе введения института «авансовой» уплаты налогов </a:t>
            </a:r>
            <a:b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физических лиц, обеспечения возможности для физических лиц оплачивать налоги через многофункциональные центры предоставления государственных </a:t>
            </a:r>
            <a:b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муниципальных услуг, отмены обязанности представления декларации плательщиками упрощенной системы налогообложения, использующими </a:t>
            </a:r>
            <a:b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«он-лайн» контрольно-кассовую технику.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введение льготы по налогу на имущество в размере 50 процентов </a:t>
            </a:r>
            <a:b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 начисленной суммы налога в отношении имущества бюджетных, казенных </a:t>
            </a:r>
            <a:b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автономных учреждений Республики Башкортостан и муниципальных образований до 31 декабря 2022 года</a:t>
            </a:r>
          </a:p>
        </p:txBody>
      </p:sp>
      <p:sp>
        <p:nvSpPr>
          <p:cNvPr id="9" name="Прямоугольник с двумя усеченными противолежащими углами 8"/>
          <p:cNvSpPr/>
          <p:nvPr/>
        </p:nvSpPr>
        <p:spPr>
          <a:xfrm>
            <a:off x="4581111" y="3891125"/>
            <a:ext cx="4422928" cy="697885"/>
          </a:xfrm>
          <a:prstGeom prst="snip2Diag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sz="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Основные направления налоговой политики муниципального района на 2020 год и на плановый период 2021 и 2022 годов сформированы в соответствии с проектом Основных направлений бюджетной, налоговой и таможенно-тарифной политики Российской Федерации на 2020 год и на плановый период 2021 и 2022 годов.</a:t>
            </a:r>
            <a:endParaRPr lang="ru-RU" sz="800" dirty="0">
              <a:solidFill>
                <a:srgbClr val="0070C0"/>
              </a:solidFill>
            </a:endParaRPr>
          </a:p>
        </p:txBody>
      </p:sp>
      <p:sp>
        <p:nvSpPr>
          <p:cNvPr id="13" name="Прямоугольник 2"/>
          <p:cNvSpPr/>
          <p:nvPr/>
        </p:nvSpPr>
        <p:spPr>
          <a:xfrm>
            <a:off x="27484" y="2107810"/>
            <a:ext cx="3635896" cy="1384995"/>
          </a:xfrm>
          <a:custGeom>
            <a:avLst/>
            <a:gdLst>
              <a:gd name="connsiteX0" fmla="*/ 0 w 4572001"/>
              <a:gd name="connsiteY0" fmla="*/ 0 h 1015663"/>
              <a:gd name="connsiteX1" fmla="*/ 4572001 w 4572001"/>
              <a:gd name="connsiteY1" fmla="*/ 0 h 1015663"/>
              <a:gd name="connsiteX2" fmla="*/ 4572001 w 4572001"/>
              <a:gd name="connsiteY2" fmla="*/ 1015663 h 1015663"/>
              <a:gd name="connsiteX3" fmla="*/ 0 w 4572001"/>
              <a:gd name="connsiteY3" fmla="*/ 1015663 h 1015663"/>
              <a:gd name="connsiteX4" fmla="*/ 0 w 4572001"/>
              <a:gd name="connsiteY4" fmla="*/ 0 h 1015663"/>
              <a:gd name="connsiteX0" fmla="*/ 0 w 4572001"/>
              <a:gd name="connsiteY0" fmla="*/ 0 h 1015663"/>
              <a:gd name="connsiteX1" fmla="*/ 4572001 w 4572001"/>
              <a:gd name="connsiteY1" fmla="*/ 0 h 1015663"/>
              <a:gd name="connsiteX2" fmla="*/ 2872510 w 4572001"/>
              <a:gd name="connsiteY2" fmla="*/ 987954 h 1015663"/>
              <a:gd name="connsiteX3" fmla="*/ 0 w 4572001"/>
              <a:gd name="connsiteY3" fmla="*/ 1015663 h 1015663"/>
              <a:gd name="connsiteX4" fmla="*/ 0 w 4572001"/>
              <a:gd name="connsiteY4" fmla="*/ 0 h 1015663"/>
              <a:gd name="connsiteX0" fmla="*/ 0 w 4572001"/>
              <a:gd name="connsiteY0" fmla="*/ 0 h 1015663"/>
              <a:gd name="connsiteX1" fmla="*/ 4572001 w 4572001"/>
              <a:gd name="connsiteY1" fmla="*/ 0 h 1015663"/>
              <a:gd name="connsiteX2" fmla="*/ 2872510 w 4572001"/>
              <a:gd name="connsiteY2" fmla="*/ 987954 h 1015663"/>
              <a:gd name="connsiteX3" fmla="*/ 0 w 4572001"/>
              <a:gd name="connsiteY3" fmla="*/ 1015663 h 1015663"/>
              <a:gd name="connsiteX4" fmla="*/ 0 w 4572001"/>
              <a:gd name="connsiteY4" fmla="*/ 0 h 1015663"/>
              <a:gd name="connsiteX0" fmla="*/ 0 w 5153892"/>
              <a:gd name="connsiteY0" fmla="*/ 0 h 1015663"/>
              <a:gd name="connsiteX1" fmla="*/ 5153892 w 5153892"/>
              <a:gd name="connsiteY1" fmla="*/ 0 h 1015663"/>
              <a:gd name="connsiteX2" fmla="*/ 2872510 w 5153892"/>
              <a:gd name="connsiteY2" fmla="*/ 987954 h 1015663"/>
              <a:gd name="connsiteX3" fmla="*/ 0 w 5153892"/>
              <a:gd name="connsiteY3" fmla="*/ 1015663 h 1015663"/>
              <a:gd name="connsiteX4" fmla="*/ 0 w 5153892"/>
              <a:gd name="connsiteY4" fmla="*/ 0 h 1015663"/>
              <a:gd name="connsiteX0" fmla="*/ 0 w 5176000"/>
              <a:gd name="connsiteY0" fmla="*/ 0 h 1015663"/>
              <a:gd name="connsiteX1" fmla="*/ 5153892 w 5176000"/>
              <a:gd name="connsiteY1" fmla="*/ 0 h 1015663"/>
              <a:gd name="connsiteX2" fmla="*/ 2872510 w 5176000"/>
              <a:gd name="connsiteY2" fmla="*/ 987954 h 1015663"/>
              <a:gd name="connsiteX3" fmla="*/ 0 w 5176000"/>
              <a:gd name="connsiteY3" fmla="*/ 1015663 h 1015663"/>
              <a:gd name="connsiteX4" fmla="*/ 0 w 5176000"/>
              <a:gd name="connsiteY4" fmla="*/ 0 h 1015663"/>
              <a:gd name="connsiteX0" fmla="*/ 0 w 5258830"/>
              <a:gd name="connsiteY0" fmla="*/ 0 h 1015663"/>
              <a:gd name="connsiteX1" fmla="*/ 5153892 w 5258830"/>
              <a:gd name="connsiteY1" fmla="*/ 0 h 1015663"/>
              <a:gd name="connsiteX2" fmla="*/ 3439542 w 5258830"/>
              <a:gd name="connsiteY2" fmla="*/ 987954 h 1015663"/>
              <a:gd name="connsiteX3" fmla="*/ 0 w 5258830"/>
              <a:gd name="connsiteY3" fmla="*/ 1015663 h 1015663"/>
              <a:gd name="connsiteX4" fmla="*/ 0 w 5258830"/>
              <a:gd name="connsiteY4" fmla="*/ 0 h 1015663"/>
              <a:gd name="connsiteX0" fmla="*/ 0 w 5305334"/>
              <a:gd name="connsiteY0" fmla="*/ 0 h 1015663"/>
              <a:gd name="connsiteX1" fmla="*/ 5153892 w 5305334"/>
              <a:gd name="connsiteY1" fmla="*/ 0 h 1015663"/>
              <a:gd name="connsiteX2" fmla="*/ 3439542 w 5305334"/>
              <a:gd name="connsiteY2" fmla="*/ 987954 h 1015663"/>
              <a:gd name="connsiteX3" fmla="*/ 0 w 5305334"/>
              <a:gd name="connsiteY3" fmla="*/ 1015663 h 1015663"/>
              <a:gd name="connsiteX4" fmla="*/ 0 w 5305334"/>
              <a:gd name="connsiteY4" fmla="*/ 0 h 1015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05334" h="1015663">
                <a:moveTo>
                  <a:pt x="0" y="0"/>
                </a:moveTo>
                <a:lnTo>
                  <a:pt x="5153892" y="0"/>
                </a:lnTo>
                <a:cubicBezTo>
                  <a:pt x="5243177" y="754191"/>
                  <a:pt x="5922251" y="1073696"/>
                  <a:pt x="3439542" y="987954"/>
                </a:cubicBezTo>
                <a:lnTo>
                  <a:pt x="0" y="1015663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>
            <a:spAutoFit/>
          </a:bodyPr>
          <a:lstStyle/>
          <a:p>
            <a:pPr algn="just"/>
            <a:r>
              <a:rPr lang="ru-RU" sz="105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Стратегическая цель муниципальной программы «Управление муниципальными финансами и муниципальным долгом муниципального района Мелеузовский район Республики Башкортостан» - обеспечение темпа роста налоговых и неналоговых доходов консолидированного бюджета муниципального района Мелеузовский район Республики Башкортостан не ниже темпа роста по Республике Башкортостан.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4572000" y="5168061"/>
            <a:ext cx="364234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>
            <a:off x="4355976" y="3871304"/>
            <a:ext cx="516579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9552" y="4846701"/>
            <a:ext cx="936104" cy="936104"/>
          </a:xfrm>
          <a:prstGeom prst="rect">
            <a:avLst/>
          </a:prstGeom>
        </p:spPr>
      </p:pic>
      <p:sp>
        <p:nvSpPr>
          <p:cNvPr id="36869" name="Прямоугольник 7">
            <a:extLst>
              <a:ext uri="{FF2B5EF4-FFF2-40B4-BE49-F238E27FC236}">
                <a16:creationId xmlns="" xmlns:a16="http://schemas.microsoft.com/office/drawing/2014/main" id="{F89B921A-7A3F-4389-BE85-84633212A3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32056" y="4764111"/>
            <a:ext cx="3500429" cy="1685568"/>
          </a:xfrm>
          <a:prstGeom prst="snip1Rect">
            <a:avLst>
              <a:gd name="adj" fmla="val 20226"/>
            </a:avLst>
          </a:prstGeom>
          <a:solidFill>
            <a:schemeClr val="accent6">
              <a:lumMod val="60000"/>
              <a:lumOff val="40000"/>
            </a:schemeClr>
          </a:solidFill>
          <a:ln/>
          <a:extLst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/>
            <a:r>
              <a:rPr lang="ru-RU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решение задач направлены меры, предусмотренные Комплексным планом мероприятий по увеличению поступлений налоговых и неналоговых доходов консолидированного бюджета республики до 2024 года. </a:t>
            </a:r>
          </a:p>
          <a:p>
            <a:pPr algn="just"/>
            <a:endParaRPr lang="ru-RU" sz="10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 системных мер позволит получить около 31,3 </a:t>
            </a:r>
            <a:r>
              <a:rPr lang="ru-RU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млн.руб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дополнительных доходов в 2020 году и свыше 31,4 </a:t>
            </a:r>
            <a:r>
              <a:rPr lang="ru-RU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млн.руб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в год в 2021–2024 годах.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845627" y="791643"/>
            <a:ext cx="4865687" cy="3046988"/>
          </a:xfrm>
          <a:prstGeom prst="rect">
            <a:avLst/>
          </a:prstGeom>
          <a:gradFill>
            <a:gsLst>
              <a:gs pos="63000">
                <a:schemeClr val="accent1">
                  <a:lumMod val="5000"/>
                  <a:lumOff val="9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45000"/>
                  <a:lumOff val="55000"/>
                  <a:alpha val="62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pPr marL="171450" indent="-171450" algn="ctr">
              <a:spcBef>
                <a:spcPts val="300"/>
              </a:spcBef>
              <a:buFont typeface="Wingdings" panose="05000000000000000000" pitchFamily="2" charset="2"/>
              <a:buChar char="Ø"/>
            </a:pPr>
            <a:r>
              <a:rPr lang="ru-RU" sz="800" b="1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Основные направления налоговой политики района в 2020г.:</a:t>
            </a:r>
          </a:p>
          <a:p>
            <a:pPr marL="171450" lvl="0" indent="-171450">
              <a:buFont typeface="Wingdings" panose="05000000000000000000" pitchFamily="2" charset="2"/>
              <a:buChar char="Ø"/>
            </a:pPr>
            <a:r>
              <a:rPr lang="ru-RU" sz="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качества администрирования доходов бюджета и совершенствование налогового законодательства; </a:t>
            </a:r>
          </a:p>
          <a:p>
            <a:pPr marL="171450" lvl="0" indent="-171450">
              <a:buFont typeface="Wingdings" panose="05000000000000000000" pitchFamily="2" charset="2"/>
              <a:buChar char="Ø"/>
            </a:pPr>
            <a:r>
              <a:rPr lang="ru-RU" sz="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увеличение налоговой базы «устойчивых» доходов (имущественные налоги, налоги на совокупный доход, НДФЛ), в т.ч. путем обеспечения присвоения всем объектам недвижимого имущества, как состоящим на кадастровом учете, так и выявляемым, адресов в соответствии с Правилами присвоения, изменения и аннулирования адресов;</a:t>
            </a:r>
          </a:p>
          <a:p>
            <a:pPr marL="171450" lvl="0" indent="-171450">
              <a:buFont typeface="Wingdings" panose="05000000000000000000" pitchFamily="2" charset="2"/>
              <a:buChar char="Ø"/>
            </a:pPr>
            <a:r>
              <a:rPr lang="ru-RU" sz="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расширение и совершенствование стимулирующих механизмов инвестиционного и экономического роста;</a:t>
            </a:r>
          </a:p>
          <a:p>
            <a:pPr marL="171450" lvl="0" indent="-171450">
              <a:buFont typeface="Wingdings" panose="05000000000000000000" pitchFamily="2" charset="2"/>
              <a:buChar char="Ø"/>
            </a:pPr>
            <a:r>
              <a:rPr lang="ru-RU" sz="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легализация сферы торговли и услуг; </a:t>
            </a:r>
          </a:p>
          <a:p>
            <a:pPr marL="171450" lvl="0" indent="-171450">
              <a:buFont typeface="Wingdings" panose="05000000000000000000" pitchFamily="2" charset="2"/>
              <a:buChar char="Ø"/>
            </a:pPr>
            <a:r>
              <a:rPr lang="ru-RU" sz="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оценка эффективности налоговых льгот и преференций;</a:t>
            </a:r>
          </a:p>
          <a:p>
            <a:pPr marL="171450" lvl="0" indent="-171450">
              <a:buFont typeface="Wingdings" panose="05000000000000000000" pitchFamily="2" charset="2"/>
              <a:buChar char="Ø"/>
            </a:pPr>
            <a:r>
              <a:rPr lang="ru-RU" sz="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погашение задолженности по платежам в бюджет;</a:t>
            </a:r>
          </a:p>
          <a:p>
            <a:pPr marL="171450" lvl="0" indent="-171450">
              <a:buFont typeface="Wingdings" panose="05000000000000000000" pitchFamily="2" charset="2"/>
              <a:buChar char="Ø"/>
            </a:pPr>
            <a:r>
              <a:rPr lang="ru-RU" sz="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усиление адресной работы с налогоплательщиками;</a:t>
            </a:r>
          </a:p>
          <a:p>
            <a:pPr marL="171450" lvl="0" indent="-171450">
              <a:buFont typeface="Wingdings" panose="05000000000000000000" pitchFamily="2" charset="2"/>
              <a:buChar char="Ø"/>
            </a:pPr>
            <a:r>
              <a:rPr lang="ru-RU" sz="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реестров источников доходов консолидированного бюджета муниципального района </a:t>
            </a:r>
            <a:r>
              <a:rPr lang="ru-RU" sz="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Мелеузовский</a:t>
            </a:r>
            <a:r>
              <a:rPr lang="ru-RU" sz="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 Республики Башкортостан  и бюджетов поселений, входящих в состав муниципального района </a:t>
            </a:r>
            <a:r>
              <a:rPr lang="ru-RU" sz="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Мелеузовский</a:t>
            </a:r>
            <a:r>
              <a:rPr lang="ru-RU" sz="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 Республики Башкортостан;</a:t>
            </a:r>
          </a:p>
          <a:p>
            <a:pPr marL="171450" lvl="0" indent="-171450">
              <a:buFont typeface="Wingdings" panose="05000000000000000000" pitchFamily="2" charset="2"/>
              <a:buChar char="Ø"/>
            </a:pPr>
            <a:r>
              <a:rPr lang="ru-RU" sz="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оценка налогового потенциала крупных налогоплательщиков и мониторинг состояния расчетов с бюджетом.</a:t>
            </a:r>
          </a:p>
          <a:p>
            <a:pPr marL="171450" lvl="0" indent="-171450">
              <a:buFont typeface="Wingdings" panose="05000000000000000000" pitchFamily="2" charset="2"/>
              <a:buChar char="Ø"/>
            </a:pPr>
            <a:r>
              <a:rPr lang="ru-RU" sz="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внедрение концепции ответственного налогоплательщика с разработкой соответствующего стандарта; 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ru-RU" sz="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внедрение системы управления налоговыми расходами (выпадающими доходами бюджета, обусловленными налоговыми льготами, преференциями  по налогам и сборам, предусмотренными в качестве мер государственной поддержки в соответствии с целями муниципальных программ и (или) целями социально-экономической политики, не относящимися к муниципальным программам) и обеспечение ее интеграции в бюджетный процесс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491" y="3296265"/>
            <a:ext cx="1028091" cy="668295"/>
          </a:xfrm>
          <a:prstGeom prst="rect">
            <a:avLst/>
          </a:prstGeom>
        </p:spPr>
      </p:pic>
      <p:pic>
        <p:nvPicPr>
          <p:cNvPr id="21" name="Picture 3">
            <a:extLst>
              <a:ext uri="{FF2B5EF4-FFF2-40B4-BE49-F238E27FC236}">
                <a16:creationId xmlns="" xmlns:a16="http://schemas.microsoft.com/office/drawing/2014/main" id="{C98C543F-89CC-4712-B8A9-373700B810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1822" y="887124"/>
            <a:ext cx="493165" cy="6131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1613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Блок-схема: документ 15"/>
          <p:cNvSpPr/>
          <p:nvPr/>
        </p:nvSpPr>
        <p:spPr>
          <a:xfrm>
            <a:off x="85849" y="2048927"/>
            <a:ext cx="9017091" cy="3827720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21513"/>
              <a:gd name="connsiteX1" fmla="*/ 21600 w 21600"/>
              <a:gd name="connsiteY1" fmla="*/ 0 h 21513"/>
              <a:gd name="connsiteX2" fmla="*/ 21600 w 21600"/>
              <a:gd name="connsiteY2" fmla="*/ 17322 h 21513"/>
              <a:gd name="connsiteX3" fmla="*/ 0 w 21600"/>
              <a:gd name="connsiteY3" fmla="*/ 20387 h 21513"/>
              <a:gd name="connsiteX4" fmla="*/ 0 w 21600"/>
              <a:gd name="connsiteY4" fmla="*/ 0 h 21513"/>
              <a:gd name="connsiteX0" fmla="*/ 0 w 21600"/>
              <a:gd name="connsiteY0" fmla="*/ 0 h 22002"/>
              <a:gd name="connsiteX1" fmla="*/ 21600 w 21600"/>
              <a:gd name="connsiteY1" fmla="*/ 0 h 22002"/>
              <a:gd name="connsiteX2" fmla="*/ 21600 w 21600"/>
              <a:gd name="connsiteY2" fmla="*/ 17322 h 22002"/>
              <a:gd name="connsiteX3" fmla="*/ 0 w 21600"/>
              <a:gd name="connsiteY3" fmla="*/ 20387 h 22002"/>
              <a:gd name="connsiteX4" fmla="*/ 0 w 21600"/>
              <a:gd name="connsiteY4" fmla="*/ 0 h 22002"/>
              <a:gd name="connsiteX0" fmla="*/ 22 w 21600"/>
              <a:gd name="connsiteY0" fmla="*/ 4727 h 22002"/>
              <a:gd name="connsiteX1" fmla="*/ 21600 w 21600"/>
              <a:gd name="connsiteY1" fmla="*/ 0 h 22002"/>
              <a:gd name="connsiteX2" fmla="*/ 21600 w 21600"/>
              <a:gd name="connsiteY2" fmla="*/ 17322 h 22002"/>
              <a:gd name="connsiteX3" fmla="*/ 0 w 21600"/>
              <a:gd name="connsiteY3" fmla="*/ 20387 h 22002"/>
              <a:gd name="connsiteX4" fmla="*/ 22 w 21600"/>
              <a:gd name="connsiteY4" fmla="*/ 4727 h 22002"/>
              <a:gd name="connsiteX0" fmla="*/ 22 w 21600"/>
              <a:gd name="connsiteY0" fmla="*/ 344 h 17619"/>
              <a:gd name="connsiteX1" fmla="*/ 21359 w 21600"/>
              <a:gd name="connsiteY1" fmla="*/ 0 h 17619"/>
              <a:gd name="connsiteX2" fmla="*/ 21600 w 21600"/>
              <a:gd name="connsiteY2" fmla="*/ 12939 h 17619"/>
              <a:gd name="connsiteX3" fmla="*/ 0 w 21600"/>
              <a:gd name="connsiteY3" fmla="*/ 16004 h 17619"/>
              <a:gd name="connsiteX4" fmla="*/ 22 w 21600"/>
              <a:gd name="connsiteY4" fmla="*/ 344 h 17619"/>
              <a:gd name="connsiteX0" fmla="*/ 22 w 21359"/>
              <a:gd name="connsiteY0" fmla="*/ 344 h 16831"/>
              <a:gd name="connsiteX1" fmla="*/ 21359 w 21359"/>
              <a:gd name="connsiteY1" fmla="*/ 0 h 16831"/>
              <a:gd name="connsiteX2" fmla="*/ 12105 w 21359"/>
              <a:gd name="connsiteY2" fmla="*/ 2067 h 16831"/>
              <a:gd name="connsiteX3" fmla="*/ 0 w 21359"/>
              <a:gd name="connsiteY3" fmla="*/ 16004 h 16831"/>
              <a:gd name="connsiteX4" fmla="*/ 22 w 21359"/>
              <a:gd name="connsiteY4" fmla="*/ 344 h 16831"/>
              <a:gd name="connsiteX0" fmla="*/ 22 w 21359"/>
              <a:gd name="connsiteY0" fmla="*/ 344 h 17809"/>
              <a:gd name="connsiteX1" fmla="*/ 21359 w 21359"/>
              <a:gd name="connsiteY1" fmla="*/ 0 h 17809"/>
              <a:gd name="connsiteX2" fmla="*/ 12105 w 21359"/>
              <a:gd name="connsiteY2" fmla="*/ 2067 h 17809"/>
              <a:gd name="connsiteX3" fmla="*/ 10967 w 21359"/>
              <a:gd name="connsiteY3" fmla="*/ 16197 h 17809"/>
              <a:gd name="connsiteX4" fmla="*/ 0 w 21359"/>
              <a:gd name="connsiteY4" fmla="*/ 16004 h 17809"/>
              <a:gd name="connsiteX5" fmla="*/ 22 w 21359"/>
              <a:gd name="connsiteY5" fmla="*/ 344 h 17809"/>
              <a:gd name="connsiteX0" fmla="*/ 22 w 21359"/>
              <a:gd name="connsiteY0" fmla="*/ 344 h 17809"/>
              <a:gd name="connsiteX1" fmla="*/ 21359 w 21359"/>
              <a:gd name="connsiteY1" fmla="*/ 0 h 17809"/>
              <a:gd name="connsiteX2" fmla="*/ 11864 w 21359"/>
              <a:gd name="connsiteY2" fmla="*/ 2067 h 17809"/>
              <a:gd name="connsiteX3" fmla="*/ 10967 w 21359"/>
              <a:gd name="connsiteY3" fmla="*/ 16197 h 17809"/>
              <a:gd name="connsiteX4" fmla="*/ 0 w 21359"/>
              <a:gd name="connsiteY4" fmla="*/ 16004 h 17809"/>
              <a:gd name="connsiteX5" fmla="*/ 22 w 21359"/>
              <a:gd name="connsiteY5" fmla="*/ 344 h 17809"/>
              <a:gd name="connsiteX0" fmla="*/ 22 w 21359"/>
              <a:gd name="connsiteY0" fmla="*/ 344 h 17809"/>
              <a:gd name="connsiteX1" fmla="*/ 21359 w 21359"/>
              <a:gd name="connsiteY1" fmla="*/ 0 h 17809"/>
              <a:gd name="connsiteX2" fmla="*/ 12061 w 21359"/>
              <a:gd name="connsiteY2" fmla="*/ 2196 h 17809"/>
              <a:gd name="connsiteX3" fmla="*/ 10967 w 21359"/>
              <a:gd name="connsiteY3" fmla="*/ 16197 h 17809"/>
              <a:gd name="connsiteX4" fmla="*/ 0 w 21359"/>
              <a:gd name="connsiteY4" fmla="*/ 16004 h 17809"/>
              <a:gd name="connsiteX5" fmla="*/ 22 w 21359"/>
              <a:gd name="connsiteY5" fmla="*/ 344 h 17809"/>
              <a:gd name="connsiteX0" fmla="*/ 22 w 21359"/>
              <a:gd name="connsiteY0" fmla="*/ 344 h 17809"/>
              <a:gd name="connsiteX1" fmla="*/ 21359 w 21359"/>
              <a:gd name="connsiteY1" fmla="*/ 0 h 17809"/>
              <a:gd name="connsiteX2" fmla="*/ 11912 w 21359"/>
              <a:gd name="connsiteY2" fmla="*/ 1946 h 17809"/>
              <a:gd name="connsiteX3" fmla="*/ 10967 w 21359"/>
              <a:gd name="connsiteY3" fmla="*/ 16197 h 17809"/>
              <a:gd name="connsiteX4" fmla="*/ 0 w 21359"/>
              <a:gd name="connsiteY4" fmla="*/ 16004 h 17809"/>
              <a:gd name="connsiteX5" fmla="*/ 22 w 21359"/>
              <a:gd name="connsiteY5" fmla="*/ 344 h 17809"/>
              <a:gd name="connsiteX0" fmla="*/ 22 w 21359"/>
              <a:gd name="connsiteY0" fmla="*/ 344 h 17809"/>
              <a:gd name="connsiteX1" fmla="*/ 21359 w 21359"/>
              <a:gd name="connsiteY1" fmla="*/ 0 h 17809"/>
              <a:gd name="connsiteX2" fmla="*/ 11912 w 21359"/>
              <a:gd name="connsiteY2" fmla="*/ 1946 h 17809"/>
              <a:gd name="connsiteX3" fmla="*/ 10967 w 21359"/>
              <a:gd name="connsiteY3" fmla="*/ 16197 h 17809"/>
              <a:gd name="connsiteX4" fmla="*/ 0 w 21359"/>
              <a:gd name="connsiteY4" fmla="*/ 16004 h 17809"/>
              <a:gd name="connsiteX5" fmla="*/ 22 w 21359"/>
              <a:gd name="connsiteY5" fmla="*/ 344 h 178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359" h="17809">
                <a:moveTo>
                  <a:pt x="22" y="344"/>
                </a:moveTo>
                <a:lnTo>
                  <a:pt x="21359" y="0"/>
                </a:lnTo>
                <a:cubicBezTo>
                  <a:pt x="21439" y="4313"/>
                  <a:pt x="13212" y="219"/>
                  <a:pt x="11912" y="1946"/>
                </a:cubicBezTo>
                <a:cubicBezTo>
                  <a:pt x="9185" y="4223"/>
                  <a:pt x="12984" y="13874"/>
                  <a:pt x="10967" y="16197"/>
                </a:cubicBezTo>
                <a:cubicBezTo>
                  <a:pt x="8950" y="18520"/>
                  <a:pt x="829" y="18224"/>
                  <a:pt x="0" y="16004"/>
                </a:cubicBezTo>
                <a:cubicBezTo>
                  <a:pt x="7" y="10784"/>
                  <a:pt x="15" y="5564"/>
                  <a:pt x="22" y="344"/>
                </a:cubicBezTo>
                <a:close/>
              </a:path>
            </a:pathLst>
          </a:custGeom>
          <a:gradFill flip="none" rotWithShape="1">
            <a:gsLst>
              <a:gs pos="1000">
                <a:schemeClr val="accent1">
                  <a:lumMod val="20000"/>
                  <a:lumOff val="80000"/>
                  <a:shade val="30000"/>
                  <a:satMod val="115000"/>
                  <a:alpha val="19000"/>
                </a:schemeClr>
              </a:gs>
              <a:gs pos="7000">
                <a:schemeClr val="accent1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6228184" y="888271"/>
            <a:ext cx="2678584" cy="120032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ru-RU" sz="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Обоснование: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ru-RU" sz="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</a:t>
            </a:r>
            <a:r>
              <a:rPr lang="ru-RU" sz="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Основных направлений бюджетной политики Республики Башкортостан на </a:t>
            </a:r>
            <a:r>
              <a:rPr lang="ru-RU" sz="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 </a:t>
            </a:r>
            <a:r>
              <a:rPr lang="ru-RU" sz="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 и на плановый период </a:t>
            </a:r>
            <a:r>
              <a:rPr lang="ru-RU" sz="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2021и 2022 </a:t>
            </a:r>
            <a:r>
              <a:rPr lang="ru-RU" sz="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годов, </a:t>
            </a:r>
            <a:endParaRPr lang="ru-RU" sz="80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ru-RU" sz="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</a:t>
            </a:r>
            <a:r>
              <a:rPr lang="ru-RU" sz="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«Управление муниципальными финансами и муниципальным долгом муниципального района Мелеузовский район Республики Башкортостан</a:t>
            </a:r>
            <a:r>
              <a:rPr lang="ru-RU" sz="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от </a:t>
            </a:r>
            <a:r>
              <a:rPr lang="ru-RU" sz="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 декабря 2015 года № 2336 (с последующими </a:t>
            </a:r>
            <a:r>
              <a:rPr lang="ru-RU" sz="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изменениями)</a:t>
            </a:r>
            <a:endParaRPr lang="ru-RU" sz="800" dirty="0">
              <a:solidFill>
                <a:srgbClr val="0070C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220072" y="6452790"/>
            <a:ext cx="3923928" cy="405210"/>
          </a:xfrm>
          <a:prstGeom prst="rect">
            <a:avLst/>
          </a:prstGeom>
          <a:solidFill>
            <a:srgbClr val="0978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6D23EA7F-0803-4E2F-9B1F-5CF35DD9B9C6}"/>
              </a:ext>
            </a:extLst>
          </p:cNvPr>
          <p:cNvSpPr txBox="1"/>
          <p:nvPr/>
        </p:nvSpPr>
        <p:spPr>
          <a:xfrm>
            <a:off x="0" y="0"/>
            <a:ext cx="9144000" cy="83026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600" b="1" dirty="0">
                <a:solidFill>
                  <a:srgbClr val="FF0000"/>
                </a:solidFill>
                <a:latin typeface="+mj-lt"/>
              </a:rPr>
              <a:t>    </a:t>
            </a:r>
            <a:r>
              <a:rPr lang="ru-RU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направления бюджетной политики муниципального                                                                                                        района Мелеузовский район Республики Башкортостан на </a:t>
            </a:r>
            <a:r>
              <a:rPr lang="ru-RU" sz="1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 </a:t>
            </a:r>
            <a:r>
              <a:rPr lang="ru-RU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 и                                                          на плановый период </a:t>
            </a:r>
            <a:r>
              <a:rPr lang="ru-RU" sz="1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 </a:t>
            </a:r>
            <a:r>
              <a:rPr lang="ru-RU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1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 </a:t>
            </a:r>
            <a:r>
              <a:rPr lang="ru-RU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годов</a:t>
            </a:r>
          </a:p>
        </p:txBody>
      </p:sp>
      <p:sp>
        <p:nvSpPr>
          <p:cNvPr id="34821" name="Прямоугольник 7">
            <a:extLst>
              <a:ext uri="{FF2B5EF4-FFF2-40B4-BE49-F238E27FC236}">
                <a16:creationId xmlns="" xmlns:a16="http://schemas.microsoft.com/office/drawing/2014/main" id="{A382ADEC-C550-4B00-8D2B-8882A26132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9632" y="915771"/>
            <a:ext cx="4896544" cy="1070134"/>
          </a:xfrm>
          <a:prstGeom prst="flowChartDocument">
            <a:avLst/>
          </a:prstGeom>
          <a:solidFill>
            <a:schemeClr val="tx2"/>
          </a:solidFill>
          <a:ln/>
          <a:ex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indent="539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/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целях обеспечения комплексного подхода к управлению бюджетной устойчивостью и поддержания сбалансированности консолидированного бюджета района в долгосрочной перспективе сформирован и утвержден постановлением главы Администрации </a:t>
            </a: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 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17 апреля 2017 года № 569 </a:t>
            </a: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Бюджетный 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прогноз муниципального района Мелеузовский район Республики Башкортостан на период до 2030 года.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altLang="ru-RU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9949" y="6036441"/>
            <a:ext cx="4928848" cy="584775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just"/>
            <a:r>
              <a:rPr lang="ru-RU" sz="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 </a:t>
            </a:r>
            <a:r>
              <a:rPr lang="ru-RU" sz="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формировании Основных направлений бюджетной политики учтены положения бюджетного и налогового законодательства Российской Федерации и Республики Башкортостан, нормативных правовых актов муниципального района Мелеузовский район Республики Башкортостан, итоги реализации бюджетной политики в предыдущие периоды.</a:t>
            </a:r>
          </a:p>
        </p:txBody>
      </p:sp>
      <p:sp>
        <p:nvSpPr>
          <p:cNvPr id="6" name="Выноска со стрелкой вниз 5"/>
          <p:cNvSpPr/>
          <p:nvPr/>
        </p:nvSpPr>
        <p:spPr>
          <a:xfrm>
            <a:off x="104725" y="2133577"/>
            <a:ext cx="4546347" cy="1520190"/>
          </a:xfrm>
          <a:prstGeom prst="downArrowCallout">
            <a:avLst>
              <a:gd name="adj1" fmla="val 33248"/>
              <a:gd name="adj2" fmla="val 26031"/>
              <a:gd name="adj3" fmla="val 15336"/>
              <a:gd name="adj4" fmla="val 76265"/>
            </a:avLst>
          </a:prstGeom>
          <a:solidFill>
            <a:schemeClr val="tx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Приоритеты бюджетной </a:t>
            </a:r>
            <a:r>
              <a:rPr lang="ru-RU" sz="1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политики района в 2019 году </a:t>
            </a:r>
          </a:p>
          <a:p>
            <a:pPr marL="171450" indent="-171450" algn="just">
              <a:buFont typeface="Wingdings" panose="05000000000000000000" pitchFamily="2" charset="2"/>
              <a:buChar char="ü"/>
            </a:pP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достижение наилучших значений темпов наращивания собственного экономического (налогового) потенциала района среди муниципальных образований Республики Башкортостан при обеспечении равных условий налогообложения доходов и имущества населения</a:t>
            </a:r>
          </a:p>
          <a:p>
            <a:pPr marL="171450" indent="-171450" algn="just">
              <a:buFont typeface="Wingdings" panose="05000000000000000000" pitchFamily="2" charset="2"/>
              <a:buChar char="ü"/>
            </a:pP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сохранение макроэкономической стабильности и сбалансированности местных бюджетов в условиях сохранения бюджетных ограничений. </a:t>
            </a:r>
            <a:endParaRPr lang="ru-RU" sz="1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030613" y="5102464"/>
            <a:ext cx="3979860" cy="170816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ru-RU" sz="105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целях решения поставленных задач планируется: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ru-RU" sz="105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продолжить осуществление мониторинга и оценки качества управления муниципальными финансами муниципальных образований;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ru-RU" sz="105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использовать механизмы поощрения муниципальных образований в целях повышения уровня социально-экономического развития территорий и качества исполнения полномочий местного самоуправления;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ru-RU" sz="105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расширить использование механизмов инициативного бюджетирования.</a:t>
            </a:r>
          </a:p>
        </p:txBody>
      </p:sp>
      <p:sp>
        <p:nvSpPr>
          <p:cNvPr id="13" name="Выноска со стрелкой вниз 12"/>
          <p:cNvSpPr/>
          <p:nvPr/>
        </p:nvSpPr>
        <p:spPr>
          <a:xfrm>
            <a:off x="5020470" y="2525614"/>
            <a:ext cx="3979860" cy="2541210"/>
          </a:xfrm>
          <a:prstGeom prst="downArrowCallout">
            <a:avLst>
              <a:gd name="adj1" fmla="val 27146"/>
              <a:gd name="adj2" fmla="val 27020"/>
              <a:gd name="adj3" fmla="val 11950"/>
              <a:gd name="adj4" fmla="val 83975"/>
            </a:avLst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05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направления бюджетной политики </a:t>
            </a:r>
          </a:p>
          <a:p>
            <a:pPr algn="ctr"/>
            <a:r>
              <a:rPr lang="ru-RU" sz="105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0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сфере межбюджетных отношений </a:t>
            </a:r>
            <a:endParaRPr lang="ru-RU" sz="105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05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между </a:t>
            </a:r>
            <a:r>
              <a:rPr lang="ru-RU" sz="10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бюджетом муниципального </a:t>
            </a:r>
            <a:r>
              <a:rPr lang="ru-RU" sz="105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района</a:t>
            </a:r>
          </a:p>
          <a:p>
            <a:pPr algn="ctr"/>
            <a:r>
              <a:rPr lang="ru-RU" sz="105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0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бюджетами поселений </a:t>
            </a:r>
            <a:r>
              <a:rPr lang="ru-RU" sz="105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10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период </a:t>
            </a:r>
            <a:r>
              <a:rPr lang="ru-RU" sz="105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2020-2022 </a:t>
            </a:r>
            <a:r>
              <a:rPr lang="ru-RU" sz="10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годо</a:t>
            </a:r>
            <a:r>
              <a:rPr lang="ru-RU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endParaRPr lang="ru-RU" sz="105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 algn="just">
              <a:spcBef>
                <a:spcPts val="300"/>
              </a:spcBef>
              <a:buFont typeface="Wingdings" panose="05000000000000000000" pitchFamily="2" charset="2"/>
              <a:buChar char="ü"/>
            </a:pPr>
            <a:r>
              <a:rPr lang="ru-RU" sz="10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</a:t>
            </a:r>
            <a:r>
              <a:rPr lang="ru-RU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сбалансированности местных бюджетов; </a:t>
            </a:r>
          </a:p>
          <a:p>
            <a:pPr marL="171450" indent="-171450" algn="just">
              <a:spcBef>
                <a:spcPts val="300"/>
              </a:spcBef>
              <a:buFont typeface="Wingdings" panose="05000000000000000000" pitchFamily="2" charset="2"/>
              <a:buChar char="ü"/>
            </a:pPr>
            <a:r>
              <a:rPr lang="ru-RU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условий для устойчивого исполнения местных бюджетов; </a:t>
            </a:r>
          </a:p>
          <a:p>
            <a:pPr marL="171450" indent="-171450" algn="just">
              <a:spcBef>
                <a:spcPts val="300"/>
              </a:spcBef>
              <a:buFont typeface="Wingdings" panose="05000000000000000000" pitchFamily="2" charset="2"/>
              <a:buChar char="ü"/>
            </a:pPr>
            <a:r>
              <a:rPr lang="ru-RU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эффективности и результативности предоставления межбюджетных трансфертов, с использованием механизмов контроля за достижением целевых индикаторов и совершенствования нормативной правовой базы, регулирующей межбюджетные отношения</a:t>
            </a:r>
            <a:r>
              <a:rPr lang="ru-RU" sz="10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0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104725" y="5889939"/>
            <a:ext cx="378904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Прямоугольник 13"/>
          <p:cNvSpPr/>
          <p:nvPr/>
        </p:nvSpPr>
        <p:spPr>
          <a:xfrm>
            <a:off x="96837" y="3814328"/>
            <a:ext cx="4572000" cy="170816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по наращиванию доходного потенциала продолжена в рамках Комплексного плана мероприятий по увеличению поступлений налоговых и неналоговых доходов консолидированного бюджета республики до </a:t>
            </a:r>
            <a:r>
              <a:rPr lang="ru-RU" sz="10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2022 </a:t>
            </a:r>
            <a:r>
              <a:rPr lang="ru-RU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года и предусматривает реализацию решений, принятых на федеральном уровне. Сохранена преемственность целей и задач, определенных прошедшим бюджетным циклом и направленных на достижение стратегических ориентиров социально-экономического развития района, охватывающих ключевые сферы жизни населения, создание условий для мобилизации внутренних резервов, повышение бюджетной эффективности муниципального управления.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5261" y="888271"/>
            <a:ext cx="2138621" cy="1293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392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729329" y="5688086"/>
            <a:ext cx="3625878" cy="8372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just"/>
            <a:r>
              <a:rPr lang="ru-RU" sz="900" dirty="0">
                <a:solidFill>
                  <a:schemeClr val="tx1"/>
                </a:solidFill>
              </a:rPr>
              <a:t>реализация подпрограммы Республики Башкортостан, направленной на создание новых мест в общеобразовательных организациях в целях организации образовательного процесса в одну смену в соответствии с прогнозируемой потребностью и современными условиями обучения;</a:t>
            </a:r>
          </a:p>
          <a:p>
            <a:pPr algn="just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6B8F58F1-1478-4630-AE52-6E550FC1531C}"/>
              </a:ext>
            </a:extLst>
          </p:cNvPr>
          <p:cNvSpPr txBox="1"/>
          <p:nvPr/>
        </p:nvSpPr>
        <p:spPr>
          <a:xfrm>
            <a:off x="0" y="0"/>
            <a:ext cx="9144000" cy="83026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600" b="1" dirty="0">
                <a:latin typeface="+mj-lt"/>
              </a:rPr>
              <a:t>    </a:t>
            </a:r>
            <a:r>
              <a:rPr lang="ru-RU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направления бюджетной политики муниципального                                                                                                        района Мелеузовский район Республики Башкортостан на </a:t>
            </a:r>
            <a:r>
              <a:rPr lang="ru-RU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 </a:t>
            </a:r>
            <a:r>
              <a:rPr lang="ru-RU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 и                                                          на плановый период </a:t>
            </a:r>
            <a:r>
              <a:rPr lang="ru-RU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 </a:t>
            </a:r>
            <a:r>
              <a:rPr lang="ru-RU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 </a:t>
            </a:r>
            <a:r>
              <a:rPr lang="ru-RU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годов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043608" y="899543"/>
            <a:ext cx="636314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ts val="200"/>
              </a:spcBef>
            </a:pPr>
            <a:r>
              <a:rPr lang="ru-RU" sz="1200" b="1" dirty="0"/>
              <a:t>Основные подходы при формировании расходной части консолидированного бюджета района в </a:t>
            </a:r>
            <a:r>
              <a:rPr lang="ru-RU" sz="1200" b="1" dirty="0" smtClean="0"/>
              <a:t>2020 </a:t>
            </a:r>
            <a:r>
              <a:rPr lang="ru-RU" sz="1200" b="1" dirty="0"/>
              <a:t>году и на период до </a:t>
            </a:r>
            <a:r>
              <a:rPr lang="ru-RU" sz="1200" b="1" dirty="0" smtClean="0"/>
              <a:t>2022 </a:t>
            </a:r>
            <a:r>
              <a:rPr lang="ru-RU" sz="1200" b="1" dirty="0"/>
              <a:t>года </a:t>
            </a:r>
            <a:endParaRPr lang="ru-RU" sz="12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729328" y="1584817"/>
            <a:ext cx="362587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just">
              <a:spcBef>
                <a:spcPts val="300"/>
              </a:spcBef>
            </a:pPr>
            <a:r>
              <a:rPr lang="ru-RU" sz="900" dirty="0"/>
              <a:t>обеспечение повышения уровня оплаты труда работников учреждений культуры, специалистов в сфере </a:t>
            </a:r>
            <a:r>
              <a:rPr lang="ru-RU" sz="900" dirty="0" smtClean="0"/>
              <a:t>образования, предусмотренного </a:t>
            </a:r>
            <a:r>
              <a:rPr lang="ru-RU" sz="900" dirty="0"/>
              <a:t>указами Президента Российской Федерации от 7 мая 2012 года,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729328" y="2253065"/>
            <a:ext cx="3625879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just">
              <a:spcBef>
                <a:spcPts val="300"/>
              </a:spcBef>
            </a:pPr>
            <a:r>
              <a:rPr lang="ru-RU" sz="900" dirty="0"/>
              <a:t>формирование структур учреждений бюджетной сферы с учетом реализации Плана мероприятий по созданию условий для формирования негосударственной сферы услуг по обеспечению муниципальных учреждений района услугами по сопровождению основной деятельности;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729328" y="3209201"/>
            <a:ext cx="3625880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just">
              <a:spcBef>
                <a:spcPts val="300"/>
              </a:spcBef>
            </a:pPr>
            <a:r>
              <a:rPr lang="ru-RU" sz="900" dirty="0"/>
              <a:t>обеспечение соблюдения параметров перечней государственных и муниципальных услуг и работ при организации финансового обеспечения муниципальных учреждений района; 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729328" y="3996298"/>
            <a:ext cx="362587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900" dirty="0"/>
              <a:t>повышение эффективности использования муниципального имущества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729328" y="4387547"/>
            <a:ext cx="3625879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just">
              <a:spcBef>
                <a:spcPts val="300"/>
              </a:spcBef>
            </a:pPr>
            <a:r>
              <a:rPr lang="ru-RU" sz="900" dirty="0"/>
              <a:t>совершенствование механизмов муниципальной поддержки реального сектора экономики, проведение оценки эффективности предоставления субсидий юридическим лицам;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729328" y="4917295"/>
            <a:ext cx="362587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just">
              <a:spcBef>
                <a:spcPts val="300"/>
              </a:spcBef>
            </a:pPr>
            <a:r>
              <a:rPr lang="ru-RU" sz="900" dirty="0"/>
              <a:t>обеспечение в полном объеме исполнения законодательно установленных публично-нормативных и иных социально-значимых обязательств, в том числе по выплате социальных пособий и компенсаций;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4910007" y="1584817"/>
            <a:ext cx="4041863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just">
              <a:spcBef>
                <a:spcPts val="300"/>
              </a:spcBef>
            </a:pPr>
            <a:r>
              <a:rPr lang="ru-RU" sz="900" dirty="0"/>
              <a:t>обеспечение муниципальной поддержки коммунальных организаций, в целях снижения уровня роста тарифов на коммунальные услуги для населения, при условии их постепенного выхода на безубыточную деятельность;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4910007" y="2206605"/>
            <a:ext cx="404186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just">
              <a:spcBef>
                <a:spcPts val="300"/>
              </a:spcBef>
            </a:pPr>
            <a:r>
              <a:rPr lang="ru-RU" sz="900" dirty="0"/>
              <a:t>обеспечение реализации мероприятий, направленных на строительство жилья экономического класса для граждан, нуждающихся в улучшении жилищных условий и привлечения на данные цели внебюджетных источников финансирования;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4936748" y="2849161"/>
            <a:ext cx="4041863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just">
              <a:spcBef>
                <a:spcPts val="300"/>
              </a:spcBef>
            </a:pPr>
            <a:r>
              <a:rPr lang="ru-RU" sz="900" dirty="0"/>
              <a:t>создание благоприятных условий проживания граждан, обеспечение сохранности жилищного фонда, повышение надежности и эффективности работы коммунальной инфраструктуры;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4927333" y="3442544"/>
            <a:ext cx="404186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just"/>
            <a:r>
              <a:rPr lang="ru-RU" sz="900" dirty="0"/>
              <a:t>перераспределение и консолидация расходов на муниципальную поддержку сельского хозяйства в целях осуществления приоритетных направлений развития отрасли при условии достижения установленных целевых показателей и индикаторов;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4927333" y="4797006"/>
            <a:ext cx="4041863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900" dirty="0"/>
              <a:t>контроль за достижением органами местного самоуправления целевых значений показателей результативности использования межбюджетных трансфертов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4927333" y="5367553"/>
            <a:ext cx="404186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just"/>
            <a:r>
              <a:rPr lang="ru-RU" sz="900" dirty="0"/>
              <a:t>обеспечение развития механизмов инициативного бюджетирования в муниципальном районе;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4936748" y="5816151"/>
            <a:ext cx="4041863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just"/>
            <a:r>
              <a:rPr lang="ru-RU" sz="900" dirty="0"/>
              <a:t>систематизация и организация исполнения мероприятий по обеспечению открытости бюджетных данных, организация наполнения и сопровождения портала «Открытый бюджет муниципального района Мелеузовский район Республики Башкортостан», формирование и размещение в открытом доступе «Бюджета для граждан».</a:t>
            </a:r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36" r="5841" b="13793"/>
          <a:stretch/>
        </p:blipFill>
        <p:spPr>
          <a:xfrm>
            <a:off x="175949" y="1636916"/>
            <a:ext cx="549816" cy="509234"/>
          </a:xfrm>
          <a:prstGeom prst="rect">
            <a:avLst/>
          </a:prstGeom>
        </p:spPr>
      </p:pic>
      <p:pic>
        <p:nvPicPr>
          <p:cNvPr id="3078" name="Picture 6" descr="https://xn--e1ameepgs.xn--p1ai/uploads/s/5/h/s/5hsfviwgqgrg/img/full_H1GAiNjs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765" y="2307594"/>
            <a:ext cx="504000" cy="5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410" y="3897872"/>
            <a:ext cx="468710" cy="612000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37" y="4249909"/>
            <a:ext cx="640052" cy="640052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5" r="9263"/>
          <a:stretch/>
        </p:blipFill>
        <p:spPr>
          <a:xfrm>
            <a:off x="179512" y="4996876"/>
            <a:ext cx="504056" cy="481749"/>
          </a:xfrm>
          <a:prstGeom prst="rect">
            <a:avLst/>
          </a:prstGeom>
        </p:spPr>
      </p:pic>
      <p:pic>
        <p:nvPicPr>
          <p:cNvPr id="3080" name="Picture 8" descr="http://beta_www.flaticon.com/static/icons/png/512/167/167729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765" y="5603085"/>
            <a:ext cx="576000" cy="5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https://anticor.info/wp-content/uploads/2016/07/stop-zhkh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4257" y="1669911"/>
            <a:ext cx="360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https://cod07.ru/wp-content/uploads/2018/07/d4996d93f8c097b742138b6f24c99c1e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4257" y="2270622"/>
            <a:ext cx="540000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http://magicbazaar.ru/upload/medialibrary/76d/76de7582622df20efd7156bcb16258b1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948" y="3429000"/>
            <a:ext cx="450000" cy="581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8" name="Picture 16" descr="https://xn----7sbabhjc3ccc5aggbzfmfi.xn--p1ai/wp-content/uploads/2018/02/%D0%BF%D0%BE%D0%B4%D0%BE%D0%B7%D1%80%D0%B5%D0%B2%D0%B0%D0%B5%D0%BC%D1%8B%D0%B8%CC%86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7736" y="4800821"/>
            <a:ext cx="360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0" name="Picture 18" descr="http://moiseevoadm.ru/tinybrowser/images/ppmi/2018/1/_full/_image001.jpg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39" t="44798" r="35299"/>
          <a:stretch/>
        </p:blipFill>
        <p:spPr bwMode="auto">
          <a:xfrm>
            <a:off x="4355207" y="5309774"/>
            <a:ext cx="510696" cy="499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2" name="Picture 20" descr="https://hamiltonapps.ru/wp-content/uploads/2018/11/kisspng-internal-audit-internal-control-computer-icons-acc-accounting-5ac436ff84cb01.9713668515228085755439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573" y="3085443"/>
            <a:ext cx="597340" cy="597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0" name="Рисунок 35839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14" t="11443" r="4327" b="28873"/>
          <a:stretch/>
        </p:blipFill>
        <p:spPr>
          <a:xfrm>
            <a:off x="4355976" y="5993692"/>
            <a:ext cx="501502" cy="391265"/>
          </a:xfrm>
          <a:prstGeom prst="rect">
            <a:avLst/>
          </a:prstGeom>
        </p:spPr>
      </p:pic>
      <p:pic>
        <p:nvPicPr>
          <p:cNvPr id="3094" name="Picture 22" descr="https://74.img.avito.st/avatar/social/1024x1024/4377250474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0519" y="2869051"/>
            <a:ext cx="440875" cy="440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6" name="Picture 24" descr="https://im0-tub-ru.yandex.net/i?id=512fed72eb6437d501936785e54af672&amp;n=33&amp;w=251&amp;h=150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653" y="4267597"/>
            <a:ext cx="651208" cy="389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Прямоугольник 21"/>
          <p:cNvSpPr/>
          <p:nvPr/>
        </p:nvSpPr>
        <p:spPr>
          <a:xfrm>
            <a:off x="4927333" y="4152749"/>
            <a:ext cx="4041863" cy="3600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900" dirty="0"/>
              <a:t>включение в Республиканскую адресную инвестиционную программу вновь начинаемых строек с учетом фактической и нормативной обеспеченности населения муниципального района объектами социальной сферы</a:t>
            </a:r>
          </a:p>
        </p:txBody>
      </p:sp>
    </p:spTree>
    <p:extLst>
      <p:ext uri="{BB962C8B-B14F-4D97-AF65-F5344CB8AC3E}">
        <p14:creationId xmlns:p14="http://schemas.microsoft.com/office/powerpoint/2010/main" val="633969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5CBAA13-1F75-401E-87D3-7582C4CF2A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8688" y="214313"/>
            <a:ext cx="7772400" cy="714375"/>
          </a:xfrm>
        </p:spPr>
        <p:txBody>
          <a:bodyPr>
            <a:normAutofit fontScale="90000"/>
          </a:bodyPr>
          <a:lstStyle/>
          <a:p>
            <a:pPr marL="0" indent="0" algn="ctr" fontAlgn="auto">
              <a:spcAft>
                <a:spcPts val="0"/>
              </a:spcAft>
              <a:buFont typeface="Georgia" panose="02040502050405020303" pitchFamily="18" charset="0"/>
              <a:buNone/>
              <a:defRPr/>
            </a:pPr>
            <a:r>
              <a:rPr lang="ru-RU" sz="2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Показатели социально экономического развития муниципального района Мелеузовский район Республики Башкортостан</a:t>
            </a:r>
          </a:p>
        </p:txBody>
      </p:sp>
      <p:graphicFrame>
        <p:nvGraphicFramePr>
          <p:cNvPr id="4" name="Содержимое 3">
            <a:extLst>
              <a:ext uri="{FF2B5EF4-FFF2-40B4-BE49-F238E27FC236}">
                <a16:creationId xmlns:a16="http://schemas.microsoft.com/office/drawing/2014/main" xmlns="" id="{F79E8D93-68E8-4B18-92CD-52592965A17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66229986"/>
              </p:ext>
            </p:extLst>
          </p:nvPr>
        </p:nvGraphicFramePr>
        <p:xfrm>
          <a:off x="142875" y="1066320"/>
          <a:ext cx="8858250" cy="5640401"/>
        </p:xfrm>
        <a:graphic>
          <a:graphicData uri="http://schemas.openxmlformats.org/drawingml/2006/table">
            <a:tbl>
              <a:tblPr/>
              <a:tblGrid>
                <a:gridCol w="543609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22413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117898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29647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Показатель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2020 </a:t>
                      </a: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2021 </a:t>
                      </a: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 </a:t>
                      </a: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82034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Отгружено продукции собственного производства, выполненных работ и услуг собственными силами, млн. рублей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EDC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11 593,68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EDC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11941,49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EDC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12311,68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EDC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20258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Продукция сельского хозяйства во всех категориях хозяйств, млн. рублей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E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4 406,89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E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5 045,64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E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5 572,10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E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50205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Оборот розничной торговли (во всех каналах реализации). млн. рублей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10 491,01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10 795,25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11 129,91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152741568"/>
                  </a:ext>
                </a:extLst>
              </a:tr>
              <a:tr h="475585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Объем реализации платных услуг населению, млн. рублей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3 617,11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3 635,19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3 657,0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729035">
                <a:tc>
                  <a:txBody>
                    <a:bodyPr/>
                    <a:lstStyle/>
                    <a:p>
                      <a:pPr marL="0" marR="0" lvl="0" indent="85725" algn="just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Объем инвестиций в основной капитал за счет всех источников финансирования (без субъектов малого предпринимательства и объема инвестиций, не облагаемых прямыми статистическими методами), млн. рублей 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E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1 306,04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E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1 328,24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E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1 361,45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E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18055">
                <a:tc>
                  <a:txBody>
                    <a:bodyPr/>
                    <a:lstStyle/>
                    <a:p>
                      <a:pPr marL="0" marR="0" lvl="0" indent="85725" algn="just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Ввод жилья за счет всех источников финансирования, тыс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кв.метров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64,0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63,8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63,7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17962580"/>
                  </a:ext>
                </a:extLst>
              </a:tr>
              <a:tr h="226536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Прибыль прибыльных предприятий, млн. рублей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E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 1 220,94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E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1 292,98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E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1 374,44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E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00336">
                <a:tc>
                  <a:txBody>
                    <a:bodyPr/>
                    <a:lstStyle/>
                    <a:p>
                      <a:pPr marL="0" marR="0" lvl="0" indent="0" algn="just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Численность населения (среднегодовая) , чел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EDC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81 467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EDC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81 442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EDC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81 448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EDC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426382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Фонд заработной платы работников, млн. рублей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E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5 498,92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E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5 969,53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E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6 482,93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E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55768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Среднемесячная </a:t>
                      </a: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заработная плата, рублей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EDC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29 956,10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EDC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32 023,07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EDC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34 264,69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EDC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479151">
                <a:tc>
                  <a:txBody>
                    <a:bodyPr/>
                    <a:lstStyle/>
                    <a:p>
                      <a:pPr marL="0" marR="0" lvl="0" indent="0" algn="just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Среднемесячные денежные 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доходы </a:t>
                      </a: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 душу населения, рублей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E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22 247,69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E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23 568,00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E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25 028,99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E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580586">
                <a:tc>
                  <a:txBody>
                    <a:bodyPr/>
                    <a:lstStyle/>
                    <a:p>
                      <a:pPr marL="0" marR="0" lvl="0" indent="0" algn="just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Уровень зарегистрированной безработицы (на конец  периода в % к численности экономически активного  населения)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EDC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0,86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EDC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0,82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EDC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0,79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EDC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1" name="Прямая со стрелкой 40">
            <a:extLst>
              <a:ext uri="{FF2B5EF4-FFF2-40B4-BE49-F238E27FC236}">
                <a16:creationId xmlns="" xmlns:a16="http://schemas.microsoft.com/office/drawing/2014/main" id="{CF517E27-2FED-4792-98D9-3A175B8765DA}"/>
              </a:ext>
            </a:extLst>
          </p:cNvPr>
          <p:cNvCxnSpPr>
            <a:endCxn id="40" idx="3"/>
          </p:cNvCxnSpPr>
          <p:nvPr/>
        </p:nvCxnSpPr>
        <p:spPr>
          <a:xfrm flipH="1">
            <a:off x="2311400" y="3606955"/>
            <a:ext cx="2148022" cy="2718794"/>
          </a:xfrm>
          <a:prstGeom prst="straightConnector1">
            <a:avLst/>
          </a:prstGeom>
          <a:ln>
            <a:solidFill>
              <a:schemeClr val="bg1">
                <a:alpha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Прямая со стрелкой 73">
            <a:extLst>
              <a:ext uri="{FF2B5EF4-FFF2-40B4-BE49-F238E27FC236}">
                <a16:creationId xmlns="" xmlns:a16="http://schemas.microsoft.com/office/drawing/2014/main" id="{CF517E27-2FED-4792-98D9-3A175B8765DA}"/>
              </a:ext>
            </a:extLst>
          </p:cNvPr>
          <p:cNvCxnSpPr>
            <a:endCxn id="34" idx="3"/>
          </p:cNvCxnSpPr>
          <p:nvPr/>
        </p:nvCxnSpPr>
        <p:spPr>
          <a:xfrm flipH="1">
            <a:off x="2319340" y="3521699"/>
            <a:ext cx="2070100" cy="2007607"/>
          </a:xfrm>
          <a:prstGeom prst="straightConnector1">
            <a:avLst/>
          </a:prstGeom>
          <a:ln>
            <a:solidFill>
              <a:schemeClr val="bg1">
                <a:alpha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Прямая со стрелкой 71">
            <a:extLst>
              <a:ext uri="{FF2B5EF4-FFF2-40B4-BE49-F238E27FC236}">
                <a16:creationId xmlns="" xmlns:a16="http://schemas.microsoft.com/office/drawing/2014/main" id="{3C657BA6-93F8-405A-9E66-79A1D42AE1A5}"/>
              </a:ext>
            </a:extLst>
          </p:cNvPr>
          <p:cNvCxnSpPr/>
          <p:nvPr/>
        </p:nvCxnSpPr>
        <p:spPr>
          <a:xfrm flipH="1">
            <a:off x="2339976" y="3639503"/>
            <a:ext cx="1893202" cy="950567"/>
          </a:xfrm>
          <a:prstGeom prst="straightConnector1">
            <a:avLst/>
          </a:prstGeom>
          <a:ln>
            <a:solidFill>
              <a:schemeClr val="bg1">
                <a:alpha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00A237C-68AB-48F4-9F45-31D763A127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19" y="260648"/>
            <a:ext cx="8516243" cy="1144290"/>
          </a:xfrm>
        </p:spPr>
        <p:txBody>
          <a:bodyPr>
            <a:normAutofit fontScale="90000"/>
          </a:bodyPr>
          <a:lstStyle/>
          <a:p>
            <a:pPr marL="0" indent="0" algn="ctr" fontAlgn="auto">
              <a:spcAft>
                <a:spcPts val="0"/>
              </a:spcAft>
              <a:buFont typeface="Georgia" panose="02040502050405020303" pitchFamily="18" charset="0"/>
              <a:buNone/>
              <a:defRPr/>
            </a:pPr>
            <a:r>
              <a:rPr lang="ru-RU" sz="2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Основные параметры консолидированного бюджета муниципального района Мелеузовский  район Республики Башкортостан на </a:t>
            </a:r>
            <a:r>
              <a:rPr lang="ru-RU" sz="2200" b="1" i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2020 год</a:t>
            </a:r>
            <a:r>
              <a:rPr lang="ru-RU" u="sng" dirty="0">
                <a:solidFill>
                  <a:srgbClr val="333399"/>
                </a:solidFill>
                <a:latin typeface="Bookman Old Style" pitchFamily="18" charset="0"/>
              </a:rPr>
              <a:t/>
            </a:r>
            <a:br>
              <a:rPr lang="ru-RU" u="sng" dirty="0">
                <a:solidFill>
                  <a:srgbClr val="333399"/>
                </a:solidFill>
                <a:latin typeface="Bookman Old Style" pitchFamily="18" charset="0"/>
              </a:rPr>
            </a:br>
            <a:endParaRPr lang="ru-RU" dirty="0">
              <a:solidFill>
                <a:schemeClr val="tx2">
                  <a:satMod val="130000"/>
                </a:schemeClr>
              </a:solidFill>
            </a:endParaRPr>
          </a:p>
        </p:txBody>
      </p:sp>
      <p:graphicFrame>
        <p:nvGraphicFramePr>
          <p:cNvPr id="7" name="Содержимое 6">
            <a:extLst>
              <a:ext uri="{FF2B5EF4-FFF2-40B4-BE49-F238E27FC236}">
                <a16:creationId xmlns="" xmlns:a16="http://schemas.microsoft.com/office/drawing/2014/main" id="{B13521F1-F21D-4B38-9FF8-9FAC1D98D91D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0" y="0"/>
          <a:ext cx="0" cy="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cxnSp>
        <p:nvCxnSpPr>
          <p:cNvPr id="68" name="Прямая со стрелкой 67">
            <a:extLst>
              <a:ext uri="{FF2B5EF4-FFF2-40B4-BE49-F238E27FC236}">
                <a16:creationId xmlns="" xmlns:a16="http://schemas.microsoft.com/office/drawing/2014/main" id="{9BACA36C-9EBF-4B25-8F74-0D7D5A2379B4}"/>
              </a:ext>
            </a:extLst>
          </p:cNvPr>
          <p:cNvCxnSpPr/>
          <p:nvPr/>
        </p:nvCxnSpPr>
        <p:spPr>
          <a:xfrm>
            <a:off x="4716016" y="3639503"/>
            <a:ext cx="447" cy="1651635"/>
          </a:xfrm>
          <a:prstGeom prst="straightConnector1">
            <a:avLst/>
          </a:prstGeom>
          <a:ln>
            <a:solidFill>
              <a:schemeClr val="bg1">
                <a:alpha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Прямая со стрелкой 69">
            <a:extLst>
              <a:ext uri="{FF2B5EF4-FFF2-40B4-BE49-F238E27FC236}">
                <a16:creationId xmlns="" xmlns:a16="http://schemas.microsoft.com/office/drawing/2014/main" id="{3BAACD64-97EA-48F1-93AC-9FD52303754B}"/>
              </a:ext>
            </a:extLst>
          </p:cNvPr>
          <p:cNvCxnSpPr/>
          <p:nvPr/>
        </p:nvCxnSpPr>
        <p:spPr>
          <a:xfrm flipH="1">
            <a:off x="5003800" y="3639503"/>
            <a:ext cx="248" cy="2491422"/>
          </a:xfrm>
          <a:prstGeom prst="straightConnector1">
            <a:avLst/>
          </a:prstGeom>
          <a:ln>
            <a:solidFill>
              <a:schemeClr val="bg1">
                <a:alpha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Прямоугольник 18">
            <a:extLst>
              <a:ext uri="{FF2B5EF4-FFF2-40B4-BE49-F238E27FC236}">
                <a16:creationId xmlns="" xmlns:a16="http://schemas.microsoft.com/office/drawing/2014/main" id="{0EDE2966-7981-44FB-81E5-8707F6B2BBA4}"/>
              </a:ext>
            </a:extLst>
          </p:cNvPr>
          <p:cNvSpPr/>
          <p:nvPr/>
        </p:nvSpPr>
        <p:spPr>
          <a:xfrm>
            <a:off x="489937" y="1558302"/>
            <a:ext cx="2183096" cy="1247983"/>
          </a:xfrm>
          <a:prstGeom prst="rect">
            <a:avLst/>
          </a:prstGeom>
          <a:solidFill>
            <a:schemeClr val="tx1">
              <a:lumMod val="95000"/>
            </a:schemeClr>
          </a:solidFill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chemeClr val="bg1"/>
                </a:solidFill>
              </a:rPr>
              <a:t>Бюджет</a:t>
            </a:r>
          </a:p>
        </p:txBody>
      </p:sp>
      <p:sp>
        <p:nvSpPr>
          <p:cNvPr id="21" name="Прямоугольник 20">
            <a:extLst>
              <a:ext uri="{FF2B5EF4-FFF2-40B4-BE49-F238E27FC236}">
                <a16:creationId xmlns="" xmlns:a16="http://schemas.microsoft.com/office/drawing/2014/main" id="{FFC2B84D-F108-4E90-B061-9106C9317A7F}"/>
              </a:ext>
            </a:extLst>
          </p:cNvPr>
          <p:cNvSpPr/>
          <p:nvPr/>
        </p:nvSpPr>
        <p:spPr>
          <a:xfrm>
            <a:off x="3749080" y="1412775"/>
            <a:ext cx="1696380" cy="845993"/>
          </a:xfrm>
          <a:prstGeom prst="rect">
            <a:avLst/>
          </a:prstGeom>
          <a:solidFill>
            <a:srgbClr val="00B050"/>
          </a:solidFill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/>
              <a:t>Доходы</a:t>
            </a:r>
          </a:p>
        </p:txBody>
      </p:sp>
      <p:sp>
        <p:nvSpPr>
          <p:cNvPr id="22" name="Прямоугольник 21">
            <a:extLst>
              <a:ext uri="{FF2B5EF4-FFF2-40B4-BE49-F238E27FC236}">
                <a16:creationId xmlns="" xmlns:a16="http://schemas.microsoft.com/office/drawing/2014/main" id="{48A0DBC4-000F-4113-B10C-D9969EA17148}"/>
              </a:ext>
            </a:extLst>
          </p:cNvPr>
          <p:cNvSpPr/>
          <p:nvPr/>
        </p:nvSpPr>
        <p:spPr>
          <a:xfrm>
            <a:off x="6443663" y="2417763"/>
            <a:ext cx="2324100" cy="4318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7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3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Безвозмездные поступления                     </a:t>
            </a:r>
            <a:r>
              <a:rPr lang="ru-RU" sz="1300" b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1 165 112,9 </a:t>
            </a:r>
            <a:r>
              <a:rPr lang="ru-RU" sz="13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</a:t>
            </a:r>
            <a:r>
              <a:rPr lang="ru-RU" sz="13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(</a:t>
            </a:r>
            <a:r>
              <a:rPr lang="ru-RU" sz="1300" b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59,2%)</a:t>
            </a:r>
            <a:endParaRPr lang="ru-RU" sz="1300" b="1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Прямоугольник 22">
            <a:extLst>
              <a:ext uri="{FF2B5EF4-FFF2-40B4-BE49-F238E27FC236}">
                <a16:creationId xmlns="" xmlns:a16="http://schemas.microsoft.com/office/drawing/2014/main" id="{5EFBF5B4-0C13-475F-8E6A-C2E954EDB03A}"/>
              </a:ext>
            </a:extLst>
          </p:cNvPr>
          <p:cNvSpPr/>
          <p:nvPr/>
        </p:nvSpPr>
        <p:spPr>
          <a:xfrm>
            <a:off x="6443663" y="1733550"/>
            <a:ext cx="2324100" cy="468313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7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3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Неналоговые доходы             </a:t>
            </a:r>
            <a:r>
              <a:rPr lang="ru-RU" sz="1300" b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108 090,0 </a:t>
            </a:r>
            <a:r>
              <a:rPr lang="ru-RU" sz="13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</a:t>
            </a:r>
            <a:r>
              <a:rPr lang="ru-RU" sz="13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(5,5%)</a:t>
            </a:r>
          </a:p>
        </p:txBody>
      </p:sp>
      <p:sp>
        <p:nvSpPr>
          <p:cNvPr id="24" name="Прямоугольник 23">
            <a:extLst>
              <a:ext uri="{FF2B5EF4-FFF2-40B4-BE49-F238E27FC236}">
                <a16:creationId xmlns="" xmlns:a16="http://schemas.microsoft.com/office/drawing/2014/main" id="{B54256BD-69C7-4C21-9476-3ED54D4EDBEA}"/>
              </a:ext>
            </a:extLst>
          </p:cNvPr>
          <p:cNvSpPr/>
          <p:nvPr/>
        </p:nvSpPr>
        <p:spPr>
          <a:xfrm>
            <a:off x="6443663" y="1095375"/>
            <a:ext cx="2324100" cy="4318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7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3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Налоговые доходы               </a:t>
            </a:r>
            <a:r>
              <a:rPr lang="ru-RU" sz="1300" b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695 910,0 </a:t>
            </a:r>
            <a:r>
              <a:rPr lang="ru-RU" sz="1300" b="1" dirty="0" err="1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</a:t>
            </a:r>
            <a:r>
              <a:rPr lang="ru-RU" sz="1300" b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3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(35,3%)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5" name="Прямоугольник 24">
            <a:extLst>
              <a:ext uri="{FF2B5EF4-FFF2-40B4-BE49-F238E27FC236}">
                <a16:creationId xmlns="" xmlns:a16="http://schemas.microsoft.com/office/drawing/2014/main" id="{6FE539C0-8E61-45D4-98B7-0FC1FDF2D40E}"/>
              </a:ext>
            </a:extLst>
          </p:cNvPr>
          <p:cNvSpPr/>
          <p:nvPr/>
        </p:nvSpPr>
        <p:spPr>
          <a:xfrm>
            <a:off x="6580746" y="3632201"/>
            <a:ext cx="2179638" cy="43338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3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Образование                         </a:t>
            </a:r>
            <a:r>
              <a:rPr lang="ru-RU" sz="13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1 127 785,7 </a:t>
            </a:r>
            <a:r>
              <a:rPr lang="ru-RU" sz="1300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</a:t>
            </a:r>
            <a:endParaRPr lang="ru-RU" sz="13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Прямоугольник 25">
            <a:extLst>
              <a:ext uri="{FF2B5EF4-FFF2-40B4-BE49-F238E27FC236}">
                <a16:creationId xmlns="" xmlns:a16="http://schemas.microsoft.com/office/drawing/2014/main" id="{6CE8C58A-9260-4568-9738-41E0C213B439}"/>
              </a:ext>
            </a:extLst>
          </p:cNvPr>
          <p:cNvSpPr/>
          <p:nvPr/>
        </p:nvSpPr>
        <p:spPr>
          <a:xfrm>
            <a:off x="6588125" y="4363765"/>
            <a:ext cx="2179638" cy="43338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3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Культура и кинематография </a:t>
            </a:r>
            <a:r>
              <a:rPr lang="ru-RU" sz="13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121 747,8 </a:t>
            </a:r>
            <a:r>
              <a:rPr lang="ru-RU" sz="13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</a:t>
            </a:r>
            <a:r>
              <a:rPr lang="ru-RU" sz="13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7" name="Прямоугольник 26">
            <a:extLst>
              <a:ext uri="{FF2B5EF4-FFF2-40B4-BE49-F238E27FC236}">
                <a16:creationId xmlns="" xmlns:a16="http://schemas.microsoft.com/office/drawing/2014/main" id="{5E4C25BC-7E90-4AB9-8450-6C936635D74E}"/>
              </a:ext>
            </a:extLst>
          </p:cNvPr>
          <p:cNvSpPr/>
          <p:nvPr/>
        </p:nvSpPr>
        <p:spPr>
          <a:xfrm>
            <a:off x="6588125" y="5085184"/>
            <a:ext cx="2179638" cy="4318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3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Социальная политика        </a:t>
            </a:r>
            <a:r>
              <a:rPr lang="ru-RU" sz="13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115 207,0 </a:t>
            </a:r>
            <a:r>
              <a:rPr lang="ru-RU" sz="1300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</a:t>
            </a:r>
            <a:r>
              <a:rPr lang="ru-RU" sz="13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8" name="Прямоугольник 27">
            <a:extLst>
              <a:ext uri="{FF2B5EF4-FFF2-40B4-BE49-F238E27FC236}">
                <a16:creationId xmlns="" xmlns:a16="http://schemas.microsoft.com/office/drawing/2014/main" id="{7039895B-A5A0-4761-991A-223B70721401}"/>
              </a:ext>
            </a:extLst>
          </p:cNvPr>
          <p:cNvSpPr/>
          <p:nvPr/>
        </p:nvSpPr>
        <p:spPr>
          <a:xfrm>
            <a:off x="6568826" y="5805264"/>
            <a:ext cx="2179638" cy="61118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3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Физическая культура и спорт                                   </a:t>
            </a:r>
            <a:r>
              <a:rPr lang="ru-RU" sz="13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49 246,1 </a:t>
            </a:r>
            <a:r>
              <a:rPr lang="ru-RU" sz="1300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</a:t>
            </a:r>
            <a:r>
              <a:rPr lang="ru-RU" sz="13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2" name="Прямоугольник 31">
            <a:extLst>
              <a:ext uri="{FF2B5EF4-FFF2-40B4-BE49-F238E27FC236}">
                <a16:creationId xmlns="" xmlns:a16="http://schemas.microsoft.com/office/drawing/2014/main" id="{54B331DE-7ABF-4FE1-A2E2-9E3DE62FC710}"/>
              </a:ext>
            </a:extLst>
          </p:cNvPr>
          <p:cNvSpPr/>
          <p:nvPr/>
        </p:nvSpPr>
        <p:spPr>
          <a:xfrm>
            <a:off x="349250" y="3645024"/>
            <a:ext cx="1990725" cy="64452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3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Общегосударственные вопросы                        199 803,2 </a:t>
            </a:r>
            <a:r>
              <a:rPr lang="ru-RU" sz="13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</a:t>
            </a:r>
            <a:r>
              <a:rPr lang="ru-RU" sz="13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3" name="Прямоугольник 32">
            <a:extLst>
              <a:ext uri="{FF2B5EF4-FFF2-40B4-BE49-F238E27FC236}">
                <a16:creationId xmlns="" xmlns:a16="http://schemas.microsoft.com/office/drawing/2014/main" id="{488CD841-5069-425C-8B6D-BABD822DF7C3}"/>
              </a:ext>
            </a:extLst>
          </p:cNvPr>
          <p:cNvSpPr/>
          <p:nvPr/>
        </p:nvSpPr>
        <p:spPr>
          <a:xfrm>
            <a:off x="364655" y="4581128"/>
            <a:ext cx="1962150" cy="52863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3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Национальная оборона  2 021,2 </a:t>
            </a:r>
            <a:r>
              <a:rPr lang="ru-RU" sz="13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</a:t>
            </a:r>
            <a:endParaRPr lang="ru-RU" sz="13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Прямоугольник 33">
            <a:extLst>
              <a:ext uri="{FF2B5EF4-FFF2-40B4-BE49-F238E27FC236}">
                <a16:creationId xmlns="" xmlns:a16="http://schemas.microsoft.com/office/drawing/2014/main" id="{E1044685-E5DC-476E-B22B-024BCD8843E6}"/>
              </a:ext>
            </a:extLst>
          </p:cNvPr>
          <p:cNvSpPr/>
          <p:nvPr/>
        </p:nvSpPr>
        <p:spPr>
          <a:xfrm>
            <a:off x="357190" y="5236412"/>
            <a:ext cx="1962150" cy="58578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3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Национальная экономика                     </a:t>
            </a:r>
            <a:r>
              <a:rPr lang="ru-RU" sz="13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158 437,8 </a:t>
            </a:r>
            <a:r>
              <a:rPr lang="ru-RU" sz="1300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</a:t>
            </a:r>
            <a:r>
              <a:rPr lang="ru-RU" sz="13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5" name="Прямоугольник 34">
            <a:extLst>
              <a:ext uri="{FF2B5EF4-FFF2-40B4-BE49-F238E27FC236}">
                <a16:creationId xmlns="" xmlns:a16="http://schemas.microsoft.com/office/drawing/2014/main" id="{97670F64-A07C-4CF2-A252-FB8DACCF1651}"/>
              </a:ext>
            </a:extLst>
          </p:cNvPr>
          <p:cNvSpPr/>
          <p:nvPr/>
        </p:nvSpPr>
        <p:spPr>
          <a:xfrm>
            <a:off x="3416645" y="5674438"/>
            <a:ext cx="2397184" cy="57626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3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Жилищно-коммунальное хозяйство                                 </a:t>
            </a:r>
            <a:r>
              <a:rPr lang="ru-RU" sz="13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165 734,1 </a:t>
            </a:r>
            <a:r>
              <a:rPr lang="ru-RU" sz="1300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</a:t>
            </a:r>
            <a:r>
              <a:rPr lang="ru-RU" sz="13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37" name="Прямая со стрелкой 36">
            <a:extLst>
              <a:ext uri="{FF2B5EF4-FFF2-40B4-BE49-F238E27FC236}">
                <a16:creationId xmlns="" xmlns:a16="http://schemas.microsoft.com/office/drawing/2014/main" id="{3D7F567E-013D-4CAC-9A07-D1C2EF341C16}"/>
              </a:ext>
            </a:extLst>
          </p:cNvPr>
          <p:cNvCxnSpPr/>
          <p:nvPr/>
        </p:nvCxnSpPr>
        <p:spPr>
          <a:xfrm flipV="1">
            <a:off x="2670175" y="1733550"/>
            <a:ext cx="1079500" cy="525463"/>
          </a:xfrm>
          <a:prstGeom prst="straightConnector1">
            <a:avLst/>
          </a:prstGeom>
          <a:ln>
            <a:solidFill>
              <a:schemeClr val="bg1">
                <a:alpha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 стрелкой 38">
            <a:extLst>
              <a:ext uri="{FF2B5EF4-FFF2-40B4-BE49-F238E27FC236}">
                <a16:creationId xmlns="" xmlns:a16="http://schemas.microsoft.com/office/drawing/2014/main" id="{A9EEAD9D-F32B-48CC-B15B-24E62835CEE0}"/>
              </a:ext>
            </a:extLst>
          </p:cNvPr>
          <p:cNvCxnSpPr/>
          <p:nvPr/>
        </p:nvCxnSpPr>
        <p:spPr>
          <a:xfrm>
            <a:off x="2655888" y="2579688"/>
            <a:ext cx="1093787" cy="939800"/>
          </a:xfrm>
          <a:prstGeom prst="straightConnector1">
            <a:avLst/>
          </a:prstGeom>
          <a:ln>
            <a:solidFill>
              <a:schemeClr val="bg1">
                <a:alpha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Прямая со стрелкой 41">
            <a:extLst>
              <a:ext uri="{FF2B5EF4-FFF2-40B4-BE49-F238E27FC236}">
                <a16:creationId xmlns="" xmlns:a16="http://schemas.microsoft.com/office/drawing/2014/main" id="{05B64940-45B0-445D-A366-C467430D1C79}"/>
              </a:ext>
            </a:extLst>
          </p:cNvPr>
          <p:cNvCxnSpPr/>
          <p:nvPr/>
        </p:nvCxnSpPr>
        <p:spPr>
          <a:xfrm flipV="1">
            <a:off x="5445125" y="1355725"/>
            <a:ext cx="998538" cy="377825"/>
          </a:xfrm>
          <a:prstGeom prst="straightConnector1">
            <a:avLst/>
          </a:prstGeom>
          <a:ln>
            <a:solidFill>
              <a:schemeClr val="accent3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я со стрелкой 43">
            <a:extLst>
              <a:ext uri="{FF2B5EF4-FFF2-40B4-BE49-F238E27FC236}">
                <a16:creationId xmlns="" xmlns:a16="http://schemas.microsoft.com/office/drawing/2014/main" id="{7B3C5D5D-6878-4B5C-88C6-7914EC2F25A9}"/>
              </a:ext>
            </a:extLst>
          </p:cNvPr>
          <p:cNvCxnSpPr/>
          <p:nvPr/>
        </p:nvCxnSpPr>
        <p:spPr>
          <a:xfrm>
            <a:off x="5445125" y="1806575"/>
            <a:ext cx="998538" cy="188913"/>
          </a:xfrm>
          <a:prstGeom prst="straightConnector1">
            <a:avLst/>
          </a:prstGeom>
          <a:ln>
            <a:solidFill>
              <a:schemeClr val="accent3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Прямая со стрелкой 45">
            <a:extLst>
              <a:ext uri="{FF2B5EF4-FFF2-40B4-BE49-F238E27FC236}">
                <a16:creationId xmlns="" xmlns:a16="http://schemas.microsoft.com/office/drawing/2014/main" id="{544CCC4C-77F8-4E49-B5A8-C32F69B11C7D}"/>
              </a:ext>
            </a:extLst>
          </p:cNvPr>
          <p:cNvCxnSpPr/>
          <p:nvPr/>
        </p:nvCxnSpPr>
        <p:spPr>
          <a:xfrm>
            <a:off x="5445125" y="1995488"/>
            <a:ext cx="998538" cy="638175"/>
          </a:xfrm>
          <a:prstGeom prst="straightConnector1">
            <a:avLst/>
          </a:prstGeom>
          <a:ln>
            <a:solidFill>
              <a:schemeClr val="accent3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Прямая со стрелкой 47">
            <a:extLst>
              <a:ext uri="{FF2B5EF4-FFF2-40B4-BE49-F238E27FC236}">
                <a16:creationId xmlns="" xmlns:a16="http://schemas.microsoft.com/office/drawing/2014/main" id="{9A80F83D-66BD-41F0-B285-7DA3FC73D457}"/>
              </a:ext>
            </a:extLst>
          </p:cNvPr>
          <p:cNvCxnSpPr/>
          <p:nvPr/>
        </p:nvCxnSpPr>
        <p:spPr>
          <a:xfrm flipH="1">
            <a:off x="2319340" y="3628256"/>
            <a:ext cx="1513004" cy="457969"/>
          </a:xfrm>
          <a:prstGeom prst="straightConnector1">
            <a:avLst/>
          </a:prstGeom>
          <a:ln>
            <a:solidFill>
              <a:schemeClr val="bg1">
                <a:alpha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Прямая со стрелкой 49">
            <a:extLst>
              <a:ext uri="{FF2B5EF4-FFF2-40B4-BE49-F238E27FC236}">
                <a16:creationId xmlns="" xmlns:a16="http://schemas.microsoft.com/office/drawing/2014/main" id="{CCED3DEE-6A96-45F1-8EFE-7C18B0874BC6}"/>
              </a:ext>
            </a:extLst>
          </p:cNvPr>
          <p:cNvCxnSpPr/>
          <p:nvPr/>
        </p:nvCxnSpPr>
        <p:spPr>
          <a:xfrm>
            <a:off x="5376479" y="3546227"/>
            <a:ext cx="1192347" cy="2779522"/>
          </a:xfrm>
          <a:prstGeom prst="straightConnector1">
            <a:avLst/>
          </a:prstGeom>
          <a:ln>
            <a:solidFill>
              <a:schemeClr val="bg1">
                <a:alpha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Прямая со стрелкой 52">
            <a:extLst>
              <a:ext uri="{FF2B5EF4-FFF2-40B4-BE49-F238E27FC236}">
                <a16:creationId xmlns="" xmlns:a16="http://schemas.microsoft.com/office/drawing/2014/main" id="{BB5897EA-25AE-497E-B471-56394651EF95}"/>
              </a:ext>
            </a:extLst>
          </p:cNvPr>
          <p:cNvCxnSpPr/>
          <p:nvPr/>
        </p:nvCxnSpPr>
        <p:spPr>
          <a:xfrm>
            <a:off x="5321131" y="3382120"/>
            <a:ext cx="1259615" cy="1974885"/>
          </a:xfrm>
          <a:prstGeom prst="straightConnector1">
            <a:avLst/>
          </a:prstGeom>
          <a:ln>
            <a:solidFill>
              <a:schemeClr val="bg1">
                <a:alpha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Прямая со стрелкой 55">
            <a:extLst>
              <a:ext uri="{FF2B5EF4-FFF2-40B4-BE49-F238E27FC236}">
                <a16:creationId xmlns="" xmlns:a16="http://schemas.microsoft.com/office/drawing/2014/main" id="{3640AB86-4CD4-47A4-88DA-6EFCAD0CB53E}"/>
              </a:ext>
            </a:extLst>
          </p:cNvPr>
          <p:cNvCxnSpPr/>
          <p:nvPr/>
        </p:nvCxnSpPr>
        <p:spPr>
          <a:xfrm>
            <a:off x="5442911" y="3337601"/>
            <a:ext cx="1137835" cy="1367155"/>
          </a:xfrm>
          <a:prstGeom prst="straightConnector1">
            <a:avLst/>
          </a:prstGeom>
          <a:ln>
            <a:solidFill>
              <a:schemeClr val="bg1">
                <a:alpha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Прямая со стрелкой 58">
            <a:extLst>
              <a:ext uri="{FF2B5EF4-FFF2-40B4-BE49-F238E27FC236}">
                <a16:creationId xmlns="" xmlns:a16="http://schemas.microsoft.com/office/drawing/2014/main" id="{07162BCF-F3BA-42BA-8EEE-9891D23175BB}"/>
              </a:ext>
            </a:extLst>
          </p:cNvPr>
          <p:cNvCxnSpPr>
            <a:stCxn id="20" idx="3"/>
            <a:endCxn id="25" idx="1"/>
          </p:cNvCxnSpPr>
          <p:nvPr/>
        </p:nvCxnSpPr>
        <p:spPr>
          <a:xfrm>
            <a:off x="5445460" y="3225835"/>
            <a:ext cx="1135286" cy="623060"/>
          </a:xfrm>
          <a:prstGeom prst="straightConnector1">
            <a:avLst/>
          </a:prstGeom>
          <a:ln>
            <a:solidFill>
              <a:schemeClr val="bg1">
                <a:alpha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Прямая со стрелкой 65">
            <a:extLst>
              <a:ext uri="{FF2B5EF4-FFF2-40B4-BE49-F238E27FC236}">
                <a16:creationId xmlns="" xmlns:a16="http://schemas.microsoft.com/office/drawing/2014/main" id="{2ECA1304-9C5B-4AE1-BAC6-206E463525A3}"/>
              </a:ext>
            </a:extLst>
          </p:cNvPr>
          <p:cNvCxnSpPr/>
          <p:nvPr/>
        </p:nvCxnSpPr>
        <p:spPr>
          <a:xfrm>
            <a:off x="4402453" y="3900488"/>
            <a:ext cx="0" cy="40481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Прямоугольник: скругленные углы 3">
            <a:extLst>
              <a:ext uri="{FF2B5EF4-FFF2-40B4-BE49-F238E27FC236}">
                <a16:creationId xmlns="" xmlns:a16="http://schemas.microsoft.com/office/drawing/2014/main" id="{947102B3-9528-4A88-8A68-8AC5CCA51C42}"/>
              </a:ext>
            </a:extLst>
          </p:cNvPr>
          <p:cNvSpPr/>
          <p:nvPr/>
        </p:nvSpPr>
        <p:spPr>
          <a:xfrm>
            <a:off x="628089" y="2878914"/>
            <a:ext cx="2122787" cy="42014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1 969 112,9 тыс. </a:t>
            </a:r>
            <a:r>
              <a:rPr lang="ru-RU" sz="1600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</a:t>
            </a:r>
            <a:endParaRPr lang="ru-RU" sz="160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Прямоугольник 39">
            <a:extLst>
              <a:ext uri="{FF2B5EF4-FFF2-40B4-BE49-F238E27FC236}">
                <a16:creationId xmlns="" xmlns:a16="http://schemas.microsoft.com/office/drawing/2014/main" id="{E1044685-E5DC-476E-B22B-024BCD8843E6}"/>
              </a:ext>
            </a:extLst>
          </p:cNvPr>
          <p:cNvSpPr/>
          <p:nvPr/>
        </p:nvSpPr>
        <p:spPr>
          <a:xfrm>
            <a:off x="349250" y="6032855"/>
            <a:ext cx="1962150" cy="58578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3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Охрана окружающей среды </a:t>
            </a:r>
          </a:p>
          <a:p>
            <a:pPr algn="ctr">
              <a:defRPr/>
            </a:pPr>
            <a:r>
              <a:rPr lang="ru-RU" sz="13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5 365,0 </a:t>
            </a:r>
            <a:r>
              <a:rPr lang="ru-RU" sz="1300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</a:t>
            </a:r>
            <a:r>
              <a:rPr lang="ru-RU" sz="13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9" name="Прямоугольник 28">
            <a:extLst>
              <a:ext uri="{FF2B5EF4-FFF2-40B4-BE49-F238E27FC236}">
                <a16:creationId xmlns="" xmlns:a16="http://schemas.microsoft.com/office/drawing/2014/main" id="{26881144-73F7-4869-A34F-8CEEF64BB9CD}"/>
              </a:ext>
            </a:extLst>
          </p:cNvPr>
          <p:cNvSpPr/>
          <p:nvPr/>
        </p:nvSpPr>
        <p:spPr>
          <a:xfrm>
            <a:off x="3135710" y="4065588"/>
            <a:ext cx="2919413" cy="61277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3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Национальная безопасность и правоохранительная деятельность                           18 703,0 </a:t>
            </a:r>
            <a:r>
              <a:rPr lang="ru-RU" sz="13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</a:t>
            </a:r>
            <a:r>
              <a:rPr lang="ru-RU" sz="13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0" name="Прямоугольник 29">
            <a:extLst>
              <a:ext uri="{FF2B5EF4-FFF2-40B4-BE49-F238E27FC236}">
                <a16:creationId xmlns="" xmlns:a16="http://schemas.microsoft.com/office/drawing/2014/main" id="{A49F0557-3F16-464E-B3BB-E053CF24DFDE}"/>
              </a:ext>
            </a:extLst>
          </p:cNvPr>
          <p:cNvSpPr/>
          <p:nvPr/>
        </p:nvSpPr>
        <p:spPr>
          <a:xfrm>
            <a:off x="3145235" y="4923617"/>
            <a:ext cx="2909888" cy="43338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3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Средства массовой информации            5 062,0 </a:t>
            </a:r>
            <a:r>
              <a:rPr lang="ru-RU" sz="13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</a:t>
            </a:r>
            <a:r>
              <a:rPr lang="ru-RU" sz="13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0" name="Прямоугольник 19">
            <a:extLst>
              <a:ext uri="{FF2B5EF4-FFF2-40B4-BE49-F238E27FC236}">
                <a16:creationId xmlns="" xmlns:a16="http://schemas.microsoft.com/office/drawing/2014/main" id="{8B99457B-4175-4F47-9448-EDDABCDB26AF}"/>
              </a:ext>
            </a:extLst>
          </p:cNvPr>
          <p:cNvSpPr/>
          <p:nvPr/>
        </p:nvSpPr>
        <p:spPr>
          <a:xfrm>
            <a:off x="3749080" y="2812166"/>
            <a:ext cx="1696380" cy="82733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/>
              <a:t>Расходы</a:t>
            </a:r>
          </a:p>
        </p:txBody>
      </p:sp>
    </p:spTree>
    <p:extLst>
      <p:ext uri="{BB962C8B-B14F-4D97-AF65-F5344CB8AC3E}">
        <p14:creationId xmlns:p14="http://schemas.microsoft.com/office/powerpoint/2010/main" val="21244098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3" name="Прямая со стрелкой 52">
            <a:extLst>
              <a:ext uri="{FF2B5EF4-FFF2-40B4-BE49-F238E27FC236}">
                <a16:creationId xmlns="" xmlns:a16="http://schemas.microsoft.com/office/drawing/2014/main" id="{43401439-E342-4C28-B81F-27A22EE8C620}"/>
              </a:ext>
            </a:extLst>
          </p:cNvPr>
          <p:cNvCxnSpPr>
            <a:endCxn id="27" idx="1"/>
          </p:cNvCxnSpPr>
          <p:nvPr/>
        </p:nvCxnSpPr>
        <p:spPr>
          <a:xfrm>
            <a:off x="5334900" y="3393558"/>
            <a:ext cx="1279355" cy="1763510"/>
          </a:xfrm>
          <a:prstGeom prst="straightConnector1">
            <a:avLst/>
          </a:prstGeom>
          <a:ln>
            <a:solidFill>
              <a:schemeClr val="bg1">
                <a:alpha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Прямая со стрелкой 49">
            <a:extLst>
              <a:ext uri="{FF2B5EF4-FFF2-40B4-BE49-F238E27FC236}">
                <a16:creationId xmlns="" xmlns:a16="http://schemas.microsoft.com/office/drawing/2014/main" id="{D6548A79-9A0D-4F90-8FFA-23D2DB974A4B}"/>
              </a:ext>
            </a:extLst>
          </p:cNvPr>
          <p:cNvCxnSpPr/>
          <p:nvPr/>
        </p:nvCxnSpPr>
        <p:spPr>
          <a:xfrm>
            <a:off x="5056166" y="3519488"/>
            <a:ext cx="1617194" cy="2464706"/>
          </a:xfrm>
          <a:prstGeom prst="straightConnector1">
            <a:avLst/>
          </a:prstGeom>
          <a:ln>
            <a:solidFill>
              <a:schemeClr val="bg1">
                <a:alpha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 стрелкой 40">
            <a:extLst>
              <a:ext uri="{FF2B5EF4-FFF2-40B4-BE49-F238E27FC236}">
                <a16:creationId xmlns="" xmlns:a16="http://schemas.microsoft.com/office/drawing/2014/main" id="{AD55A74B-475B-4E54-B2E1-1703C050682C}"/>
              </a:ext>
            </a:extLst>
          </p:cNvPr>
          <p:cNvCxnSpPr/>
          <p:nvPr/>
        </p:nvCxnSpPr>
        <p:spPr>
          <a:xfrm>
            <a:off x="5056166" y="3582268"/>
            <a:ext cx="91898" cy="2560485"/>
          </a:xfrm>
          <a:prstGeom prst="straightConnector1">
            <a:avLst/>
          </a:prstGeom>
          <a:ln>
            <a:solidFill>
              <a:schemeClr val="bg1">
                <a:alpha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Прямая со стрелкой 75">
            <a:extLst>
              <a:ext uri="{FF2B5EF4-FFF2-40B4-BE49-F238E27FC236}">
                <a16:creationId xmlns="" xmlns:a16="http://schemas.microsoft.com/office/drawing/2014/main" id="{3B34DE77-C2B5-460D-B882-0F4AD59ED170}"/>
              </a:ext>
            </a:extLst>
          </p:cNvPr>
          <p:cNvCxnSpPr/>
          <p:nvPr/>
        </p:nvCxnSpPr>
        <p:spPr>
          <a:xfrm flipH="1">
            <a:off x="2336801" y="3582268"/>
            <a:ext cx="2398502" cy="2720108"/>
          </a:xfrm>
          <a:prstGeom prst="straightConnector1">
            <a:avLst/>
          </a:prstGeom>
          <a:ln>
            <a:solidFill>
              <a:schemeClr val="bg1">
                <a:alpha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Прямая со стрелкой 73">
            <a:extLst>
              <a:ext uri="{FF2B5EF4-FFF2-40B4-BE49-F238E27FC236}">
                <a16:creationId xmlns="" xmlns:a16="http://schemas.microsoft.com/office/drawing/2014/main" id="{4ACB2FC9-CA9C-4F64-95D5-3BD4086B0FB4}"/>
              </a:ext>
            </a:extLst>
          </p:cNvPr>
          <p:cNvCxnSpPr/>
          <p:nvPr/>
        </p:nvCxnSpPr>
        <p:spPr>
          <a:xfrm flipH="1">
            <a:off x="2352734" y="3583441"/>
            <a:ext cx="2062163" cy="1800225"/>
          </a:xfrm>
          <a:prstGeom prst="straightConnector1">
            <a:avLst/>
          </a:prstGeom>
          <a:ln>
            <a:solidFill>
              <a:schemeClr val="bg1">
                <a:alpha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Прямая со стрелкой 71">
            <a:extLst>
              <a:ext uri="{FF2B5EF4-FFF2-40B4-BE49-F238E27FC236}">
                <a16:creationId xmlns="" xmlns:a16="http://schemas.microsoft.com/office/drawing/2014/main" id="{38447F25-B9C4-46B3-8D98-7002DF1094C8}"/>
              </a:ext>
            </a:extLst>
          </p:cNvPr>
          <p:cNvCxnSpPr/>
          <p:nvPr/>
        </p:nvCxnSpPr>
        <p:spPr>
          <a:xfrm flipH="1">
            <a:off x="2297014" y="3599640"/>
            <a:ext cx="1944688" cy="1160462"/>
          </a:xfrm>
          <a:prstGeom prst="straightConnector1">
            <a:avLst/>
          </a:prstGeom>
          <a:ln>
            <a:solidFill>
              <a:schemeClr val="bg1">
                <a:alpha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1CF15E1-8C8D-49B1-BEA6-3D05B28C64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285" y="247304"/>
            <a:ext cx="8435280" cy="1049684"/>
          </a:xfrm>
        </p:spPr>
        <p:txBody>
          <a:bodyPr>
            <a:normAutofit fontScale="90000"/>
          </a:bodyPr>
          <a:lstStyle/>
          <a:p>
            <a:pPr marL="0" indent="0" algn="ctr" fontAlgn="auto">
              <a:spcAft>
                <a:spcPts val="0"/>
              </a:spcAft>
              <a:buFont typeface="Georgia" panose="02040502050405020303" pitchFamily="18" charset="0"/>
              <a:buNone/>
              <a:defRPr/>
            </a:pPr>
            <a:r>
              <a:rPr lang="ru-RU" sz="2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Основные параметры бюджета муниципального района Мелеузовский  район Республики Башкортостан на </a:t>
            </a:r>
            <a:r>
              <a:rPr lang="ru-RU" sz="2200" b="1" i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2020 </a:t>
            </a:r>
            <a:r>
              <a:rPr lang="ru-RU" sz="2200" b="1" i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год</a:t>
            </a:r>
            <a:endParaRPr lang="ru-RU" dirty="0">
              <a:solidFill>
                <a:srgbClr val="FF0000"/>
              </a:solidFill>
            </a:endParaRPr>
          </a:p>
        </p:txBody>
      </p:sp>
      <p:graphicFrame>
        <p:nvGraphicFramePr>
          <p:cNvPr id="7" name="Содержимое 6">
            <a:extLst>
              <a:ext uri="{FF2B5EF4-FFF2-40B4-BE49-F238E27FC236}">
                <a16:creationId xmlns="" xmlns:a16="http://schemas.microsoft.com/office/drawing/2014/main" id="{5B0D6BA9-4FDD-4AC2-A624-354E975ADEB4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0" y="0"/>
          <a:ext cx="0" cy="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cxnSp>
        <p:nvCxnSpPr>
          <p:cNvPr id="68" name="Прямая со стрелкой 67">
            <a:extLst>
              <a:ext uri="{FF2B5EF4-FFF2-40B4-BE49-F238E27FC236}">
                <a16:creationId xmlns="" xmlns:a16="http://schemas.microsoft.com/office/drawing/2014/main" id="{6250DF29-F3D0-45DC-BE21-FFFAB960E4E8}"/>
              </a:ext>
            </a:extLst>
          </p:cNvPr>
          <p:cNvCxnSpPr/>
          <p:nvPr/>
        </p:nvCxnSpPr>
        <p:spPr>
          <a:xfrm>
            <a:off x="4788024" y="3582268"/>
            <a:ext cx="0" cy="13589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Прямая со стрелкой 69">
            <a:extLst>
              <a:ext uri="{FF2B5EF4-FFF2-40B4-BE49-F238E27FC236}">
                <a16:creationId xmlns="" xmlns:a16="http://schemas.microsoft.com/office/drawing/2014/main" id="{AD55A74B-475B-4E54-B2E1-1703C050682C}"/>
              </a:ext>
            </a:extLst>
          </p:cNvPr>
          <p:cNvCxnSpPr/>
          <p:nvPr/>
        </p:nvCxnSpPr>
        <p:spPr>
          <a:xfrm>
            <a:off x="4932040" y="3217582"/>
            <a:ext cx="0" cy="2230437"/>
          </a:xfrm>
          <a:prstGeom prst="straightConnector1">
            <a:avLst/>
          </a:prstGeom>
          <a:ln>
            <a:solidFill>
              <a:schemeClr val="bg1">
                <a:alpha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Прямоугольник 18">
            <a:extLst>
              <a:ext uri="{FF2B5EF4-FFF2-40B4-BE49-F238E27FC236}">
                <a16:creationId xmlns="" xmlns:a16="http://schemas.microsoft.com/office/drawing/2014/main" id="{FD3C02D4-509C-48E9-A52D-D8D1C493376F}"/>
              </a:ext>
            </a:extLst>
          </p:cNvPr>
          <p:cNvSpPr/>
          <p:nvPr/>
        </p:nvSpPr>
        <p:spPr>
          <a:xfrm>
            <a:off x="467544" y="1604953"/>
            <a:ext cx="2183096" cy="124798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>Бюджет</a:t>
            </a:r>
          </a:p>
        </p:txBody>
      </p:sp>
      <p:sp>
        <p:nvSpPr>
          <p:cNvPr id="21" name="Прямоугольник 20">
            <a:extLst>
              <a:ext uri="{FF2B5EF4-FFF2-40B4-BE49-F238E27FC236}">
                <a16:creationId xmlns="" xmlns:a16="http://schemas.microsoft.com/office/drawing/2014/main" id="{D93502B9-2F37-4722-9969-9DC8C3D99F96}"/>
              </a:ext>
            </a:extLst>
          </p:cNvPr>
          <p:cNvSpPr/>
          <p:nvPr/>
        </p:nvSpPr>
        <p:spPr>
          <a:xfrm>
            <a:off x="3749080" y="1412775"/>
            <a:ext cx="1696380" cy="84599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/>
              <a:t>Доходы</a:t>
            </a:r>
          </a:p>
        </p:txBody>
      </p:sp>
      <p:sp>
        <p:nvSpPr>
          <p:cNvPr id="22" name="Прямоугольник 21">
            <a:extLst>
              <a:ext uri="{FF2B5EF4-FFF2-40B4-BE49-F238E27FC236}">
                <a16:creationId xmlns="" xmlns:a16="http://schemas.microsoft.com/office/drawing/2014/main" id="{8DB27995-2F88-4327-8AC6-F682CD7C364F}"/>
              </a:ext>
            </a:extLst>
          </p:cNvPr>
          <p:cNvSpPr/>
          <p:nvPr/>
        </p:nvSpPr>
        <p:spPr>
          <a:xfrm>
            <a:off x="6443662" y="2417763"/>
            <a:ext cx="2520825" cy="4318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solidFill>
              <a:schemeClr val="accent3">
                <a:lumMod val="7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Безвозмездные поступления                     </a:t>
            </a:r>
            <a:r>
              <a:rPr lang="ru-RU" sz="1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1 168 360,9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1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</a:t>
            </a: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(64,8%)</a:t>
            </a:r>
            <a:endParaRPr 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Прямоугольник 22">
            <a:extLst>
              <a:ext uri="{FF2B5EF4-FFF2-40B4-BE49-F238E27FC236}">
                <a16:creationId xmlns="" xmlns:a16="http://schemas.microsoft.com/office/drawing/2014/main" id="{44C47514-5FAD-46A7-92B9-0EA6C9D729C7}"/>
              </a:ext>
            </a:extLst>
          </p:cNvPr>
          <p:cNvSpPr/>
          <p:nvPr/>
        </p:nvSpPr>
        <p:spPr>
          <a:xfrm>
            <a:off x="6443662" y="1733550"/>
            <a:ext cx="2520825" cy="468313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solidFill>
              <a:schemeClr val="accent3">
                <a:lumMod val="7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Неналоговые доходы              </a:t>
            </a:r>
            <a:r>
              <a:rPr lang="ru-RU" sz="1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79 903,0 </a:t>
            </a:r>
            <a:r>
              <a:rPr lang="ru-RU" sz="1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</a:t>
            </a: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(4,4%)</a:t>
            </a:r>
            <a:endParaRPr 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Прямоугольник 23">
            <a:extLst>
              <a:ext uri="{FF2B5EF4-FFF2-40B4-BE49-F238E27FC236}">
                <a16:creationId xmlns="" xmlns:a16="http://schemas.microsoft.com/office/drawing/2014/main" id="{7A153777-853B-4534-8154-37695F894F28}"/>
              </a:ext>
            </a:extLst>
          </p:cNvPr>
          <p:cNvSpPr/>
          <p:nvPr/>
        </p:nvSpPr>
        <p:spPr>
          <a:xfrm>
            <a:off x="6443662" y="1095375"/>
            <a:ext cx="2520825" cy="4318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solidFill>
              <a:schemeClr val="accent3">
                <a:lumMod val="7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Налоговые доходы                </a:t>
            </a:r>
            <a:r>
              <a:rPr lang="ru-RU" sz="1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555 304,00  </a:t>
            </a:r>
            <a:r>
              <a:rPr lang="ru-RU" sz="1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</a:t>
            </a: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30,8%)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Прямоугольник 24">
            <a:extLst>
              <a:ext uri="{FF2B5EF4-FFF2-40B4-BE49-F238E27FC236}">
                <a16:creationId xmlns="" xmlns:a16="http://schemas.microsoft.com/office/drawing/2014/main" id="{9C89C44D-1D4F-498B-AE50-CAEEA13FA582}"/>
              </a:ext>
            </a:extLst>
          </p:cNvPr>
          <p:cNvSpPr/>
          <p:nvPr/>
        </p:nvSpPr>
        <p:spPr>
          <a:xfrm>
            <a:off x="6562737" y="3499485"/>
            <a:ext cx="2179638" cy="43338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3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Образование                         1 122 251,8 </a:t>
            </a:r>
            <a:r>
              <a:rPr lang="ru-RU" sz="13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</a:t>
            </a:r>
            <a:endParaRPr lang="ru-RU" sz="13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Прямоугольник 25">
            <a:extLst>
              <a:ext uri="{FF2B5EF4-FFF2-40B4-BE49-F238E27FC236}">
                <a16:creationId xmlns="" xmlns:a16="http://schemas.microsoft.com/office/drawing/2014/main" id="{086B6174-F4EF-4E52-B74B-D8FC5C251453}"/>
              </a:ext>
            </a:extLst>
          </p:cNvPr>
          <p:cNvSpPr/>
          <p:nvPr/>
        </p:nvSpPr>
        <p:spPr>
          <a:xfrm>
            <a:off x="6578254" y="4193607"/>
            <a:ext cx="2179638" cy="43338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3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Культура и кинематография 92 016,8тыс.руб.</a:t>
            </a:r>
          </a:p>
        </p:txBody>
      </p:sp>
      <p:sp>
        <p:nvSpPr>
          <p:cNvPr id="27" name="Прямоугольник 26">
            <a:extLst>
              <a:ext uri="{FF2B5EF4-FFF2-40B4-BE49-F238E27FC236}">
                <a16:creationId xmlns="" xmlns:a16="http://schemas.microsoft.com/office/drawing/2014/main" id="{76FF15E2-4991-430E-A414-C3E8E51E50AB}"/>
              </a:ext>
            </a:extLst>
          </p:cNvPr>
          <p:cNvSpPr/>
          <p:nvPr/>
        </p:nvSpPr>
        <p:spPr>
          <a:xfrm>
            <a:off x="6614255" y="4941168"/>
            <a:ext cx="2179638" cy="4318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3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Социальная политика        116 064,7 </a:t>
            </a:r>
            <a:r>
              <a:rPr lang="ru-RU" sz="13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</a:t>
            </a:r>
            <a:r>
              <a:rPr lang="ru-RU" sz="13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8" name="Прямоугольник 27">
            <a:extLst>
              <a:ext uri="{FF2B5EF4-FFF2-40B4-BE49-F238E27FC236}">
                <a16:creationId xmlns="" xmlns:a16="http://schemas.microsoft.com/office/drawing/2014/main" id="{715987CF-26B4-4A8A-ADD5-BAA7769B8A9A}"/>
              </a:ext>
            </a:extLst>
          </p:cNvPr>
          <p:cNvSpPr/>
          <p:nvPr/>
        </p:nvSpPr>
        <p:spPr>
          <a:xfrm>
            <a:off x="6659648" y="5555490"/>
            <a:ext cx="2179638" cy="61118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3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Физическая культура и спорт                                   42 001,0 </a:t>
            </a:r>
            <a:r>
              <a:rPr lang="ru-RU" sz="13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</a:t>
            </a:r>
            <a:r>
              <a:rPr lang="ru-RU" sz="13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0" name="Прямоугольник 29">
            <a:extLst>
              <a:ext uri="{FF2B5EF4-FFF2-40B4-BE49-F238E27FC236}">
                <a16:creationId xmlns="" xmlns:a16="http://schemas.microsoft.com/office/drawing/2014/main" id="{4F7B02A7-DA86-4560-AA05-FD0C34C05B89}"/>
              </a:ext>
            </a:extLst>
          </p:cNvPr>
          <p:cNvSpPr/>
          <p:nvPr/>
        </p:nvSpPr>
        <p:spPr>
          <a:xfrm>
            <a:off x="2928514" y="4821046"/>
            <a:ext cx="2909888" cy="43338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3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Средства массовой информации           4 507,0 </a:t>
            </a:r>
            <a:r>
              <a:rPr lang="ru-RU" sz="13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</a:t>
            </a:r>
            <a:r>
              <a:rPr lang="ru-RU" sz="13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1" name="Прямоугольник 30">
            <a:extLst>
              <a:ext uri="{FF2B5EF4-FFF2-40B4-BE49-F238E27FC236}">
                <a16:creationId xmlns="" xmlns:a16="http://schemas.microsoft.com/office/drawing/2014/main" id="{A7AF4CBE-576B-4EC3-80B6-E1547FD6994B}"/>
              </a:ext>
            </a:extLst>
          </p:cNvPr>
          <p:cNvSpPr/>
          <p:nvPr/>
        </p:nvSpPr>
        <p:spPr>
          <a:xfrm>
            <a:off x="2941784" y="5466508"/>
            <a:ext cx="2917825" cy="43338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3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Охрана окружающей среды</a:t>
            </a:r>
          </a:p>
          <a:p>
            <a:pPr algn="ctr">
              <a:defRPr/>
            </a:pPr>
            <a:r>
              <a:rPr lang="ru-RU" sz="13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1 685,0 </a:t>
            </a:r>
            <a:r>
              <a:rPr lang="ru-RU" sz="13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</a:t>
            </a:r>
            <a:r>
              <a:rPr lang="ru-RU" sz="13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2" name="Прямоугольник 31">
            <a:extLst>
              <a:ext uri="{FF2B5EF4-FFF2-40B4-BE49-F238E27FC236}">
                <a16:creationId xmlns="" xmlns:a16="http://schemas.microsoft.com/office/drawing/2014/main" id="{CF9E7D7C-DE5A-43B6-B377-04B285FFEC97}"/>
              </a:ext>
            </a:extLst>
          </p:cNvPr>
          <p:cNvSpPr/>
          <p:nvPr/>
        </p:nvSpPr>
        <p:spPr>
          <a:xfrm>
            <a:off x="349250" y="3836194"/>
            <a:ext cx="1990725" cy="64452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3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Общегосударственные вопросы                          134 266,2 </a:t>
            </a:r>
            <a:r>
              <a:rPr lang="ru-RU" sz="13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</a:t>
            </a:r>
            <a:r>
              <a:rPr lang="ru-RU" sz="13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3" name="Прямоугольник 32">
            <a:extLst>
              <a:ext uri="{FF2B5EF4-FFF2-40B4-BE49-F238E27FC236}">
                <a16:creationId xmlns="" xmlns:a16="http://schemas.microsoft.com/office/drawing/2014/main" id="{86269FA6-824F-4421-9110-E99D53D2C589}"/>
              </a:ext>
            </a:extLst>
          </p:cNvPr>
          <p:cNvSpPr/>
          <p:nvPr/>
        </p:nvSpPr>
        <p:spPr>
          <a:xfrm>
            <a:off x="349250" y="4591050"/>
            <a:ext cx="1962150" cy="52863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3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Национальная оборона  2 021,2 </a:t>
            </a:r>
            <a:r>
              <a:rPr lang="ru-RU" sz="13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</a:t>
            </a:r>
            <a:endParaRPr lang="ru-RU" sz="13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Прямоугольник 33">
            <a:extLst>
              <a:ext uri="{FF2B5EF4-FFF2-40B4-BE49-F238E27FC236}">
                <a16:creationId xmlns="" xmlns:a16="http://schemas.microsoft.com/office/drawing/2014/main" id="{B046215D-A5B8-4BD6-8DB3-C27754F46B41}"/>
              </a:ext>
            </a:extLst>
          </p:cNvPr>
          <p:cNvSpPr/>
          <p:nvPr/>
        </p:nvSpPr>
        <p:spPr>
          <a:xfrm>
            <a:off x="349396" y="5241577"/>
            <a:ext cx="1962150" cy="58578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3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Национальная экономика                      100 693,8 </a:t>
            </a:r>
            <a:r>
              <a:rPr lang="ru-RU" sz="13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</a:t>
            </a:r>
            <a:r>
              <a:rPr lang="ru-RU" sz="13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5" name="Прямоугольник 34">
            <a:extLst>
              <a:ext uri="{FF2B5EF4-FFF2-40B4-BE49-F238E27FC236}">
                <a16:creationId xmlns="" xmlns:a16="http://schemas.microsoft.com/office/drawing/2014/main" id="{501BF8AF-DB72-4266-801B-AF9B888D9897}"/>
              </a:ext>
            </a:extLst>
          </p:cNvPr>
          <p:cNvSpPr/>
          <p:nvPr/>
        </p:nvSpPr>
        <p:spPr>
          <a:xfrm>
            <a:off x="334962" y="6007991"/>
            <a:ext cx="1990725" cy="576263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3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Жилищно-коммунальное хозяйство                        91 146,1тыс.руб.</a:t>
            </a:r>
          </a:p>
        </p:txBody>
      </p:sp>
      <p:cxnSp>
        <p:nvCxnSpPr>
          <p:cNvPr id="37" name="Прямая со стрелкой 36">
            <a:extLst>
              <a:ext uri="{FF2B5EF4-FFF2-40B4-BE49-F238E27FC236}">
                <a16:creationId xmlns="" xmlns:a16="http://schemas.microsoft.com/office/drawing/2014/main" id="{3A9CB27F-C903-4380-98A2-9BC7DAA27F29}"/>
              </a:ext>
            </a:extLst>
          </p:cNvPr>
          <p:cNvCxnSpPr/>
          <p:nvPr/>
        </p:nvCxnSpPr>
        <p:spPr>
          <a:xfrm flipV="1">
            <a:off x="2670175" y="1733550"/>
            <a:ext cx="1079500" cy="525463"/>
          </a:xfrm>
          <a:prstGeom prst="straightConnector1">
            <a:avLst/>
          </a:prstGeom>
          <a:ln>
            <a:solidFill>
              <a:schemeClr val="bg1">
                <a:alpha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 стрелкой 38">
            <a:extLst>
              <a:ext uri="{FF2B5EF4-FFF2-40B4-BE49-F238E27FC236}">
                <a16:creationId xmlns="" xmlns:a16="http://schemas.microsoft.com/office/drawing/2014/main" id="{865D2299-6A5B-4EA3-8071-DF063E28C631}"/>
              </a:ext>
            </a:extLst>
          </p:cNvPr>
          <p:cNvCxnSpPr/>
          <p:nvPr/>
        </p:nvCxnSpPr>
        <p:spPr>
          <a:xfrm>
            <a:off x="2650640" y="2291862"/>
            <a:ext cx="1093787" cy="939800"/>
          </a:xfrm>
          <a:prstGeom prst="straightConnector1">
            <a:avLst/>
          </a:prstGeom>
          <a:ln>
            <a:solidFill>
              <a:schemeClr val="bg1">
                <a:alpha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Прямая со стрелкой 41">
            <a:extLst>
              <a:ext uri="{FF2B5EF4-FFF2-40B4-BE49-F238E27FC236}">
                <a16:creationId xmlns="" xmlns:a16="http://schemas.microsoft.com/office/drawing/2014/main" id="{BB5872D9-C80E-4C5D-98E1-BBFC89427C89}"/>
              </a:ext>
            </a:extLst>
          </p:cNvPr>
          <p:cNvCxnSpPr/>
          <p:nvPr/>
        </p:nvCxnSpPr>
        <p:spPr>
          <a:xfrm flipV="1">
            <a:off x="5445125" y="1355725"/>
            <a:ext cx="998538" cy="377825"/>
          </a:xfrm>
          <a:prstGeom prst="straightConnector1">
            <a:avLst/>
          </a:prstGeom>
          <a:ln>
            <a:solidFill>
              <a:schemeClr val="accent3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я со стрелкой 43">
            <a:extLst>
              <a:ext uri="{FF2B5EF4-FFF2-40B4-BE49-F238E27FC236}">
                <a16:creationId xmlns="" xmlns:a16="http://schemas.microsoft.com/office/drawing/2014/main" id="{FA7EB4E0-F496-48DD-B5B2-F92C41C79968}"/>
              </a:ext>
            </a:extLst>
          </p:cNvPr>
          <p:cNvCxnSpPr/>
          <p:nvPr/>
        </p:nvCxnSpPr>
        <p:spPr>
          <a:xfrm>
            <a:off x="5445125" y="1806575"/>
            <a:ext cx="998538" cy="188913"/>
          </a:xfrm>
          <a:prstGeom prst="straightConnector1">
            <a:avLst/>
          </a:prstGeom>
          <a:ln>
            <a:solidFill>
              <a:schemeClr val="accent3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Прямая со стрелкой 45">
            <a:extLst>
              <a:ext uri="{FF2B5EF4-FFF2-40B4-BE49-F238E27FC236}">
                <a16:creationId xmlns="" xmlns:a16="http://schemas.microsoft.com/office/drawing/2014/main" id="{800DA3EC-83FC-43C8-8A88-B46CA8C061FE}"/>
              </a:ext>
            </a:extLst>
          </p:cNvPr>
          <p:cNvCxnSpPr/>
          <p:nvPr/>
        </p:nvCxnSpPr>
        <p:spPr>
          <a:xfrm>
            <a:off x="5445125" y="1995488"/>
            <a:ext cx="998538" cy="638175"/>
          </a:xfrm>
          <a:prstGeom prst="straightConnector1">
            <a:avLst/>
          </a:prstGeom>
          <a:ln>
            <a:solidFill>
              <a:schemeClr val="accent3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Прямая со стрелкой 47">
            <a:extLst>
              <a:ext uri="{FF2B5EF4-FFF2-40B4-BE49-F238E27FC236}">
                <a16:creationId xmlns="" xmlns:a16="http://schemas.microsoft.com/office/drawing/2014/main" id="{84CFF9BA-EFF5-4DC5-A0AA-444982C3AB67}"/>
              </a:ext>
            </a:extLst>
          </p:cNvPr>
          <p:cNvCxnSpPr/>
          <p:nvPr/>
        </p:nvCxnSpPr>
        <p:spPr>
          <a:xfrm flipH="1">
            <a:off x="2290016" y="3426173"/>
            <a:ext cx="1391786" cy="522888"/>
          </a:xfrm>
          <a:prstGeom prst="straightConnector1">
            <a:avLst/>
          </a:prstGeom>
          <a:ln>
            <a:solidFill>
              <a:schemeClr val="bg1">
                <a:alpha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Прямая со стрелкой 55">
            <a:extLst>
              <a:ext uri="{FF2B5EF4-FFF2-40B4-BE49-F238E27FC236}">
                <a16:creationId xmlns="" xmlns:a16="http://schemas.microsoft.com/office/drawing/2014/main" id="{104A6C76-C6AC-476A-BCB4-22CF8A426059}"/>
              </a:ext>
            </a:extLst>
          </p:cNvPr>
          <p:cNvCxnSpPr>
            <a:endCxn id="26" idx="1"/>
          </p:cNvCxnSpPr>
          <p:nvPr/>
        </p:nvCxnSpPr>
        <p:spPr>
          <a:xfrm>
            <a:off x="5344361" y="3235473"/>
            <a:ext cx="1233893" cy="1174828"/>
          </a:xfrm>
          <a:prstGeom prst="straightConnector1">
            <a:avLst/>
          </a:prstGeom>
          <a:ln>
            <a:solidFill>
              <a:schemeClr val="bg1">
                <a:alpha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Прямая со стрелкой 58">
            <a:extLst>
              <a:ext uri="{FF2B5EF4-FFF2-40B4-BE49-F238E27FC236}">
                <a16:creationId xmlns="" xmlns:a16="http://schemas.microsoft.com/office/drawing/2014/main" id="{F77919EA-F873-41E7-A634-3878A5579C7A}"/>
              </a:ext>
            </a:extLst>
          </p:cNvPr>
          <p:cNvCxnSpPr>
            <a:endCxn id="25" idx="1"/>
          </p:cNvCxnSpPr>
          <p:nvPr/>
        </p:nvCxnSpPr>
        <p:spPr>
          <a:xfrm>
            <a:off x="5382483" y="3108928"/>
            <a:ext cx="1180254" cy="607251"/>
          </a:xfrm>
          <a:prstGeom prst="straightConnector1">
            <a:avLst/>
          </a:prstGeom>
          <a:ln>
            <a:solidFill>
              <a:schemeClr val="bg1">
                <a:alpha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Прямая со стрелкой 65">
            <a:extLst>
              <a:ext uri="{FF2B5EF4-FFF2-40B4-BE49-F238E27FC236}">
                <a16:creationId xmlns="" xmlns:a16="http://schemas.microsoft.com/office/drawing/2014/main" id="{742A894C-BF7A-442D-BDB9-B9AEFE2FA4C6}"/>
              </a:ext>
            </a:extLst>
          </p:cNvPr>
          <p:cNvCxnSpPr>
            <a:stCxn id="20" idx="2"/>
          </p:cNvCxnSpPr>
          <p:nvPr/>
        </p:nvCxnSpPr>
        <p:spPr>
          <a:xfrm flipH="1">
            <a:off x="4521275" y="3587103"/>
            <a:ext cx="27192" cy="33701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Прямоугольник: скругленные углы 37">
            <a:extLst>
              <a:ext uri="{FF2B5EF4-FFF2-40B4-BE49-F238E27FC236}">
                <a16:creationId xmlns="" xmlns:a16="http://schemas.microsoft.com/office/drawing/2014/main" id="{BF3F35C4-8D48-4C7D-812F-A17F42F0C3E3}"/>
              </a:ext>
            </a:extLst>
          </p:cNvPr>
          <p:cNvSpPr/>
          <p:nvPr/>
        </p:nvSpPr>
        <p:spPr>
          <a:xfrm>
            <a:off x="628090" y="2878914"/>
            <a:ext cx="1918680" cy="42014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1 803 567,9 </a:t>
            </a:r>
            <a:r>
              <a:rPr lang="ru-RU" sz="1500" b="1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</a:t>
            </a:r>
            <a:r>
              <a:rPr lang="ru-RU" sz="15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0" name="Прямоугольник 39">
            <a:extLst>
              <a:ext uri="{FF2B5EF4-FFF2-40B4-BE49-F238E27FC236}">
                <a16:creationId xmlns="" xmlns:a16="http://schemas.microsoft.com/office/drawing/2014/main" id="{A7AF4CBE-576B-4EC3-80B6-E1547FD6994B}"/>
              </a:ext>
            </a:extLst>
          </p:cNvPr>
          <p:cNvSpPr/>
          <p:nvPr/>
        </p:nvSpPr>
        <p:spPr>
          <a:xfrm>
            <a:off x="2986088" y="6142753"/>
            <a:ext cx="2917825" cy="43338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3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Межбюджетные трансферты              66 395,0тыс.руб.</a:t>
            </a:r>
          </a:p>
        </p:txBody>
      </p:sp>
      <p:cxnSp>
        <p:nvCxnSpPr>
          <p:cNvPr id="51" name="Прямая со стрелкой 50">
            <a:extLst>
              <a:ext uri="{FF2B5EF4-FFF2-40B4-BE49-F238E27FC236}">
                <a16:creationId xmlns="" xmlns:a16="http://schemas.microsoft.com/office/drawing/2014/main" id="{AD55A74B-475B-4E54-B2E1-1703C050682C}"/>
              </a:ext>
            </a:extLst>
          </p:cNvPr>
          <p:cNvCxnSpPr/>
          <p:nvPr/>
        </p:nvCxnSpPr>
        <p:spPr>
          <a:xfrm>
            <a:off x="4738631" y="3519488"/>
            <a:ext cx="11565" cy="1301558"/>
          </a:xfrm>
          <a:prstGeom prst="straightConnector1">
            <a:avLst/>
          </a:prstGeom>
          <a:ln>
            <a:solidFill>
              <a:schemeClr val="bg1">
                <a:alpha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Прямоугольник 19">
            <a:extLst>
              <a:ext uri="{FF2B5EF4-FFF2-40B4-BE49-F238E27FC236}">
                <a16:creationId xmlns="" xmlns:a16="http://schemas.microsoft.com/office/drawing/2014/main" id="{51F580B4-91AC-4877-98BD-117B203F6BD3}"/>
              </a:ext>
            </a:extLst>
          </p:cNvPr>
          <p:cNvSpPr/>
          <p:nvPr/>
        </p:nvSpPr>
        <p:spPr>
          <a:xfrm>
            <a:off x="3700277" y="2759766"/>
            <a:ext cx="1696380" cy="827337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/>
              <a:t>Расходы</a:t>
            </a:r>
          </a:p>
        </p:txBody>
      </p:sp>
      <p:sp>
        <p:nvSpPr>
          <p:cNvPr id="29" name="Прямоугольник 28">
            <a:extLst>
              <a:ext uri="{FF2B5EF4-FFF2-40B4-BE49-F238E27FC236}">
                <a16:creationId xmlns="" xmlns:a16="http://schemas.microsoft.com/office/drawing/2014/main" id="{828925DB-22F0-4D8A-B18A-722C522BD02B}"/>
              </a:ext>
            </a:extLst>
          </p:cNvPr>
          <p:cNvSpPr/>
          <p:nvPr/>
        </p:nvSpPr>
        <p:spPr>
          <a:xfrm>
            <a:off x="2932949" y="3967445"/>
            <a:ext cx="2919413" cy="61277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3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Национальная безопасность и правоохранительная деятельность                           4 498,0 </a:t>
            </a:r>
            <a:r>
              <a:rPr lang="ru-RU" sz="13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</a:t>
            </a:r>
            <a:r>
              <a:rPr lang="ru-RU" sz="13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636547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Диаграмма 4">
            <a:extLst>
              <a:ext uri="{FF2B5EF4-FFF2-40B4-BE49-F238E27FC236}">
                <a16:creationId xmlns="" xmlns:a16="http://schemas.microsoft.com/office/drawing/2014/main" id="{24362D57-24F2-4A97-818A-E7533AF5791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86650691"/>
              </p:ext>
            </p:extLst>
          </p:nvPr>
        </p:nvGraphicFramePr>
        <p:xfrm>
          <a:off x="2399384" y="1531370"/>
          <a:ext cx="7117543" cy="44426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Rectangle 2">
            <a:extLst>
              <a:ext uri="{FF2B5EF4-FFF2-40B4-BE49-F238E27FC236}">
                <a16:creationId xmlns="" xmlns:a16="http://schemas.microsoft.com/office/drawing/2014/main" id="{9E3B8CF8-002C-4FFB-91FE-DE8871370783}"/>
              </a:ext>
            </a:extLst>
          </p:cNvPr>
          <p:cNvSpPr txBox="1">
            <a:spLocks noRot="1" noChangeArrowheads="1"/>
          </p:cNvSpPr>
          <p:nvPr/>
        </p:nvSpPr>
        <p:spPr bwMode="auto">
          <a:xfrm>
            <a:off x="0" y="0"/>
            <a:ext cx="9144000" cy="163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Объем налоговых и неналоговых доходов консолидированного бюджета муниципального района Мелеузовский район на 2020 год и плановый период     2021-2022 годов.</a:t>
            </a:r>
            <a:r>
              <a:rPr lang="ru-RU" altLang="ru-RU" sz="2000" b="1" i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2000" b="1" i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32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								</a:t>
            </a:r>
            <a:endParaRPr lang="ru-RU" altLang="ru-RU" sz="2800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" name="Стрелка вправо 6">
            <a:extLst>
              <a:ext uri="{FF2B5EF4-FFF2-40B4-BE49-F238E27FC236}">
                <a16:creationId xmlns="" xmlns:a16="http://schemas.microsoft.com/office/drawing/2014/main" id="{C4A17D03-2F93-4550-A657-C46DFC6A86AC}"/>
              </a:ext>
            </a:extLst>
          </p:cNvPr>
          <p:cNvSpPr/>
          <p:nvPr/>
        </p:nvSpPr>
        <p:spPr>
          <a:xfrm rot="20653105">
            <a:off x="4150174" y="1882633"/>
            <a:ext cx="1008063" cy="503238"/>
          </a:xfrm>
          <a:prstGeom prst="right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+5,7%</a:t>
            </a:r>
          </a:p>
        </p:txBody>
      </p:sp>
      <p:sp>
        <p:nvSpPr>
          <p:cNvPr id="8" name="Стрелка вправо 7">
            <a:extLst>
              <a:ext uri="{FF2B5EF4-FFF2-40B4-BE49-F238E27FC236}">
                <a16:creationId xmlns="" xmlns:a16="http://schemas.microsoft.com/office/drawing/2014/main" id="{C16B6A12-588C-4B28-8A54-0642C09C5F03}"/>
              </a:ext>
            </a:extLst>
          </p:cNvPr>
          <p:cNvSpPr/>
          <p:nvPr/>
        </p:nvSpPr>
        <p:spPr>
          <a:xfrm rot="20653105">
            <a:off x="5545587" y="1581008"/>
            <a:ext cx="1103312" cy="504825"/>
          </a:xfrm>
          <a:prstGeom prst="right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+7,2%</a:t>
            </a:r>
          </a:p>
        </p:txBody>
      </p:sp>
      <p:sp>
        <p:nvSpPr>
          <p:cNvPr id="9" name="Стрелка вправо 8">
            <a:extLst>
              <a:ext uri="{FF2B5EF4-FFF2-40B4-BE49-F238E27FC236}">
                <a16:creationId xmlns="" xmlns:a16="http://schemas.microsoft.com/office/drawing/2014/main" id="{0B91E91F-13CF-4545-B053-BFE6519C734B}"/>
              </a:ext>
            </a:extLst>
          </p:cNvPr>
          <p:cNvSpPr/>
          <p:nvPr/>
        </p:nvSpPr>
        <p:spPr>
          <a:xfrm rot="20653105">
            <a:off x="7129912" y="1300021"/>
            <a:ext cx="1008062" cy="504825"/>
          </a:xfrm>
          <a:prstGeom prst="right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+4,4%</a:t>
            </a:r>
          </a:p>
        </p:txBody>
      </p:sp>
      <p:pic>
        <p:nvPicPr>
          <p:cNvPr id="26631" name="Рисунок 9">
            <a:extLst>
              <a:ext uri="{FF2B5EF4-FFF2-40B4-BE49-F238E27FC236}">
                <a16:creationId xmlns="" xmlns:a16="http://schemas.microsoft.com/office/drawing/2014/main" id="{E42EDBAB-FCFE-4E12-A18A-15343F48A7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249" y="876184"/>
            <a:ext cx="2127250" cy="270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2" name="Схема 11">
            <a:extLst>
              <a:ext uri="{FF2B5EF4-FFF2-40B4-BE49-F238E27FC236}">
                <a16:creationId xmlns="" xmlns:a16="http://schemas.microsoft.com/office/drawing/2014/main" id="{0D81B325-71C8-49D8-AA49-A685BF06665E}"/>
              </a:ext>
            </a:extLst>
          </p:cNvPr>
          <p:cNvGraphicFramePr/>
          <p:nvPr>
            <p:extLst/>
          </p:nvPr>
        </p:nvGraphicFramePr>
        <p:xfrm>
          <a:off x="202343" y="3573016"/>
          <a:ext cx="2478914" cy="28782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6633" name="Прямоугольник 12">
            <a:extLst>
              <a:ext uri="{FF2B5EF4-FFF2-40B4-BE49-F238E27FC236}">
                <a16:creationId xmlns="" xmlns:a16="http://schemas.microsoft.com/office/drawing/2014/main" id="{B2AA816E-50EA-4631-87E1-E351A2AA95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197" y="6381328"/>
            <a:ext cx="262335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1400" dirty="0"/>
              <a:t>(данные за 10 мес.2019 года) </a:t>
            </a:r>
          </a:p>
        </p:txBody>
      </p:sp>
    </p:spTree>
    <p:extLst>
      <p:ext uri="{BB962C8B-B14F-4D97-AF65-F5344CB8AC3E}">
        <p14:creationId xmlns:p14="http://schemas.microsoft.com/office/powerpoint/2010/main" val="2944817214"/>
      </p:ext>
    </p:extLst>
  </p:cSld>
  <p:clrMapOvr>
    <a:masterClrMapping/>
  </p:clrMapOvr>
  <p:transition spd="slow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Box 1">
            <a:extLst>
              <a:ext uri="{FF2B5EF4-FFF2-40B4-BE49-F238E27FC236}">
                <a16:creationId xmlns:a16="http://schemas.microsoft.com/office/drawing/2014/main" xmlns="" id="{181E733F-78FE-41D7-931D-77F0F10556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683" y="0"/>
            <a:ext cx="8866634" cy="7186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i="1" dirty="0">
                <a:solidFill>
                  <a:schemeClr val="tx1"/>
                </a:solidFill>
                <a:latin typeface="Arial" panose="020B0604020202020204" pitchFamily="34" charset="0"/>
              </a:rPr>
              <a:t>     </a:t>
            </a:r>
            <a:r>
              <a:rPr lang="ru-RU" altLang="ru-RU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СОДЕРЖАНИЕ «БЮДЖЕТА ДЛЯ ГРАЖДАН»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ru-RU" altLang="ru-RU" sz="2000" b="1" i="1" dirty="0">
              <a:solidFill>
                <a:schemeClr val="accent4">
                  <a:lumMod val="7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300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 Что такое «Бюджет для граждан»? стр.3</a:t>
            </a:r>
          </a:p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300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2. Открытость бюджетных данных и уровень качества управления муниципальными финансами стр.4</a:t>
            </a:r>
          </a:p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300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3. Основные понятия и термины, этапы составления бюджетного процесса </a:t>
            </a:r>
            <a:r>
              <a:rPr lang="ru-RU" altLang="ru-RU" sz="1300" dirty="0" smtClean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стр.5-10</a:t>
            </a:r>
            <a:endParaRPr lang="ru-RU" altLang="ru-RU" sz="1300" dirty="0">
              <a:solidFill>
                <a:schemeClr val="tx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300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4. Административное устройство муниципального района Мелеузовский район Республики Башкортостан </a:t>
            </a:r>
            <a:r>
              <a:rPr lang="ru-RU" altLang="ru-RU" sz="1300" dirty="0" smtClean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стр.11</a:t>
            </a:r>
            <a:endParaRPr lang="ru-RU" altLang="ru-RU" sz="1300" dirty="0">
              <a:solidFill>
                <a:schemeClr val="tx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300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5. Структура консолидированного бюджета муниципального района Мелеузовский район Республики Башкортостан </a:t>
            </a:r>
            <a:r>
              <a:rPr lang="ru-RU" altLang="ru-RU" sz="1300" dirty="0" smtClean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стр.12</a:t>
            </a:r>
            <a:endParaRPr lang="ru-RU" altLang="ru-RU" sz="1300" dirty="0">
              <a:solidFill>
                <a:schemeClr val="tx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ClrTx/>
              <a:buSzTx/>
              <a:buNone/>
            </a:pPr>
            <a:r>
              <a:rPr lang="ru-RU" altLang="ru-RU" sz="1300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6. Основные направления налоговой политики на 2019-2021 годы </a:t>
            </a:r>
            <a:r>
              <a:rPr lang="ru-RU" altLang="ru-RU" sz="1300" dirty="0" smtClean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стр.13</a:t>
            </a:r>
            <a:endParaRPr lang="ru-RU" altLang="ru-RU" sz="1300" dirty="0">
              <a:solidFill>
                <a:schemeClr val="tx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300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7. Основные направления бюджетной и долговой политики на 2019-2021 годы </a:t>
            </a:r>
            <a:r>
              <a:rPr lang="ru-RU" altLang="ru-RU" sz="1300" dirty="0" smtClean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стр.14-15</a:t>
            </a:r>
            <a:endParaRPr lang="ru-RU" altLang="ru-RU" sz="1300" dirty="0">
              <a:solidFill>
                <a:schemeClr val="tx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300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8. Основные показатели социально-экономического развития муниципального района Мелеузовского района стр. </a:t>
            </a:r>
            <a:r>
              <a:rPr lang="ru-RU" altLang="ru-RU" sz="1300" dirty="0" smtClean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  <a:endParaRPr lang="ru-RU" altLang="ru-RU" sz="1300" dirty="0">
              <a:solidFill>
                <a:schemeClr val="tx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300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9. Основные параметры консолидированного бюджета муниципального района стр. </a:t>
            </a:r>
            <a:r>
              <a:rPr lang="ru-RU" altLang="ru-RU" sz="1300" dirty="0" smtClean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17</a:t>
            </a:r>
          </a:p>
          <a:p>
            <a:pPr algn="just">
              <a:spcBef>
                <a:spcPct val="0"/>
              </a:spcBef>
              <a:buClrTx/>
              <a:buSzTx/>
              <a:buNone/>
            </a:pPr>
            <a:r>
              <a:rPr lang="ru-RU" altLang="ru-RU" sz="1300" dirty="0" smtClean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10. </a:t>
            </a:r>
            <a:r>
              <a:rPr lang="ru-RU" altLang="ru-RU" sz="1300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параметры консолидированного бюджета муниципального района стр. </a:t>
            </a:r>
            <a:r>
              <a:rPr lang="ru-RU" altLang="ru-RU" sz="1300" dirty="0" smtClean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  <a:endParaRPr lang="ru-RU" altLang="ru-RU" sz="1300" dirty="0">
              <a:solidFill>
                <a:schemeClr val="tx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ClrTx/>
              <a:buSzTx/>
              <a:buNone/>
            </a:pPr>
            <a:r>
              <a:rPr lang="ru-RU" altLang="ru-RU" sz="1300" dirty="0" smtClean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11. </a:t>
            </a:r>
            <a:r>
              <a:rPr lang="ru-RU" altLang="ru-RU" sz="1300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доходов бюджета муниципального района Мелеузовский район Республики Башкортостан стр.19</a:t>
            </a:r>
          </a:p>
          <a:p>
            <a:pPr algn="just">
              <a:spcBef>
                <a:spcPct val="0"/>
              </a:spcBef>
              <a:buClrTx/>
              <a:buSzTx/>
              <a:buNone/>
            </a:pPr>
            <a:r>
              <a:rPr lang="ru-RU" altLang="ru-RU" sz="1300" dirty="0" smtClean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12. </a:t>
            </a:r>
            <a:r>
              <a:rPr lang="ru-RU" altLang="ru-RU" sz="1300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показатели бюджета муниципального района по доходам стр. </a:t>
            </a:r>
            <a:r>
              <a:rPr lang="ru-RU" altLang="ru-RU" sz="1300" dirty="0" smtClean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20-29</a:t>
            </a:r>
          </a:p>
          <a:p>
            <a:pPr algn="just">
              <a:spcBef>
                <a:spcPct val="0"/>
              </a:spcBef>
              <a:buClrTx/>
              <a:buSzTx/>
              <a:buNone/>
            </a:pPr>
            <a:r>
              <a:rPr lang="ru-RU" altLang="ru-RU" sz="1300" dirty="0" smtClean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13. Информация о предоставлении налоговых льгот в 2019 году стр. 30-31</a:t>
            </a:r>
            <a:endParaRPr lang="ru-RU" altLang="ru-RU" sz="1300" dirty="0">
              <a:solidFill>
                <a:schemeClr val="tx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300" dirty="0" smtClean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14. </a:t>
            </a:r>
            <a:r>
              <a:rPr lang="ru-RU" altLang="ru-RU" sz="1300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параметры бюджета муниципального района Мелеузовский район Республики Башкортостан по расходам </a:t>
            </a:r>
            <a:r>
              <a:rPr lang="ru-RU" altLang="ru-RU" sz="1300" dirty="0" smtClean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стр.32-34</a:t>
            </a:r>
            <a:endParaRPr lang="ru-RU" altLang="ru-RU" sz="1300" dirty="0">
              <a:solidFill>
                <a:schemeClr val="tx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300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13. Структура расходов бюджета муниципального района Мелеузовский район Республики Башкортостан </a:t>
            </a:r>
            <a:r>
              <a:rPr lang="ru-RU" altLang="ru-RU" sz="1300" dirty="0" smtClean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стр.35</a:t>
            </a:r>
            <a:endParaRPr lang="ru-RU" altLang="ru-RU" sz="1300" dirty="0">
              <a:solidFill>
                <a:schemeClr val="tx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300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14. Расходы бюджета муниципального района Мелеузовский район Республики Башкортостан в разрезе экономической классификации и наиболее значимые направления расходов стр. </a:t>
            </a:r>
            <a:r>
              <a:rPr lang="ru-RU" altLang="ru-RU" sz="1300" dirty="0" smtClean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36-47</a:t>
            </a:r>
            <a:endParaRPr lang="ru-RU" altLang="ru-RU" sz="1300" dirty="0">
              <a:solidFill>
                <a:schemeClr val="tx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300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15. Перечень муниципальных программ муниципального района Мелеузовский район Республики Башкортостан </a:t>
            </a:r>
            <a:r>
              <a:rPr lang="ru-RU" altLang="ru-RU" sz="1300" dirty="0" smtClean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стр.48-49</a:t>
            </a:r>
            <a:endParaRPr lang="ru-RU" altLang="ru-RU" sz="1300" dirty="0">
              <a:solidFill>
                <a:schemeClr val="tx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300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16. Расходы бюджета муниципального района Мелеузовский район Республики Башкортостан в разрезе муниципальных программ стр. 5</a:t>
            </a:r>
            <a:r>
              <a:rPr lang="ru-RU" altLang="ru-RU" sz="1300" dirty="0" smtClean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0-69</a:t>
            </a:r>
            <a:endParaRPr lang="ru-RU" altLang="ru-RU" sz="1300" dirty="0">
              <a:solidFill>
                <a:schemeClr val="tx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300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17. Объем муниципального долга по муниципальному району Мелеузовский район Республики Башкортостан </a:t>
            </a:r>
            <a:r>
              <a:rPr lang="ru-RU" altLang="ru-RU" sz="1300" dirty="0" smtClean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стр.70</a:t>
            </a:r>
            <a:endParaRPr lang="ru-RU" altLang="ru-RU" sz="1300" dirty="0">
              <a:solidFill>
                <a:schemeClr val="tx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300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18. Объем плановых расходов на выполнение мероприятий по формированию доступной городской среды и выполнению наказов, адресованных депутатам государственного собрания Курултай стр. </a:t>
            </a:r>
            <a:r>
              <a:rPr lang="ru-RU" altLang="ru-RU" sz="1300" dirty="0" smtClean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71</a:t>
            </a:r>
            <a:endParaRPr lang="ru-RU" altLang="ru-RU" sz="1300" dirty="0">
              <a:solidFill>
                <a:schemeClr val="tx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300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19. Дотации на выравнивание бюджетной обеспеченности поселений из бюджета муниципального района Мелеузовский район Республики Башкортостан </a:t>
            </a:r>
            <a:r>
              <a:rPr lang="ru-RU" altLang="ru-RU" sz="1300" dirty="0" smtClean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стр.72</a:t>
            </a:r>
            <a:endParaRPr lang="ru-RU" altLang="ru-RU" sz="1300" dirty="0">
              <a:solidFill>
                <a:schemeClr val="tx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300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20. Контактная информация стр. </a:t>
            </a:r>
            <a:r>
              <a:rPr lang="ru-RU" altLang="ru-RU" sz="1300" dirty="0" smtClean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73</a:t>
            </a:r>
            <a:endParaRPr lang="ru-RU" altLang="ru-RU" sz="1300" dirty="0">
              <a:solidFill>
                <a:schemeClr val="tx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endParaRPr lang="ru-RU" altLang="ru-RU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endParaRPr lang="ru-RU" altLang="ru-RU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>
        <p14:prism isContent="1"/>
        <p:sndAc>
          <p:stSnd>
            <p:snd r:embed="rId3" name="click.wav"/>
          </p:stSnd>
        </p:sndAc>
      </p:transition>
    </mc:Choice>
    <mc:Fallback xmlns="">
      <p:transition spd="slow" advClick="0" advTm="7000">
        <p:fade/>
        <p:sndAc>
          <p:stSnd>
            <p:snd r:embed="rId8" name="click.wav"/>
          </p:stSnd>
        </p:sndAc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752378" y="120481"/>
            <a:ext cx="8196550" cy="88741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Структура доходной части бюджета муниципального района Мелеузовский район Республики Башкортостан на 2020-2022 годы</a:t>
            </a:r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idx="1"/>
            <p:extLst/>
          </p:nvPr>
        </p:nvGraphicFramePr>
        <p:xfrm>
          <a:off x="69432" y="1171936"/>
          <a:ext cx="5991494" cy="48555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Блок-схема: узел 4"/>
          <p:cNvSpPr/>
          <p:nvPr/>
        </p:nvSpPr>
        <p:spPr>
          <a:xfrm>
            <a:off x="175418" y="6037853"/>
            <a:ext cx="104775" cy="114300"/>
          </a:xfrm>
          <a:prstGeom prst="flowChartConnector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Блок-схема: узел 7"/>
          <p:cNvSpPr/>
          <p:nvPr/>
        </p:nvSpPr>
        <p:spPr>
          <a:xfrm flipH="1" flipV="1">
            <a:off x="175418" y="6273895"/>
            <a:ext cx="95250" cy="103690"/>
          </a:xfrm>
          <a:prstGeom prst="flowChartConnector">
            <a:avLst/>
          </a:prstGeom>
          <a:solidFill>
            <a:srgbClr val="CCFFFF"/>
          </a:solidFill>
          <a:ln>
            <a:solidFill>
              <a:srgbClr val="CC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Блок-схема: узел 8"/>
          <p:cNvSpPr/>
          <p:nvPr/>
        </p:nvSpPr>
        <p:spPr>
          <a:xfrm>
            <a:off x="175418" y="5820074"/>
            <a:ext cx="95250" cy="100021"/>
          </a:xfrm>
          <a:prstGeom prst="flowChartConnector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313720" y="6171852"/>
            <a:ext cx="36460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Безвозмездные поступления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13720" y="5710376"/>
            <a:ext cx="36460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Налоговые доходы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13720" y="5941114"/>
            <a:ext cx="36460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Неналоговые доходы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5076056" y="1238631"/>
            <a:ext cx="3946024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бюджета муниципального района запланированы:</a:t>
            </a:r>
          </a:p>
          <a:p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1)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2020 году в сумме 1 803 567,9  тыс. рублей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в том числе: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Налоговые и неналоговые доходы составят          635 207,0 тыс. рублей; 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Безвозмездные поступления составят                   1 168 360,90  тыс. рублей.</a:t>
            </a:r>
          </a:p>
          <a:p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2)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2021 году в сумме 1 905 112,4  тыс. рублей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в том числе: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Налоговые и неналоговые доходы составят       677 065,6  тыс. рублей; 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Безвозмездные поступления составят                   1 228 046,80  тыс. рублей.</a:t>
            </a:r>
          </a:p>
          <a:p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3)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2022 году в сумме 2 045 499,9  тыс. рублей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в том числе: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Налоговые и неналоговые доходы составят      717 543,4  тыс. рублей; 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Безвозмездные поступления составят                   1 327 956,50  тыс. рублей.</a:t>
            </a:r>
          </a:p>
          <a:p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76B1E3EC-F0F0-4541-9A2A-597ED4C772FC}"/>
              </a:ext>
            </a:extLst>
          </p:cNvPr>
          <p:cNvSpPr txBox="1"/>
          <p:nvPr/>
        </p:nvSpPr>
        <p:spPr>
          <a:xfrm>
            <a:off x="1979712" y="1340768"/>
            <a:ext cx="98896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dirty="0" err="1">
                <a:latin typeface="Arial Black" panose="020B0A04020102020204" pitchFamily="34" charset="0"/>
              </a:rPr>
              <a:t>тыс.руб</a:t>
            </a:r>
            <a:r>
              <a:rPr lang="ru-RU" sz="1050" dirty="0">
                <a:latin typeface="Arial Black" panose="020B0A040201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215379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2"/>
          <p:cNvSpPr>
            <a:spLocks noGrp="1"/>
          </p:cNvSpPr>
          <p:nvPr>
            <p:ph type="title"/>
          </p:nvPr>
        </p:nvSpPr>
        <p:spPr>
          <a:xfrm>
            <a:off x="251520" y="260648"/>
            <a:ext cx="8521724" cy="782289"/>
          </a:xfrm>
        </p:spPr>
        <p:txBody>
          <a:bodyPr>
            <a:noAutofit/>
          </a:bodyPr>
          <a:lstStyle/>
          <a:p>
            <a:pPr algn="ctr"/>
            <a:r>
              <a:rPr lang="ru-RU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Структура </a:t>
            </a:r>
            <a:r>
              <a:rPr lang="ru-RU" sz="2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налоговых и неналоговых доходов бюджета муниципального района Мелеузовский район на 2020-2022 годы</a:t>
            </a:r>
            <a:endParaRPr lang="ru-RU" sz="2000" b="1" i="1" dirty="0">
              <a:solidFill>
                <a:srgbClr val="FF0000"/>
              </a:solidFill>
            </a:endParaRPr>
          </a:p>
        </p:txBody>
      </p:sp>
      <p:graphicFrame>
        <p:nvGraphicFramePr>
          <p:cNvPr id="10" name="Таблица 9">
            <a:extLst>
              <a:ext uri="{FF2B5EF4-FFF2-40B4-BE49-F238E27FC236}">
                <a16:creationId xmlns="" xmlns:a16="http://schemas.microsoft.com/office/drawing/2014/main" id="{64B73109-7EF2-49A9-B376-4BCFE76EF61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2002906"/>
              </p:ext>
            </p:extLst>
          </p:nvPr>
        </p:nvGraphicFramePr>
        <p:xfrm>
          <a:off x="160313" y="1248276"/>
          <a:ext cx="8732164" cy="5277069"/>
        </p:xfrm>
        <a:graphic>
          <a:graphicData uri="http://schemas.openxmlformats.org/drawingml/2006/table">
            <a:tbl>
              <a:tblPr/>
              <a:tblGrid>
                <a:gridCol w="2637508">
                  <a:extLst>
                    <a:ext uri="{9D8B030D-6E8A-4147-A177-3AD203B41FA5}">
                      <a16:colId xmlns="" xmlns:a16="http://schemas.microsoft.com/office/drawing/2014/main" val="2906890430"/>
                    </a:ext>
                  </a:extLst>
                </a:gridCol>
                <a:gridCol w="677184">
                  <a:extLst>
                    <a:ext uri="{9D8B030D-6E8A-4147-A177-3AD203B41FA5}">
                      <a16:colId xmlns="" xmlns:a16="http://schemas.microsoft.com/office/drawing/2014/main" val="284029919"/>
                    </a:ext>
                  </a:extLst>
                </a:gridCol>
                <a:gridCol w="677184">
                  <a:extLst>
                    <a:ext uri="{9D8B030D-6E8A-4147-A177-3AD203B41FA5}">
                      <a16:colId xmlns="" xmlns:a16="http://schemas.microsoft.com/office/drawing/2014/main" val="3403254472"/>
                    </a:ext>
                  </a:extLst>
                </a:gridCol>
                <a:gridCol w="677184">
                  <a:extLst>
                    <a:ext uri="{9D8B030D-6E8A-4147-A177-3AD203B41FA5}">
                      <a16:colId xmlns="" xmlns:a16="http://schemas.microsoft.com/office/drawing/2014/main" val="1651584894"/>
                    </a:ext>
                  </a:extLst>
                </a:gridCol>
                <a:gridCol w="677184">
                  <a:extLst>
                    <a:ext uri="{9D8B030D-6E8A-4147-A177-3AD203B41FA5}">
                      <a16:colId xmlns="" xmlns:a16="http://schemas.microsoft.com/office/drawing/2014/main" val="627428308"/>
                    </a:ext>
                  </a:extLst>
                </a:gridCol>
                <a:gridCol w="677184">
                  <a:extLst>
                    <a:ext uri="{9D8B030D-6E8A-4147-A177-3AD203B41FA5}">
                      <a16:colId xmlns="" xmlns:a16="http://schemas.microsoft.com/office/drawing/2014/main" val="2033283860"/>
                    </a:ext>
                  </a:extLst>
                </a:gridCol>
                <a:gridCol w="677184">
                  <a:extLst>
                    <a:ext uri="{9D8B030D-6E8A-4147-A177-3AD203B41FA5}">
                      <a16:colId xmlns="" xmlns:a16="http://schemas.microsoft.com/office/drawing/2014/main" val="2765026336"/>
                    </a:ext>
                  </a:extLst>
                </a:gridCol>
                <a:gridCol w="677184">
                  <a:extLst>
                    <a:ext uri="{9D8B030D-6E8A-4147-A177-3AD203B41FA5}">
                      <a16:colId xmlns="" xmlns:a16="http://schemas.microsoft.com/office/drawing/2014/main" val="1591372309"/>
                    </a:ext>
                  </a:extLst>
                </a:gridCol>
                <a:gridCol w="677184">
                  <a:extLst>
                    <a:ext uri="{9D8B030D-6E8A-4147-A177-3AD203B41FA5}">
                      <a16:colId xmlns="" xmlns:a16="http://schemas.microsoft.com/office/drawing/2014/main" val="2707401443"/>
                    </a:ext>
                  </a:extLst>
                </a:gridCol>
                <a:gridCol w="677184">
                  <a:extLst>
                    <a:ext uri="{9D8B030D-6E8A-4147-A177-3AD203B41FA5}">
                      <a16:colId xmlns="" xmlns:a16="http://schemas.microsoft.com/office/drawing/2014/main" val="2514964672"/>
                    </a:ext>
                  </a:extLst>
                </a:gridCol>
              </a:tblGrid>
              <a:tr h="528584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Вид источника доходов</a:t>
                      </a:r>
                    </a:p>
                  </a:txBody>
                  <a:tcPr marL="6477" marR="6477" marT="64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Отчет </a:t>
                      </a:r>
                      <a:b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за 2018год, </a:t>
                      </a:r>
                      <a:b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тыс. рублей</a:t>
                      </a:r>
                    </a:p>
                  </a:txBody>
                  <a:tcPr marL="6477" marR="6477" marT="64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Ожидаемое исполнение за 2019год, </a:t>
                      </a:r>
                      <a:b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тыс. рублей</a:t>
                      </a:r>
                    </a:p>
                  </a:txBody>
                  <a:tcPr marL="6477" marR="6477" marT="64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Темп прироста 2019 год </a:t>
                      </a:r>
                      <a:b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 2018 году, </a:t>
                      </a:r>
                      <a:b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%</a:t>
                      </a:r>
                    </a:p>
                  </a:txBody>
                  <a:tcPr marL="6477" marR="6477" marT="64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Проект </a:t>
                      </a:r>
                      <a:b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на 2020 год, </a:t>
                      </a:r>
                      <a:b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тыс. рублей</a:t>
                      </a:r>
                    </a:p>
                  </a:txBody>
                  <a:tcPr marL="6477" marR="6477" marT="64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Темп прироста 2020 год </a:t>
                      </a:r>
                      <a:b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 2019 году, </a:t>
                      </a:r>
                      <a:b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%</a:t>
                      </a:r>
                    </a:p>
                  </a:txBody>
                  <a:tcPr marL="6477" marR="6477" marT="64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Проект </a:t>
                      </a:r>
                      <a:b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на 2021 год, </a:t>
                      </a:r>
                      <a:b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млн. рублей</a:t>
                      </a:r>
                    </a:p>
                  </a:txBody>
                  <a:tcPr marL="6477" marR="6477" marT="64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Темп прироста 2021 год </a:t>
                      </a:r>
                      <a:b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 2020 году, </a:t>
                      </a:r>
                      <a:b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%</a:t>
                      </a:r>
                    </a:p>
                  </a:txBody>
                  <a:tcPr marL="6477" marR="6477" marT="64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Проект </a:t>
                      </a:r>
                      <a:b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на 2022 год, </a:t>
                      </a:r>
                      <a:b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млн. рублей</a:t>
                      </a:r>
                    </a:p>
                  </a:txBody>
                  <a:tcPr marL="6477" marR="6477" marT="64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Темп прироста 2022 год </a:t>
                      </a:r>
                      <a:b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 2021 году, </a:t>
                      </a:r>
                      <a:b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%</a:t>
                      </a:r>
                    </a:p>
                  </a:txBody>
                  <a:tcPr marL="6477" marR="6477" marT="64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957042505"/>
                  </a:ext>
                </a:extLst>
              </a:tr>
              <a:tr h="202261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НАЛОГОВЫЕ И НЕНАЛОГОВЫЕ ДОХОДЫ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604 694,40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633 686,50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104,8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ru-RU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635 207,00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ru-RU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100,2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ru-RU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677 065,60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ru-RU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106,6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ru-RU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717 543,40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ru-RU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106,0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253321893"/>
                  </a:ext>
                </a:extLst>
              </a:tr>
              <a:tr h="202261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Налог на доходы физических лиц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341 992,30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344 860,40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ru-RU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374 530,00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ru-RU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108,6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ru-RU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437 998,00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ru-RU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116,9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ru-RU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468 683,00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ru-RU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107,0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85008431"/>
                  </a:ext>
                </a:extLst>
              </a:tr>
              <a:tr h="404519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Акцизы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19 935,60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22 795,50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114,3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ru-RU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20 298,00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ru-RU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89,0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ru-RU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21 843,00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ru-RU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107,6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ru-RU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22 295,00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ru-RU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102,1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582642426"/>
                  </a:ext>
                </a:extLst>
              </a:tr>
              <a:tr h="379477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Налоги на совокупный доход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117 951,00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141 140,70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119,7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ru-RU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136 746,00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ru-RU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96,9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ru-RU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120 708,00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ru-RU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88,3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ru-RU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119 828,00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ru-RU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99,3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411003791"/>
                  </a:ext>
                </a:extLst>
              </a:tr>
              <a:tr h="194554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Налоги на имущество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10 980,20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11 685,00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106,4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ru-RU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11 637,00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ru-RU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99,6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ru-RU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11 986,00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ru-RU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103,0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ru-RU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12 346,00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ru-RU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103,0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830249909"/>
                  </a:ext>
                </a:extLst>
              </a:tr>
              <a:tr h="338068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Налоги, сборы и регулярные платежи за пользование природными ресурсами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1 131,20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1 365,00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120,7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ru-RU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1 176,00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ru-RU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86,2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ru-RU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1 200,00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ru-RU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102,0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ru-RU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1 224,00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ru-RU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102,0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316715185"/>
                  </a:ext>
                </a:extLst>
              </a:tr>
              <a:tr h="202261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Государственная пошлина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10 710,10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9 762,80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91,2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ru-RU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10 917,00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ru-RU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111,8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ru-RU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11 026,00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ru-RU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101,0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ru-RU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11 136,00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ru-RU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101,0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445999484"/>
                  </a:ext>
                </a:extLst>
              </a:tr>
              <a:tr h="501979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Доходы от использования имущества, находящегося в государственной и муниципальной собственности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66 896,70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64 148,90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95,9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ru-RU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56 527,00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ru-RU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88,1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ru-RU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56 547,00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ru-RU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100,0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ru-RU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58 567,00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ru-RU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103,6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020163936"/>
                  </a:ext>
                </a:extLst>
              </a:tr>
              <a:tr h="338068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Платежи при пользовании природными ресурсами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818,2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1 911,40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233,6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ru-RU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2 270,00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ru-RU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118,8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ru-RU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2 270,00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ru-RU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100,0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ru-RU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2 270,00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ru-RU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100,0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424030956"/>
                  </a:ext>
                </a:extLst>
              </a:tr>
              <a:tr h="645303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Доходы от оказания платных услуг и компенсации затрат государства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524,8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506,5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96,5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ru-RU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525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ru-RU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103,7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ru-RU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525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ru-RU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100,0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ru-RU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525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ru-RU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100,0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845506599"/>
                  </a:ext>
                </a:extLst>
              </a:tr>
              <a:tr h="338068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Доходы от продажи материальных и нематериальных активов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26 051,30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26 666,00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102,4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ru-RU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18 850,00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ru-RU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70,7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ru-RU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11 229,60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ru-RU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59,6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ru-RU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18 651,40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ru-RU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166,1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2330580"/>
                  </a:ext>
                </a:extLst>
              </a:tr>
              <a:tr h="462306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Штрафы, санкции,  возмещение ущерба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5 844,60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7 060,30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120,8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ru-RU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30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ru-RU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0,4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ru-RU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30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ru-RU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100,0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ru-RU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30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ru-RU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100,0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906960297"/>
                  </a:ext>
                </a:extLst>
              </a:tr>
              <a:tr h="539360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Прочие неналоговые доходы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1 858,40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1 784,00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ru-RU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1 701,00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ru-RU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95,3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ru-RU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1 703,00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ru-RU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100,1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ru-RU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1 988,00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ru-RU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116,7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75853032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9903194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Прямоугольник 30">
            <a:extLst>
              <a:ext uri="{FF2B5EF4-FFF2-40B4-BE49-F238E27FC236}">
                <a16:creationId xmlns="" xmlns:a16="http://schemas.microsoft.com/office/drawing/2014/main" id="{C8C0E8C9-A1F0-4365-90D5-1E7B20291731}"/>
              </a:ext>
            </a:extLst>
          </p:cNvPr>
          <p:cNvSpPr/>
          <p:nvPr/>
        </p:nvSpPr>
        <p:spPr>
          <a:xfrm>
            <a:off x="6000750" y="785813"/>
            <a:ext cx="2857500" cy="578643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7" name="Прямоугольник 16">
            <a:extLst>
              <a:ext uri="{FF2B5EF4-FFF2-40B4-BE49-F238E27FC236}">
                <a16:creationId xmlns="" xmlns:a16="http://schemas.microsoft.com/office/drawing/2014/main" id="{563CE9C4-BDFB-41AC-9F23-4D4DDD656D33}"/>
              </a:ext>
            </a:extLst>
          </p:cNvPr>
          <p:cNvSpPr/>
          <p:nvPr/>
        </p:nvSpPr>
        <p:spPr>
          <a:xfrm>
            <a:off x="3143250" y="785813"/>
            <a:ext cx="2786063" cy="5786437"/>
          </a:xfrm>
          <a:prstGeom prst="rect">
            <a:avLst/>
          </a:prstGeom>
          <a:solidFill>
            <a:srgbClr val="DDDEFF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3E3F6B7F-1430-4B6F-9608-21B31ACEEACA}"/>
              </a:ext>
            </a:extLst>
          </p:cNvPr>
          <p:cNvSpPr/>
          <p:nvPr/>
        </p:nvSpPr>
        <p:spPr>
          <a:xfrm>
            <a:off x="214313" y="785813"/>
            <a:ext cx="2786062" cy="578643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DD1CF95-F2AA-4A60-AB24-9C2FDCCF69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214313"/>
            <a:ext cx="7772400" cy="500062"/>
          </a:xfrm>
        </p:spPr>
        <p:txBody>
          <a:bodyPr>
            <a:normAutofit/>
          </a:bodyPr>
          <a:lstStyle/>
          <a:p>
            <a:pPr marL="0" indent="0" algn="ctr" fontAlgn="auto">
              <a:spcAft>
                <a:spcPts val="0"/>
              </a:spcAft>
              <a:buFont typeface="Georgia" panose="02040502050405020303" pitchFamily="18" charset="0"/>
              <a:buNone/>
              <a:defRPr/>
            </a:pPr>
            <a:r>
              <a:rPr lang="ru-RU" sz="2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Объем и структура налоговых доходов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0A2F0680-69E6-43EA-AC13-0959E7DAA1D6}"/>
              </a:ext>
            </a:extLst>
          </p:cNvPr>
          <p:cNvSpPr/>
          <p:nvPr/>
        </p:nvSpPr>
        <p:spPr>
          <a:xfrm>
            <a:off x="214282" y="3786190"/>
            <a:ext cx="2786082" cy="38068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numCol="2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b="1" dirty="0">
                <a:solidFill>
                  <a:schemeClr val="bg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374 530,0тыс. руб.      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000" b="1" dirty="0">
              <a:solidFill>
                <a:schemeClr val="bg1">
                  <a:lumMod val="25000"/>
                </a:schemeClr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b="1" dirty="0">
                <a:solidFill>
                  <a:schemeClr val="bg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Налог на доходы физических лиц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FDF027DC-95EC-471C-B5F9-5978AC4054F3}"/>
              </a:ext>
            </a:extLst>
          </p:cNvPr>
          <p:cNvSpPr/>
          <p:nvPr/>
        </p:nvSpPr>
        <p:spPr>
          <a:xfrm>
            <a:off x="214282" y="3786190"/>
            <a:ext cx="142875" cy="500062"/>
          </a:xfrm>
          <a:prstGeom prst="rect">
            <a:avLst/>
          </a:prstGeom>
          <a:solidFill>
            <a:srgbClr val="0070C0"/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8" name="Прямоугольник 7">
            <a:extLst>
              <a:ext uri="{FF2B5EF4-FFF2-40B4-BE49-F238E27FC236}">
                <a16:creationId xmlns="" xmlns:a16="http://schemas.microsoft.com/office/drawing/2014/main" id="{BE21AEEC-DC43-4871-8243-1CF5A7AD427C}"/>
              </a:ext>
            </a:extLst>
          </p:cNvPr>
          <p:cNvSpPr/>
          <p:nvPr/>
        </p:nvSpPr>
        <p:spPr>
          <a:xfrm>
            <a:off x="234878" y="4658392"/>
            <a:ext cx="2786082" cy="44197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2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b="1" dirty="0">
                <a:solidFill>
                  <a:schemeClr val="bg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20 298,0 тыс. руб.  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000" b="1" dirty="0">
              <a:solidFill>
                <a:schemeClr val="bg1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b="1" dirty="0">
                <a:solidFill>
                  <a:schemeClr val="bg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Акцизы 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="" xmlns:a16="http://schemas.microsoft.com/office/drawing/2014/main" id="{8BA6CAB8-12EA-4CE5-A38E-BEE3A1C8883B}"/>
              </a:ext>
            </a:extLst>
          </p:cNvPr>
          <p:cNvSpPr/>
          <p:nvPr/>
        </p:nvSpPr>
        <p:spPr>
          <a:xfrm>
            <a:off x="214279" y="4653911"/>
            <a:ext cx="142875" cy="500062"/>
          </a:xfrm>
          <a:prstGeom prst="rect">
            <a:avLst/>
          </a:prstGeom>
          <a:solidFill>
            <a:srgbClr val="00B050"/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D4C4FE26-020A-45AD-8B37-2D7553EDB669}"/>
              </a:ext>
            </a:extLst>
          </p:cNvPr>
          <p:cNvSpPr/>
          <p:nvPr/>
        </p:nvSpPr>
        <p:spPr>
          <a:xfrm>
            <a:off x="215680" y="4221437"/>
            <a:ext cx="2786082" cy="41910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2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136 746,00 </a:t>
            </a:r>
            <a:r>
              <a:rPr lang="ru-RU" sz="1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itchFamily="18" charset="0"/>
              </a:rPr>
              <a:t>тыс. руб.     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itchFamily="18" charset="0"/>
              </a:rPr>
              <a:t>                          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000" b="1" dirty="0">
              <a:solidFill>
                <a:schemeClr val="bg1"/>
              </a:solidFill>
              <a:latin typeface="Times New Roman" panose="02020603050405020304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itchFamily="18" charset="0"/>
              </a:rPr>
              <a:t>Налоги на совокупный доход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="" xmlns:a16="http://schemas.microsoft.com/office/drawing/2014/main" id="{57E1DD7B-2D18-42E7-ABF3-A79549741689}"/>
              </a:ext>
            </a:extLst>
          </p:cNvPr>
          <p:cNvSpPr/>
          <p:nvPr/>
        </p:nvSpPr>
        <p:spPr>
          <a:xfrm>
            <a:off x="224751" y="4146210"/>
            <a:ext cx="142875" cy="50006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2" name="Прямоугольник 11">
            <a:extLst>
              <a:ext uri="{FF2B5EF4-FFF2-40B4-BE49-F238E27FC236}">
                <a16:creationId xmlns="" xmlns:a16="http://schemas.microsoft.com/office/drawing/2014/main" id="{43777362-04B2-4496-890D-2E9AE187CE0B}"/>
              </a:ext>
            </a:extLst>
          </p:cNvPr>
          <p:cNvSpPr/>
          <p:nvPr/>
        </p:nvSpPr>
        <p:spPr>
          <a:xfrm>
            <a:off x="208601" y="5625897"/>
            <a:ext cx="2786082" cy="500066"/>
          </a:xfrm>
          <a:prstGeom prst="rect">
            <a:avLst/>
          </a:prstGeom>
          <a:solidFill>
            <a:srgbClr val="FEFDC2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2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b="1" dirty="0">
                <a:solidFill>
                  <a:schemeClr val="bg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10 917,0тыс. руб. 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000" b="1" dirty="0">
              <a:solidFill>
                <a:schemeClr val="bg1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b="1" dirty="0">
                <a:solidFill>
                  <a:schemeClr val="bg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Государственная пошлина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="" xmlns:a16="http://schemas.microsoft.com/office/drawing/2014/main" id="{49389173-1353-49F6-9293-CB8BDA66F530}"/>
              </a:ext>
            </a:extLst>
          </p:cNvPr>
          <p:cNvSpPr/>
          <p:nvPr/>
        </p:nvSpPr>
        <p:spPr>
          <a:xfrm>
            <a:off x="214282" y="6072206"/>
            <a:ext cx="2786082" cy="500066"/>
          </a:xfrm>
          <a:prstGeom prst="rect">
            <a:avLst/>
          </a:prstGeom>
          <a:solidFill>
            <a:srgbClr val="FFE997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2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b="1" dirty="0">
                <a:solidFill>
                  <a:schemeClr val="bg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1 176,0 тыс. руб.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000" b="1" dirty="0">
              <a:solidFill>
                <a:schemeClr val="bg1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b="1" dirty="0">
                <a:solidFill>
                  <a:schemeClr val="bg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Налоги за пользование природными ресурсами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="" xmlns:a16="http://schemas.microsoft.com/office/drawing/2014/main" id="{E1F08849-6E32-4D50-85EA-90342F02D249}"/>
              </a:ext>
            </a:extLst>
          </p:cNvPr>
          <p:cNvSpPr/>
          <p:nvPr/>
        </p:nvSpPr>
        <p:spPr>
          <a:xfrm>
            <a:off x="190681" y="5591676"/>
            <a:ext cx="142875" cy="500062"/>
          </a:xfrm>
          <a:prstGeom prst="rect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8" name="Прямоугольник 17">
            <a:extLst>
              <a:ext uri="{FF2B5EF4-FFF2-40B4-BE49-F238E27FC236}">
                <a16:creationId xmlns="" xmlns:a16="http://schemas.microsoft.com/office/drawing/2014/main" id="{32BFE631-5B3B-4BCF-9429-1F6F4F85B918}"/>
              </a:ext>
            </a:extLst>
          </p:cNvPr>
          <p:cNvSpPr/>
          <p:nvPr/>
        </p:nvSpPr>
        <p:spPr>
          <a:xfrm>
            <a:off x="214282" y="785794"/>
            <a:ext cx="2786082" cy="285752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chemeClr val="bg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2020 год</a:t>
            </a:r>
          </a:p>
        </p:txBody>
      </p:sp>
      <p:sp>
        <p:nvSpPr>
          <p:cNvPr id="19" name="Прямоугольник 18">
            <a:extLst>
              <a:ext uri="{FF2B5EF4-FFF2-40B4-BE49-F238E27FC236}">
                <a16:creationId xmlns="" xmlns:a16="http://schemas.microsoft.com/office/drawing/2014/main" id="{8EEB191B-157A-4B00-B78B-98B136DE0CBA}"/>
              </a:ext>
            </a:extLst>
          </p:cNvPr>
          <p:cNvSpPr/>
          <p:nvPr/>
        </p:nvSpPr>
        <p:spPr>
          <a:xfrm>
            <a:off x="3143240" y="785794"/>
            <a:ext cx="2786082" cy="285752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2021 год</a:t>
            </a:r>
          </a:p>
        </p:txBody>
      </p:sp>
      <p:sp>
        <p:nvSpPr>
          <p:cNvPr id="20" name="Прямоугольник 19">
            <a:extLst>
              <a:ext uri="{FF2B5EF4-FFF2-40B4-BE49-F238E27FC236}">
                <a16:creationId xmlns="" xmlns:a16="http://schemas.microsoft.com/office/drawing/2014/main" id="{A992FB20-CE5D-4DAF-AB78-B94C9B4FC1CC}"/>
              </a:ext>
            </a:extLst>
          </p:cNvPr>
          <p:cNvSpPr/>
          <p:nvPr/>
        </p:nvSpPr>
        <p:spPr>
          <a:xfrm>
            <a:off x="3214678" y="3786190"/>
            <a:ext cx="2714644" cy="50006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numCol="2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437 998,0 </a:t>
            </a:r>
            <a:r>
              <a:rPr lang="ru-RU" sz="1000" b="1" dirty="0">
                <a:solidFill>
                  <a:schemeClr val="bg1">
                    <a:lumMod val="25000"/>
                  </a:schemeClr>
                </a:solidFill>
                <a:latin typeface="Times New Roman" panose="02020603050405020304" pitchFamily="18" charset="0"/>
                <a:cs typeface="Times New Roman" pitchFamily="18" charset="0"/>
              </a:rPr>
              <a:t>тыс. руб.      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000" b="1" dirty="0">
              <a:solidFill>
                <a:schemeClr val="bg1">
                  <a:lumMod val="25000"/>
                </a:schemeClr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b="1" dirty="0">
                <a:solidFill>
                  <a:schemeClr val="bg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Налог на доходы физических лиц</a:t>
            </a:r>
          </a:p>
        </p:txBody>
      </p:sp>
      <p:sp>
        <p:nvSpPr>
          <p:cNvPr id="21" name="Прямоугольник 20">
            <a:extLst>
              <a:ext uri="{FF2B5EF4-FFF2-40B4-BE49-F238E27FC236}">
                <a16:creationId xmlns="" xmlns:a16="http://schemas.microsoft.com/office/drawing/2014/main" id="{391C612C-1269-40B7-A518-A794A2A9B50F}"/>
              </a:ext>
            </a:extLst>
          </p:cNvPr>
          <p:cNvSpPr/>
          <p:nvPr/>
        </p:nvSpPr>
        <p:spPr>
          <a:xfrm>
            <a:off x="3143240" y="3786190"/>
            <a:ext cx="142875" cy="500062"/>
          </a:xfrm>
          <a:prstGeom prst="rect">
            <a:avLst/>
          </a:prstGeom>
          <a:solidFill>
            <a:srgbClr val="0070C0"/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2" name="Прямоугольник 21">
            <a:extLst>
              <a:ext uri="{FF2B5EF4-FFF2-40B4-BE49-F238E27FC236}">
                <a16:creationId xmlns="" xmlns:a16="http://schemas.microsoft.com/office/drawing/2014/main" id="{114F4FB2-5E48-4CE0-8293-1AFCF19A2E22}"/>
              </a:ext>
            </a:extLst>
          </p:cNvPr>
          <p:cNvSpPr/>
          <p:nvPr/>
        </p:nvSpPr>
        <p:spPr>
          <a:xfrm>
            <a:off x="3235423" y="4693807"/>
            <a:ext cx="2714644" cy="50006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2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b="1" dirty="0">
                <a:solidFill>
                  <a:schemeClr val="bg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21 843,0 тыс. руб.  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000" b="1" dirty="0">
              <a:solidFill>
                <a:schemeClr val="bg1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b="1" dirty="0">
                <a:solidFill>
                  <a:schemeClr val="bg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Акцизы</a:t>
            </a:r>
          </a:p>
        </p:txBody>
      </p:sp>
      <p:sp>
        <p:nvSpPr>
          <p:cNvPr id="23" name="Прямоугольник 22">
            <a:extLst>
              <a:ext uri="{FF2B5EF4-FFF2-40B4-BE49-F238E27FC236}">
                <a16:creationId xmlns="" xmlns:a16="http://schemas.microsoft.com/office/drawing/2014/main" id="{C6664451-F89A-4E29-9A9F-170233C4364D}"/>
              </a:ext>
            </a:extLst>
          </p:cNvPr>
          <p:cNvSpPr/>
          <p:nvPr/>
        </p:nvSpPr>
        <p:spPr>
          <a:xfrm>
            <a:off x="3138888" y="4691988"/>
            <a:ext cx="142875" cy="500062"/>
          </a:xfrm>
          <a:prstGeom prst="rect">
            <a:avLst/>
          </a:prstGeom>
          <a:solidFill>
            <a:srgbClr val="00B050"/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4" name="Прямоугольник 23">
            <a:extLst>
              <a:ext uri="{FF2B5EF4-FFF2-40B4-BE49-F238E27FC236}">
                <a16:creationId xmlns="" xmlns:a16="http://schemas.microsoft.com/office/drawing/2014/main" id="{1EF9DED3-3808-41C1-8FE3-E34A1554C389}"/>
              </a:ext>
            </a:extLst>
          </p:cNvPr>
          <p:cNvSpPr/>
          <p:nvPr/>
        </p:nvSpPr>
        <p:spPr>
          <a:xfrm>
            <a:off x="3215765" y="4249785"/>
            <a:ext cx="2714644" cy="50006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2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120 708,0 </a:t>
            </a:r>
            <a:r>
              <a:rPr lang="ru-RU" sz="1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itchFamily="18" charset="0"/>
              </a:rPr>
              <a:t>тыс. руб.     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itchFamily="18" charset="0"/>
              </a:rPr>
              <a:t>                         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itchFamily="18" charset="0"/>
              </a:rPr>
              <a:t>Налоги на совокупный доход</a:t>
            </a:r>
          </a:p>
        </p:txBody>
      </p:sp>
      <p:sp>
        <p:nvSpPr>
          <p:cNvPr id="26" name="Прямоугольник 25">
            <a:extLst>
              <a:ext uri="{FF2B5EF4-FFF2-40B4-BE49-F238E27FC236}">
                <a16:creationId xmlns="" xmlns:a16="http://schemas.microsoft.com/office/drawing/2014/main" id="{B5E04C8F-C1F9-4D21-BC33-74C5E3D49CFD}"/>
              </a:ext>
            </a:extLst>
          </p:cNvPr>
          <p:cNvSpPr/>
          <p:nvPr/>
        </p:nvSpPr>
        <p:spPr>
          <a:xfrm>
            <a:off x="3201904" y="5587526"/>
            <a:ext cx="2714644" cy="500066"/>
          </a:xfrm>
          <a:prstGeom prst="rect">
            <a:avLst/>
          </a:prstGeom>
          <a:solidFill>
            <a:srgbClr val="FEFDC2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2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000" b="1" dirty="0">
              <a:solidFill>
                <a:schemeClr val="bg1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b="1" dirty="0">
                <a:solidFill>
                  <a:schemeClr val="bg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11 026,0 тыс. руб. 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000" b="1" dirty="0">
              <a:solidFill>
                <a:schemeClr val="bg1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b="1" dirty="0">
                <a:solidFill>
                  <a:schemeClr val="bg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Государственная пошлина</a:t>
            </a:r>
          </a:p>
        </p:txBody>
      </p:sp>
      <p:sp>
        <p:nvSpPr>
          <p:cNvPr id="27" name="Прямоугольник 26">
            <a:extLst>
              <a:ext uri="{FF2B5EF4-FFF2-40B4-BE49-F238E27FC236}">
                <a16:creationId xmlns="" xmlns:a16="http://schemas.microsoft.com/office/drawing/2014/main" id="{5B7D936D-C221-4424-ACF3-D66876866C7E}"/>
              </a:ext>
            </a:extLst>
          </p:cNvPr>
          <p:cNvSpPr/>
          <p:nvPr/>
        </p:nvSpPr>
        <p:spPr>
          <a:xfrm>
            <a:off x="3151352" y="5598840"/>
            <a:ext cx="142875" cy="500062"/>
          </a:xfrm>
          <a:prstGeom prst="rect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8" name="Прямоугольник 27">
            <a:extLst>
              <a:ext uri="{FF2B5EF4-FFF2-40B4-BE49-F238E27FC236}">
                <a16:creationId xmlns="" xmlns:a16="http://schemas.microsoft.com/office/drawing/2014/main" id="{F0795415-A2E1-4E6D-ADD5-B9674ABE6699}"/>
              </a:ext>
            </a:extLst>
          </p:cNvPr>
          <p:cNvSpPr/>
          <p:nvPr/>
        </p:nvSpPr>
        <p:spPr>
          <a:xfrm>
            <a:off x="3214678" y="6112938"/>
            <a:ext cx="2714644" cy="459334"/>
          </a:xfrm>
          <a:prstGeom prst="rect">
            <a:avLst/>
          </a:prstGeom>
          <a:solidFill>
            <a:srgbClr val="FFE997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2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b="1" dirty="0">
                <a:solidFill>
                  <a:schemeClr val="bg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1 200,0 тыс. руб.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000" b="1" dirty="0">
              <a:solidFill>
                <a:schemeClr val="bg1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b="1" dirty="0">
                <a:solidFill>
                  <a:schemeClr val="bg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Налоги за пользование природными ресурсами</a:t>
            </a:r>
          </a:p>
        </p:txBody>
      </p:sp>
      <p:sp>
        <p:nvSpPr>
          <p:cNvPr id="29" name="Прямоугольник 28">
            <a:extLst>
              <a:ext uri="{FF2B5EF4-FFF2-40B4-BE49-F238E27FC236}">
                <a16:creationId xmlns="" xmlns:a16="http://schemas.microsoft.com/office/drawing/2014/main" id="{21020630-8DBA-436D-92F6-FB79FC8ED4D9}"/>
              </a:ext>
            </a:extLst>
          </p:cNvPr>
          <p:cNvSpPr/>
          <p:nvPr/>
        </p:nvSpPr>
        <p:spPr>
          <a:xfrm>
            <a:off x="3143239" y="5193104"/>
            <a:ext cx="142875" cy="500062"/>
          </a:xfrm>
          <a:prstGeom prst="rect">
            <a:avLst/>
          </a:prstGeom>
          <a:solidFill>
            <a:schemeClr val="accent2"/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2" name="Прямоугольник 31">
            <a:extLst>
              <a:ext uri="{FF2B5EF4-FFF2-40B4-BE49-F238E27FC236}">
                <a16:creationId xmlns="" xmlns:a16="http://schemas.microsoft.com/office/drawing/2014/main" id="{0101CCE1-80B4-4F38-887D-B96702CED9E6}"/>
              </a:ext>
            </a:extLst>
          </p:cNvPr>
          <p:cNvSpPr/>
          <p:nvPr/>
        </p:nvSpPr>
        <p:spPr>
          <a:xfrm>
            <a:off x="6000760" y="785794"/>
            <a:ext cx="2857520" cy="285752"/>
          </a:xfrm>
          <a:prstGeom prst="rect">
            <a:avLst/>
          </a:prstGeom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/>
            <a:contourClr>
              <a:schemeClr val="accent1">
                <a:shade val="80000"/>
              </a:schemeClr>
            </a:contourClr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2022 год</a:t>
            </a:r>
          </a:p>
        </p:txBody>
      </p:sp>
      <p:sp>
        <p:nvSpPr>
          <p:cNvPr id="33" name="Прямоугольник 32">
            <a:extLst>
              <a:ext uri="{FF2B5EF4-FFF2-40B4-BE49-F238E27FC236}">
                <a16:creationId xmlns="" xmlns:a16="http://schemas.microsoft.com/office/drawing/2014/main" id="{AD2E091F-1032-4A37-A428-A969A8323685}"/>
              </a:ext>
            </a:extLst>
          </p:cNvPr>
          <p:cNvSpPr/>
          <p:nvPr/>
        </p:nvSpPr>
        <p:spPr>
          <a:xfrm>
            <a:off x="5989145" y="3722534"/>
            <a:ext cx="2857520" cy="50006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numCol="2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b="1" dirty="0">
                <a:solidFill>
                  <a:schemeClr val="bg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468 683,0 тыс. руб.      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000" b="1" dirty="0">
              <a:solidFill>
                <a:schemeClr val="bg1">
                  <a:lumMod val="25000"/>
                </a:schemeClr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b="1" dirty="0">
                <a:solidFill>
                  <a:schemeClr val="bg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Налог на доходы физических лиц</a:t>
            </a:r>
          </a:p>
        </p:txBody>
      </p:sp>
      <p:sp>
        <p:nvSpPr>
          <p:cNvPr id="34" name="Прямоугольник 33">
            <a:extLst>
              <a:ext uri="{FF2B5EF4-FFF2-40B4-BE49-F238E27FC236}">
                <a16:creationId xmlns="" xmlns:a16="http://schemas.microsoft.com/office/drawing/2014/main" id="{06FF6021-758E-4F04-A3D0-280DE08AC186}"/>
              </a:ext>
            </a:extLst>
          </p:cNvPr>
          <p:cNvSpPr/>
          <p:nvPr/>
        </p:nvSpPr>
        <p:spPr>
          <a:xfrm>
            <a:off x="6013317" y="3675747"/>
            <a:ext cx="142875" cy="500062"/>
          </a:xfrm>
          <a:prstGeom prst="rect">
            <a:avLst/>
          </a:prstGeom>
          <a:solidFill>
            <a:srgbClr val="0070C0"/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5" name="Прямоугольник 34">
            <a:extLst>
              <a:ext uri="{FF2B5EF4-FFF2-40B4-BE49-F238E27FC236}">
                <a16:creationId xmlns="" xmlns:a16="http://schemas.microsoft.com/office/drawing/2014/main" id="{3C76088E-3AA7-4E7F-A41A-44102D553569}"/>
              </a:ext>
            </a:extLst>
          </p:cNvPr>
          <p:cNvSpPr/>
          <p:nvPr/>
        </p:nvSpPr>
        <p:spPr>
          <a:xfrm>
            <a:off x="6014801" y="4601814"/>
            <a:ext cx="2857520" cy="50006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2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b="1" dirty="0">
                <a:solidFill>
                  <a:schemeClr val="bg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22 295,0 тыс. руб.  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000" b="1" dirty="0">
              <a:solidFill>
                <a:schemeClr val="bg1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b="1" dirty="0">
                <a:solidFill>
                  <a:schemeClr val="bg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 Акцизы </a:t>
            </a:r>
          </a:p>
        </p:txBody>
      </p:sp>
      <p:sp>
        <p:nvSpPr>
          <p:cNvPr id="36" name="Прямоугольник 35">
            <a:extLst>
              <a:ext uri="{FF2B5EF4-FFF2-40B4-BE49-F238E27FC236}">
                <a16:creationId xmlns="" xmlns:a16="http://schemas.microsoft.com/office/drawing/2014/main" id="{CC42A815-B8D8-4A39-8C19-67BC3CCD0C5B}"/>
              </a:ext>
            </a:extLst>
          </p:cNvPr>
          <p:cNvSpPr/>
          <p:nvPr/>
        </p:nvSpPr>
        <p:spPr>
          <a:xfrm>
            <a:off x="6013317" y="4601816"/>
            <a:ext cx="142875" cy="500062"/>
          </a:xfrm>
          <a:prstGeom prst="rect">
            <a:avLst/>
          </a:prstGeom>
          <a:solidFill>
            <a:srgbClr val="00B050"/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7" name="Прямоугольник 36">
            <a:extLst>
              <a:ext uri="{FF2B5EF4-FFF2-40B4-BE49-F238E27FC236}">
                <a16:creationId xmlns="" xmlns:a16="http://schemas.microsoft.com/office/drawing/2014/main" id="{0CB28C81-32BA-4142-A6F5-4BFF750A03EB}"/>
              </a:ext>
            </a:extLst>
          </p:cNvPr>
          <p:cNvSpPr/>
          <p:nvPr/>
        </p:nvSpPr>
        <p:spPr>
          <a:xfrm>
            <a:off x="5996166" y="4185691"/>
            <a:ext cx="2857520" cy="43769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2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119 828,0  </a:t>
            </a:r>
            <a:r>
              <a:rPr lang="ru-RU" sz="1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itchFamily="18" charset="0"/>
              </a:rPr>
              <a:t>тыс. руб.     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itchFamily="18" charset="0"/>
              </a:rPr>
              <a:t>                          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itchFamily="18" charset="0"/>
              </a:rPr>
              <a:t>Налоги на совокупный доход</a:t>
            </a:r>
          </a:p>
        </p:txBody>
      </p:sp>
      <p:sp>
        <p:nvSpPr>
          <p:cNvPr id="38" name="Прямоугольник 37">
            <a:extLst>
              <a:ext uri="{FF2B5EF4-FFF2-40B4-BE49-F238E27FC236}">
                <a16:creationId xmlns="" xmlns:a16="http://schemas.microsoft.com/office/drawing/2014/main" id="{07C2FD01-8271-483F-942C-8C6AF5723CC3}"/>
              </a:ext>
            </a:extLst>
          </p:cNvPr>
          <p:cNvSpPr/>
          <p:nvPr/>
        </p:nvSpPr>
        <p:spPr>
          <a:xfrm>
            <a:off x="6007878" y="5096641"/>
            <a:ext cx="142875" cy="500062"/>
          </a:xfrm>
          <a:prstGeom prst="rect">
            <a:avLst/>
          </a:prstGeom>
          <a:solidFill>
            <a:schemeClr val="accent3"/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9" name="Прямоугольник 38">
            <a:extLst>
              <a:ext uri="{FF2B5EF4-FFF2-40B4-BE49-F238E27FC236}">
                <a16:creationId xmlns="" xmlns:a16="http://schemas.microsoft.com/office/drawing/2014/main" id="{4F966B92-3974-44A7-8FEA-E743969E4239}"/>
              </a:ext>
            </a:extLst>
          </p:cNvPr>
          <p:cNvSpPr/>
          <p:nvPr/>
        </p:nvSpPr>
        <p:spPr>
          <a:xfrm>
            <a:off x="6014801" y="5603839"/>
            <a:ext cx="2857520" cy="500066"/>
          </a:xfrm>
          <a:prstGeom prst="rect">
            <a:avLst/>
          </a:prstGeom>
          <a:solidFill>
            <a:srgbClr val="FEFDC2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2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b="1" dirty="0">
                <a:solidFill>
                  <a:schemeClr val="bg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11 136,0 тыс. руб. 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000" b="1" dirty="0">
              <a:solidFill>
                <a:schemeClr val="bg1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b="1" dirty="0">
                <a:solidFill>
                  <a:schemeClr val="bg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Государственная пошлина</a:t>
            </a:r>
          </a:p>
        </p:txBody>
      </p:sp>
      <p:sp>
        <p:nvSpPr>
          <p:cNvPr id="40" name="Прямоугольник 39">
            <a:extLst>
              <a:ext uri="{FF2B5EF4-FFF2-40B4-BE49-F238E27FC236}">
                <a16:creationId xmlns="" xmlns:a16="http://schemas.microsoft.com/office/drawing/2014/main" id="{D98F289B-DA4F-4962-8525-48B160DF2F10}"/>
              </a:ext>
            </a:extLst>
          </p:cNvPr>
          <p:cNvSpPr/>
          <p:nvPr/>
        </p:nvSpPr>
        <p:spPr>
          <a:xfrm>
            <a:off x="5999363" y="5598840"/>
            <a:ext cx="142875" cy="500062"/>
          </a:xfrm>
          <a:prstGeom prst="rect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1" name="Прямоугольник 40">
            <a:extLst>
              <a:ext uri="{FF2B5EF4-FFF2-40B4-BE49-F238E27FC236}">
                <a16:creationId xmlns="" xmlns:a16="http://schemas.microsoft.com/office/drawing/2014/main" id="{1809E336-A71B-4B7B-A9C7-D8542E67CE3A}"/>
              </a:ext>
            </a:extLst>
          </p:cNvPr>
          <p:cNvSpPr/>
          <p:nvPr/>
        </p:nvSpPr>
        <p:spPr>
          <a:xfrm>
            <a:off x="6000760" y="6070069"/>
            <a:ext cx="2857520" cy="500066"/>
          </a:xfrm>
          <a:prstGeom prst="rect">
            <a:avLst/>
          </a:prstGeom>
          <a:solidFill>
            <a:srgbClr val="FFE997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2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b="1" dirty="0">
                <a:solidFill>
                  <a:schemeClr val="bg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1 224,0 тыс. руб.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000" b="1" dirty="0">
              <a:solidFill>
                <a:schemeClr val="bg1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b="1" dirty="0">
                <a:solidFill>
                  <a:schemeClr val="bg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Налоги за пользование природными ресурсами</a:t>
            </a:r>
          </a:p>
        </p:txBody>
      </p:sp>
      <p:sp>
        <p:nvSpPr>
          <p:cNvPr id="42" name="Прямоугольник 41">
            <a:extLst>
              <a:ext uri="{FF2B5EF4-FFF2-40B4-BE49-F238E27FC236}">
                <a16:creationId xmlns="" xmlns:a16="http://schemas.microsoft.com/office/drawing/2014/main" id="{A6C0BFBF-D319-49C0-B339-5B4A967F5678}"/>
              </a:ext>
            </a:extLst>
          </p:cNvPr>
          <p:cNvSpPr/>
          <p:nvPr/>
        </p:nvSpPr>
        <p:spPr>
          <a:xfrm>
            <a:off x="6000760" y="6072206"/>
            <a:ext cx="142875" cy="500062"/>
          </a:xfrm>
          <a:prstGeom prst="rect">
            <a:avLst/>
          </a:prstGeom>
          <a:solidFill>
            <a:schemeClr val="accent2"/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5681" name="TextBox 42">
            <a:extLst>
              <a:ext uri="{FF2B5EF4-FFF2-40B4-BE49-F238E27FC236}">
                <a16:creationId xmlns="" xmlns:a16="http://schemas.microsoft.com/office/drawing/2014/main" id="{44B1AED1-59B9-4474-82F9-311C746845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9238" y="3324225"/>
            <a:ext cx="2714625" cy="49244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>
              <a:defRPr/>
            </a:pPr>
            <a:r>
              <a:rPr lang="ru-RU" sz="9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555 304,00 </a:t>
            </a:r>
            <a:r>
              <a:rPr lang="ru-RU" altLang="ru-RU" sz="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</a:t>
            </a:r>
            <a:r>
              <a:rPr lang="ru-RU" altLang="ru-RU" sz="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- всего налоговых доходов. Это составляет 88,8% в общем объеме налоговых и неналоговых доходов</a:t>
            </a:r>
          </a:p>
        </p:txBody>
      </p:sp>
      <p:sp>
        <p:nvSpPr>
          <p:cNvPr id="25682" name="TextBox 43">
            <a:extLst>
              <a:ext uri="{FF2B5EF4-FFF2-40B4-BE49-F238E27FC236}">
                <a16:creationId xmlns="" xmlns:a16="http://schemas.microsoft.com/office/drawing/2014/main" id="{012185D1-D81E-43E0-BD0C-64A8AD017B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75000" y="3300413"/>
            <a:ext cx="2643188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>
              <a:defRPr/>
            </a:pPr>
            <a:r>
              <a:rPr lang="ru-RU" sz="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604 761,00  </a:t>
            </a:r>
            <a:r>
              <a:rPr lang="ru-RU" altLang="ru-RU" sz="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</a:t>
            </a:r>
            <a:r>
              <a:rPr lang="ru-RU" altLang="ru-RU" sz="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- всего налоговых доходов. Это составляет 89,8 % в общем объеме налоговых и неналоговых доходов</a:t>
            </a:r>
          </a:p>
        </p:txBody>
      </p:sp>
      <p:sp>
        <p:nvSpPr>
          <p:cNvPr id="27729" name="TextBox 44">
            <a:extLst>
              <a:ext uri="{FF2B5EF4-FFF2-40B4-BE49-F238E27FC236}">
                <a16:creationId xmlns="" xmlns:a16="http://schemas.microsoft.com/office/drawing/2014/main" id="{FEEFE85C-9294-4DD3-AC9C-0A43B6D9B1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72188" y="3286125"/>
            <a:ext cx="27146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/>
            <a:r>
              <a:rPr lang="ru-RU" sz="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635 512,00  </a:t>
            </a:r>
            <a:r>
              <a:rPr lang="ru-RU" altLang="ru-RU" sz="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</a:t>
            </a:r>
            <a:r>
              <a:rPr lang="ru-RU" altLang="ru-RU" sz="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- всего налоговых доходов. Это составляет 90,2 % в общем объеме налоговых и неналоговых доходов</a:t>
            </a:r>
          </a:p>
        </p:txBody>
      </p:sp>
      <p:sp>
        <p:nvSpPr>
          <p:cNvPr id="46" name="Прямоугольник 45">
            <a:extLst>
              <a:ext uri="{FF2B5EF4-FFF2-40B4-BE49-F238E27FC236}">
                <a16:creationId xmlns="" xmlns:a16="http://schemas.microsoft.com/office/drawing/2014/main" id="{F1660C70-3578-468E-96E5-7809B2B94635}"/>
              </a:ext>
            </a:extLst>
          </p:cNvPr>
          <p:cNvSpPr/>
          <p:nvPr/>
        </p:nvSpPr>
        <p:spPr>
          <a:xfrm flipH="1">
            <a:off x="201243" y="6089301"/>
            <a:ext cx="146884" cy="500062"/>
          </a:xfrm>
          <a:prstGeom prst="rect">
            <a:avLst/>
          </a:prstGeom>
          <a:solidFill>
            <a:schemeClr val="accent3"/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7" name="Прямоугольник 46">
            <a:extLst>
              <a:ext uri="{FF2B5EF4-FFF2-40B4-BE49-F238E27FC236}">
                <a16:creationId xmlns="" xmlns:a16="http://schemas.microsoft.com/office/drawing/2014/main" id="{093D93DE-3C59-4446-8428-F6861FB2482C}"/>
              </a:ext>
            </a:extLst>
          </p:cNvPr>
          <p:cNvSpPr/>
          <p:nvPr/>
        </p:nvSpPr>
        <p:spPr>
          <a:xfrm>
            <a:off x="308319" y="5118005"/>
            <a:ext cx="2693443" cy="46952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2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11 637,00 </a:t>
            </a:r>
            <a:r>
              <a:rPr lang="ru-RU" sz="1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itchFamily="18" charset="0"/>
              </a:rPr>
              <a:t> тыс. руб.     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itchFamily="18" charset="0"/>
              </a:rPr>
              <a:t>                          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itchFamily="18" charset="0"/>
              </a:rPr>
              <a:t>Налоги на   имущество</a:t>
            </a:r>
          </a:p>
        </p:txBody>
      </p:sp>
      <p:graphicFrame>
        <p:nvGraphicFramePr>
          <p:cNvPr id="3" name="Диаграмма 49">
            <a:extLst>
              <a:ext uri="{FF2B5EF4-FFF2-40B4-BE49-F238E27FC236}">
                <a16:creationId xmlns="" xmlns:a16="http://schemas.microsoft.com/office/drawing/2014/main" id="{FC5BFC0F-1CC7-4DE5-A825-AE0EA996010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80744889"/>
              </p:ext>
            </p:extLst>
          </p:nvPr>
        </p:nvGraphicFramePr>
        <p:xfrm>
          <a:off x="214313" y="1093788"/>
          <a:ext cx="2784475" cy="22304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4" name="Диаграмма 49">
            <a:extLst>
              <a:ext uri="{FF2B5EF4-FFF2-40B4-BE49-F238E27FC236}">
                <a16:creationId xmlns="" xmlns:a16="http://schemas.microsoft.com/office/drawing/2014/main" id="{FD7E0C47-F7E4-4195-ABB8-B96C4BD5528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38582996"/>
              </p:ext>
            </p:extLst>
          </p:nvPr>
        </p:nvGraphicFramePr>
        <p:xfrm>
          <a:off x="3162300" y="1076325"/>
          <a:ext cx="2732088" cy="22304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9" name="Прямоугольник 48">
            <a:extLst>
              <a:ext uri="{FF2B5EF4-FFF2-40B4-BE49-F238E27FC236}">
                <a16:creationId xmlns="" xmlns:a16="http://schemas.microsoft.com/office/drawing/2014/main" id="{593976D3-2C71-40EB-8FAF-2A58A0A3046E}"/>
              </a:ext>
            </a:extLst>
          </p:cNvPr>
          <p:cNvSpPr/>
          <p:nvPr/>
        </p:nvSpPr>
        <p:spPr>
          <a:xfrm>
            <a:off x="3150188" y="4245722"/>
            <a:ext cx="142875" cy="50006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0" name="Прямоугольник 49">
            <a:extLst>
              <a:ext uri="{FF2B5EF4-FFF2-40B4-BE49-F238E27FC236}">
                <a16:creationId xmlns="" xmlns:a16="http://schemas.microsoft.com/office/drawing/2014/main" id="{F7602FBC-05D4-415F-AFBB-4E2791334EBB}"/>
              </a:ext>
            </a:extLst>
          </p:cNvPr>
          <p:cNvSpPr/>
          <p:nvPr/>
        </p:nvSpPr>
        <p:spPr>
          <a:xfrm>
            <a:off x="3273145" y="5218260"/>
            <a:ext cx="2639199" cy="36955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2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11 986,00 </a:t>
            </a:r>
            <a:r>
              <a:rPr lang="ru-RU" sz="1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itchFamily="18" charset="0"/>
              </a:rPr>
              <a:t>тыс. руб.     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itchFamily="18" charset="0"/>
              </a:rPr>
              <a:t>                          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itchFamily="18" charset="0"/>
              </a:rPr>
              <a:t>Налоги на   имущество</a:t>
            </a:r>
          </a:p>
        </p:txBody>
      </p:sp>
      <p:sp>
        <p:nvSpPr>
          <p:cNvPr id="51" name="Прямоугольник 50">
            <a:extLst>
              <a:ext uri="{FF2B5EF4-FFF2-40B4-BE49-F238E27FC236}">
                <a16:creationId xmlns="" xmlns:a16="http://schemas.microsoft.com/office/drawing/2014/main" id="{833FCACD-290D-4374-8E1A-A98B031BBA0C}"/>
              </a:ext>
            </a:extLst>
          </p:cNvPr>
          <p:cNvSpPr/>
          <p:nvPr/>
        </p:nvSpPr>
        <p:spPr>
          <a:xfrm>
            <a:off x="6129225" y="5134271"/>
            <a:ext cx="2690747" cy="44623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2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12 346,</a:t>
            </a:r>
            <a:r>
              <a:rPr lang="ru-RU" sz="1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itchFamily="18" charset="0"/>
              </a:rPr>
              <a:t>,0 тыс. руб.     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itchFamily="18" charset="0"/>
              </a:rPr>
              <a:t>                          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itchFamily="18" charset="0"/>
              </a:rPr>
              <a:t>Налоги на   имущество</a:t>
            </a:r>
          </a:p>
        </p:txBody>
      </p:sp>
      <p:sp>
        <p:nvSpPr>
          <p:cNvPr id="52" name="Прямоугольник 51">
            <a:extLst>
              <a:ext uri="{FF2B5EF4-FFF2-40B4-BE49-F238E27FC236}">
                <a16:creationId xmlns="" xmlns:a16="http://schemas.microsoft.com/office/drawing/2014/main" id="{F17114CA-927A-4BFF-8FEE-DB1C1B2628FB}"/>
              </a:ext>
            </a:extLst>
          </p:cNvPr>
          <p:cNvSpPr/>
          <p:nvPr/>
        </p:nvSpPr>
        <p:spPr>
          <a:xfrm>
            <a:off x="6007654" y="4172831"/>
            <a:ext cx="142875" cy="50006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graphicFrame>
        <p:nvGraphicFramePr>
          <p:cNvPr id="16" name="Диаграмма 49">
            <a:extLst>
              <a:ext uri="{FF2B5EF4-FFF2-40B4-BE49-F238E27FC236}">
                <a16:creationId xmlns="" xmlns:a16="http://schemas.microsoft.com/office/drawing/2014/main" id="{1863D5C2-C2A8-4764-8E1B-E29B8105F0E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39959018"/>
              </p:ext>
            </p:extLst>
          </p:nvPr>
        </p:nvGraphicFramePr>
        <p:xfrm>
          <a:off x="6062190" y="1067354"/>
          <a:ext cx="2784475" cy="22304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5" name="Прямоугольник 14">
            <a:extLst>
              <a:ext uri="{FF2B5EF4-FFF2-40B4-BE49-F238E27FC236}">
                <a16:creationId xmlns="" xmlns:a16="http://schemas.microsoft.com/office/drawing/2014/main" id="{59A8C5E7-38E9-4325-90AF-8CF1EB3FB993}"/>
              </a:ext>
            </a:extLst>
          </p:cNvPr>
          <p:cNvSpPr/>
          <p:nvPr/>
        </p:nvSpPr>
        <p:spPr>
          <a:xfrm>
            <a:off x="203248" y="5103262"/>
            <a:ext cx="142875" cy="500062"/>
          </a:xfrm>
          <a:prstGeom prst="rect">
            <a:avLst/>
          </a:prstGeom>
          <a:solidFill>
            <a:schemeClr val="accent2"/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5" name="Прямоугольник 24">
            <a:extLst>
              <a:ext uri="{FF2B5EF4-FFF2-40B4-BE49-F238E27FC236}">
                <a16:creationId xmlns="" xmlns:a16="http://schemas.microsoft.com/office/drawing/2014/main" id="{0C43D0EC-FA3B-4434-9A1D-98F069880C65}"/>
              </a:ext>
            </a:extLst>
          </p:cNvPr>
          <p:cNvSpPr/>
          <p:nvPr/>
        </p:nvSpPr>
        <p:spPr>
          <a:xfrm>
            <a:off x="3149914" y="6032919"/>
            <a:ext cx="142875" cy="500062"/>
          </a:xfrm>
          <a:prstGeom prst="rect">
            <a:avLst/>
          </a:prstGeom>
          <a:solidFill>
            <a:schemeClr val="accent3"/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37817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>
            <a:extLst>
              <a:ext uri="{FF2B5EF4-FFF2-40B4-BE49-F238E27FC236}">
                <a16:creationId xmlns="" xmlns:a16="http://schemas.microsoft.com/office/drawing/2014/main" id="{DA8C38EC-44E1-42D3-ACB4-C0975A245110}"/>
              </a:ext>
            </a:extLst>
          </p:cNvPr>
          <p:cNvSpPr/>
          <p:nvPr/>
        </p:nvSpPr>
        <p:spPr>
          <a:xfrm>
            <a:off x="6786563" y="2786063"/>
            <a:ext cx="2071687" cy="378618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Прямоугольник 13">
            <a:extLst>
              <a:ext uri="{FF2B5EF4-FFF2-40B4-BE49-F238E27FC236}">
                <a16:creationId xmlns="" xmlns:a16="http://schemas.microsoft.com/office/drawing/2014/main" id="{FAF9AA65-5A13-4E4F-A45D-1D53254649C6}"/>
              </a:ext>
            </a:extLst>
          </p:cNvPr>
          <p:cNvSpPr/>
          <p:nvPr/>
        </p:nvSpPr>
        <p:spPr>
          <a:xfrm>
            <a:off x="4643438" y="2786063"/>
            <a:ext cx="2071687" cy="3214687"/>
          </a:xfrm>
          <a:prstGeom prst="rect">
            <a:avLst/>
          </a:prstGeom>
          <a:effectLst>
            <a:innerShdw blurRad="63500" dist="50800" dir="108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6CA550A-B8C5-45E1-A526-F07189E224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557" y="120372"/>
            <a:ext cx="7497762" cy="500063"/>
          </a:xfrm>
        </p:spPr>
        <p:txBody>
          <a:bodyPr>
            <a:normAutofit fontScale="90000"/>
          </a:bodyPr>
          <a:lstStyle/>
          <a:p>
            <a:pPr marL="0" indent="0" algn="ctr" fontAlgn="auto">
              <a:spcAft>
                <a:spcPts val="0"/>
              </a:spcAft>
              <a:buFont typeface="Georgia" panose="02040502050405020303" pitchFamily="18" charset="0"/>
              <a:buNone/>
              <a:defRPr/>
            </a:pPr>
            <a:r>
              <a:rPr lang="ru-RU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Налог на доходы физических лиц</a:t>
            </a:r>
          </a:p>
        </p:txBody>
      </p:sp>
      <p:sp>
        <p:nvSpPr>
          <p:cNvPr id="3" name="Содержимое 2">
            <a:extLst>
              <a:ext uri="{FF2B5EF4-FFF2-40B4-BE49-F238E27FC236}">
                <a16:creationId xmlns="" xmlns:a16="http://schemas.microsoft.com/office/drawing/2014/main" id="{BEB060E8-437B-443D-A56A-45B537D3E167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790023" y="1056558"/>
            <a:ext cx="4071966" cy="1357322"/>
          </a:xfrm>
          <a:solidFill>
            <a:schemeClr val="tx2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  <a:extLst/>
        </p:spPr>
        <p:txBody>
          <a:bodyPr>
            <a:normAutofit fontScale="70000" lnSpcReduction="20000"/>
          </a:bodyPr>
          <a:lstStyle/>
          <a:p>
            <a:pPr marL="0" indent="82550" algn="just" fontAlgn="auto">
              <a:spcAft>
                <a:spcPts val="0"/>
              </a:spcAft>
              <a:buFont typeface="Wingdings 2"/>
              <a:buNone/>
              <a:defRPr/>
            </a:pPr>
            <a:r>
              <a:rPr lang="ru-RU" dirty="0"/>
              <a:t>     </a:t>
            </a:r>
            <a:r>
              <a:rPr lang="ru-RU" dirty="0" smtClean="0"/>
              <a:t>   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Налог на доходы физических лиц (НДФЛ) — основной вид прямых налогов. Исчисляется в процентах от совокупного дохода физических лиц за вычетом документально подтверждённых расходов, в соответствии с действующим законодательством.</a:t>
            </a:r>
          </a:p>
        </p:txBody>
      </p:sp>
      <p:sp>
        <p:nvSpPr>
          <p:cNvPr id="28684" name="TextBox 5">
            <a:extLst>
              <a:ext uri="{FF2B5EF4-FFF2-40B4-BE49-F238E27FC236}">
                <a16:creationId xmlns="" xmlns:a16="http://schemas.microsoft.com/office/drawing/2014/main" id="{E4805D1E-F706-4590-87A9-328CA15790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188" y="3857625"/>
            <a:ext cx="3857625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Доля поступлений налога в общем объеме налоговых и неналоговых доходов муниципального бюджета в 2020, 2021 и 2022 годах</a:t>
            </a:r>
          </a:p>
        </p:txBody>
      </p:sp>
      <p:graphicFrame>
        <p:nvGraphicFramePr>
          <p:cNvPr id="7" name="Диаграмма 6">
            <a:extLst>
              <a:ext uri="{FF2B5EF4-FFF2-40B4-BE49-F238E27FC236}">
                <a16:creationId xmlns="" xmlns:a16="http://schemas.microsoft.com/office/drawing/2014/main" id="{9E5F99DF-CD16-472C-BC28-23B5CCF37BFE}"/>
              </a:ext>
            </a:extLst>
          </p:cNvPr>
          <p:cNvGraphicFramePr/>
          <p:nvPr/>
        </p:nvGraphicFramePr>
        <p:xfrm>
          <a:off x="0" y="4500570"/>
          <a:ext cx="1908000" cy="17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Диаграмма 7">
            <a:extLst>
              <a:ext uri="{FF2B5EF4-FFF2-40B4-BE49-F238E27FC236}">
                <a16:creationId xmlns="" xmlns:a16="http://schemas.microsoft.com/office/drawing/2014/main" id="{CC1D39DF-2427-4B79-99EF-AEAC17AFE401}"/>
              </a:ext>
            </a:extLst>
          </p:cNvPr>
          <p:cNvGraphicFramePr/>
          <p:nvPr/>
        </p:nvGraphicFramePr>
        <p:xfrm>
          <a:off x="1357290" y="4500570"/>
          <a:ext cx="1908000" cy="17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9" name="Диаграмма 8">
            <a:extLst>
              <a:ext uri="{FF2B5EF4-FFF2-40B4-BE49-F238E27FC236}">
                <a16:creationId xmlns="" xmlns:a16="http://schemas.microsoft.com/office/drawing/2014/main" id="{DCC6283C-9D26-4CCC-B650-4625B6E2DC43}"/>
              </a:ext>
            </a:extLst>
          </p:cNvPr>
          <p:cNvGraphicFramePr/>
          <p:nvPr/>
        </p:nvGraphicFramePr>
        <p:xfrm>
          <a:off x="2786050" y="4500570"/>
          <a:ext cx="1908000" cy="17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8688" name="TextBox 9">
            <a:extLst>
              <a:ext uri="{FF2B5EF4-FFF2-40B4-BE49-F238E27FC236}">
                <a16:creationId xmlns="" xmlns:a16="http://schemas.microsoft.com/office/drawing/2014/main" id="{DE84AC69-DBF2-46AB-9FD9-1BF395C025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8625" y="6215063"/>
            <a:ext cx="8572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2020 год</a:t>
            </a:r>
          </a:p>
        </p:txBody>
      </p:sp>
      <p:sp>
        <p:nvSpPr>
          <p:cNvPr id="28689" name="TextBox 10">
            <a:extLst>
              <a:ext uri="{FF2B5EF4-FFF2-40B4-BE49-F238E27FC236}">
                <a16:creationId xmlns="" xmlns:a16="http://schemas.microsoft.com/office/drawing/2014/main" id="{202EBCC5-9950-41B5-B90C-894A423215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28814" y="6407150"/>
            <a:ext cx="92868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2021 год</a:t>
            </a:r>
          </a:p>
        </p:txBody>
      </p:sp>
      <p:sp>
        <p:nvSpPr>
          <p:cNvPr id="28690" name="TextBox 11">
            <a:extLst>
              <a:ext uri="{FF2B5EF4-FFF2-40B4-BE49-F238E27FC236}">
                <a16:creationId xmlns="" xmlns:a16="http://schemas.microsoft.com/office/drawing/2014/main" id="{FDDE650D-8B61-455E-9713-F36E38AF1A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7563" y="6143625"/>
            <a:ext cx="8572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2022 год</a:t>
            </a:r>
          </a:p>
        </p:txBody>
      </p:sp>
      <p:sp>
        <p:nvSpPr>
          <p:cNvPr id="28691" name="TextBox 12">
            <a:extLst>
              <a:ext uri="{FF2B5EF4-FFF2-40B4-BE49-F238E27FC236}">
                <a16:creationId xmlns="" xmlns:a16="http://schemas.microsoft.com/office/drawing/2014/main" id="{7B2D6A1D-EDED-4CD5-8EF8-717FFFD0E9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14875" y="3000375"/>
            <a:ext cx="2000250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1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ДОХОДЫ, ОБЛАГАЕМЫЕ НДФЛ </a:t>
            </a:r>
          </a:p>
          <a:p>
            <a:r>
              <a:rPr lang="ru-RU" altLang="ru-RU" sz="1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вознаграждение за </a:t>
            </a:r>
          </a:p>
          <a:p>
            <a:r>
              <a:rPr lang="ru-RU" altLang="ru-RU" sz="1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выполнение трудовых или </a:t>
            </a:r>
          </a:p>
          <a:p>
            <a:r>
              <a:rPr lang="ru-RU" altLang="ru-RU" sz="1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иных обязанностей; </a:t>
            </a:r>
          </a:p>
          <a:p>
            <a:r>
              <a:rPr lang="ru-RU" altLang="ru-RU" sz="1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•от продажи имущества, </a:t>
            </a:r>
          </a:p>
          <a:p>
            <a:r>
              <a:rPr lang="ru-RU" altLang="ru-RU" sz="1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находившегося в </a:t>
            </a:r>
          </a:p>
          <a:p>
            <a:r>
              <a:rPr lang="ru-RU" altLang="ru-RU" sz="1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собственности менее 3 лет; </a:t>
            </a:r>
          </a:p>
          <a:p>
            <a:r>
              <a:rPr lang="ru-RU" altLang="ru-RU" sz="1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•от сдачи имущества в </a:t>
            </a:r>
          </a:p>
          <a:p>
            <a:r>
              <a:rPr lang="ru-RU" altLang="ru-RU" sz="1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аренду; </a:t>
            </a:r>
          </a:p>
          <a:p>
            <a:r>
              <a:rPr lang="ru-RU" altLang="ru-RU" sz="1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•доходы от источников за </a:t>
            </a:r>
          </a:p>
          <a:p>
            <a:r>
              <a:rPr lang="ru-RU" altLang="ru-RU" sz="1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пределами Российской </a:t>
            </a:r>
          </a:p>
          <a:p>
            <a:r>
              <a:rPr lang="ru-RU" altLang="ru-RU" sz="1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Федерации; </a:t>
            </a:r>
          </a:p>
          <a:p>
            <a:r>
              <a:rPr lang="ru-RU" altLang="ru-RU" sz="1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•доходы в виде разного </a:t>
            </a:r>
          </a:p>
          <a:p>
            <a:r>
              <a:rPr lang="ru-RU" altLang="ru-RU" sz="1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рода выигрышей; </a:t>
            </a:r>
          </a:p>
          <a:p>
            <a:r>
              <a:rPr lang="ru-RU" altLang="ru-RU" sz="1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•иные доходы.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DFC98525-40FE-45AA-8A35-4BB4F56AEF82}"/>
              </a:ext>
            </a:extLst>
          </p:cNvPr>
          <p:cNvSpPr txBox="1"/>
          <p:nvPr/>
        </p:nvSpPr>
        <p:spPr>
          <a:xfrm>
            <a:off x="6786563" y="3000375"/>
            <a:ext cx="2071687" cy="3632200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ДОХОДЫ, НЕ ОБЛАГАЕМЫЕ НДФЛ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•доходы от продажи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имущества, находившегося в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собственности более трех лет;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•доходы, полученные в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порядке наследования;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•доходы, полученные по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договору дарения от члена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семьи и (или) близкого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родственника в соответствии с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Семейным кодексом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Российской Федерации (от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супруга, родителей и детей, в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том числе усыновителей и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усыновленных, дедушки,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бабушки и внуков,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полнородных и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неполнородных</a:t>
            </a:r>
            <a:r>
              <a:rPr lang="ru-RU" sz="1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(имеющих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общих отца или мать) братьев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 сестер);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•иные доходы.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Диаграмма 10">
            <a:extLst>
              <a:ext uri="{FF2B5EF4-FFF2-40B4-BE49-F238E27FC236}">
                <a16:creationId xmlns="" xmlns:a16="http://schemas.microsoft.com/office/drawing/2014/main" id="{AC677606-827C-4082-86FA-E84BD7F24EFA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0" y="765175"/>
          <a:ext cx="4225925" cy="30924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6" name="Диаграмма 19">
            <a:extLst>
              <a:ext uri="{FF2B5EF4-FFF2-40B4-BE49-F238E27FC236}">
                <a16:creationId xmlns="" xmlns:a16="http://schemas.microsoft.com/office/drawing/2014/main" id="{30D39407-C0C8-4907-8EAA-C03FB8BD1991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-180975" y="4381500"/>
          <a:ext cx="1928813" cy="1430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5" name="Диаграмма 25">
            <a:extLst>
              <a:ext uri="{FF2B5EF4-FFF2-40B4-BE49-F238E27FC236}">
                <a16:creationId xmlns="" xmlns:a16="http://schemas.microsoft.com/office/drawing/2014/main" id="{5518D6E8-556A-4504-85B7-5634973B18D2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1425230" y="5008217"/>
          <a:ext cx="1905000" cy="14319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21" name="Прямоугольник 20">
            <a:extLst>
              <a:ext uri="{FF2B5EF4-FFF2-40B4-BE49-F238E27FC236}">
                <a16:creationId xmlns="" xmlns:a16="http://schemas.microsoft.com/office/drawing/2014/main" id="{F5A8FC39-9FF0-4FD4-95D3-1DE373EA8E34}"/>
              </a:ext>
            </a:extLst>
          </p:cNvPr>
          <p:cNvSpPr/>
          <p:nvPr/>
        </p:nvSpPr>
        <p:spPr>
          <a:xfrm>
            <a:off x="76822" y="840658"/>
            <a:ext cx="1110802" cy="215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900" dirty="0">
                <a:solidFill>
                  <a:schemeClr val="bg1">
                    <a:lumMod val="50000"/>
                  </a:schemeClr>
                </a:solidFill>
              </a:rPr>
              <a:t>тыс.рублей</a:t>
            </a:r>
          </a:p>
        </p:txBody>
      </p:sp>
      <p:graphicFrame>
        <p:nvGraphicFramePr>
          <p:cNvPr id="22" name="Диаграмма 25">
            <a:extLst>
              <a:ext uri="{FF2B5EF4-FFF2-40B4-BE49-F238E27FC236}">
                <a16:creationId xmlns="" xmlns:a16="http://schemas.microsoft.com/office/drawing/2014/main" id="{71E0834D-D6ED-4D42-8F0B-948828502F4A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2795243" y="4207099"/>
          <a:ext cx="1905000" cy="14319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</p:spTree>
    <p:extLst>
      <p:ext uri="{BB962C8B-B14F-4D97-AF65-F5344CB8AC3E}">
        <p14:creationId xmlns:p14="http://schemas.microsoft.com/office/powerpoint/2010/main" val="395265491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Диаграмма 17">
            <a:extLst>
              <a:ext uri="{FF2B5EF4-FFF2-40B4-BE49-F238E27FC236}">
                <a16:creationId xmlns="" xmlns:a16="http://schemas.microsoft.com/office/drawing/2014/main" id="{A094EE13-9A40-446D-B6FC-A8F3FFF2AB83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7337323" y="1693341"/>
          <a:ext cx="1728787" cy="20462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4" name="Диаграмма 16">
            <a:extLst>
              <a:ext uri="{FF2B5EF4-FFF2-40B4-BE49-F238E27FC236}">
                <a16:creationId xmlns="" xmlns:a16="http://schemas.microsoft.com/office/drawing/2014/main" id="{3E374565-876E-4265-9EB5-74B794D75209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5803910" y="1704979"/>
          <a:ext cx="1728788" cy="20462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3" name="Диаграмма 11">
            <a:extLst>
              <a:ext uri="{FF2B5EF4-FFF2-40B4-BE49-F238E27FC236}">
                <a16:creationId xmlns="" xmlns:a16="http://schemas.microsoft.com/office/drawing/2014/main" id="{EB9A4B2F-ECF0-4853-B63C-EC25E1303B3A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4371996" y="1691477"/>
          <a:ext cx="1728787" cy="20462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86545F6-CBD9-477C-8E1B-3220B36825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5100" y="274638"/>
            <a:ext cx="7499350" cy="511175"/>
          </a:xfrm>
        </p:spPr>
        <p:txBody>
          <a:bodyPr>
            <a:normAutofit fontScale="90000"/>
          </a:bodyPr>
          <a:lstStyle/>
          <a:p>
            <a:pPr marL="0" indent="0" algn="ctr" fontAlgn="auto">
              <a:spcAft>
                <a:spcPts val="0"/>
              </a:spcAft>
              <a:buFont typeface="Georgia" panose="02040502050405020303" pitchFamily="18" charset="0"/>
              <a:buNone/>
              <a:defRPr/>
            </a:pPr>
            <a:r>
              <a:rPr lang="ru-RU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Налоги на совокупный доход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3A668516-CB28-4B42-828C-79953CCDD6B8}"/>
              </a:ext>
            </a:extLst>
          </p:cNvPr>
          <p:cNvSpPr txBox="1"/>
          <p:nvPr/>
        </p:nvSpPr>
        <p:spPr>
          <a:xfrm>
            <a:off x="650729" y="1023788"/>
            <a:ext cx="3714750" cy="273843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В бюджет муниципального района от субъектов малого и среднего бизнеса поступает платежи по налогу на совокупный доход. </a:t>
            </a:r>
          </a:p>
          <a:p>
            <a:pPr>
              <a:defRPr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Налог на совокупный доход включает в себя:  - налог, взимаемый в связи с применением упрощенной системы налогообложения;          - единый налог на вмененный доход для отдельный видов деятельности; </a:t>
            </a:r>
          </a:p>
          <a:p>
            <a:pPr>
              <a:defRPr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-единый сельскохозяйственный налог;             -налог, взимаемый в связи с применением </a:t>
            </a:r>
          </a:p>
          <a:p>
            <a:pPr>
              <a:defRPr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патентной системы налогообложения.</a:t>
            </a:r>
            <a:r>
              <a:rPr lang="ru-RU" dirty="0"/>
              <a:t> </a:t>
            </a:r>
          </a:p>
        </p:txBody>
      </p:sp>
      <p:sp>
        <p:nvSpPr>
          <p:cNvPr id="29702" name="TextBox 5">
            <a:extLst>
              <a:ext uri="{FF2B5EF4-FFF2-40B4-BE49-F238E27FC236}">
                <a16:creationId xmlns="" xmlns:a16="http://schemas.microsoft.com/office/drawing/2014/main" id="{0F68E90F-54A9-4C75-B5C8-69AF38CD32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65541" y="1022996"/>
            <a:ext cx="435074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Доля поступлений налога на совокупный доход в общем </a:t>
            </a:r>
          </a:p>
          <a:p>
            <a:pPr algn="ctr"/>
            <a:r>
              <a:rPr lang="ru-RU" alt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объеме налоговых и неналоговых доходов муниципального </a:t>
            </a:r>
          </a:p>
          <a:p>
            <a:pPr algn="ctr"/>
            <a:r>
              <a:rPr lang="ru-RU" alt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бюджета в 2020 , 2021 и 2022 годах</a:t>
            </a:r>
          </a:p>
        </p:txBody>
      </p:sp>
      <p:graphicFrame>
        <p:nvGraphicFramePr>
          <p:cNvPr id="9" name="Диаграмма 8">
            <a:extLst>
              <a:ext uri="{FF2B5EF4-FFF2-40B4-BE49-F238E27FC236}">
                <a16:creationId xmlns="" xmlns:a16="http://schemas.microsoft.com/office/drawing/2014/main" id="{175566B9-0675-490B-BA53-3B272AFD2A32}"/>
              </a:ext>
            </a:extLst>
          </p:cNvPr>
          <p:cNvGraphicFramePr/>
          <p:nvPr/>
        </p:nvGraphicFramePr>
        <p:xfrm>
          <a:off x="5929322" y="2000240"/>
          <a:ext cx="1643074" cy="15001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0" name="Диаграмма 9">
            <a:extLst>
              <a:ext uri="{FF2B5EF4-FFF2-40B4-BE49-F238E27FC236}">
                <a16:creationId xmlns="" xmlns:a16="http://schemas.microsoft.com/office/drawing/2014/main" id="{E184B771-E3A7-4601-B375-DE29CBD1C3FB}"/>
              </a:ext>
            </a:extLst>
          </p:cNvPr>
          <p:cNvGraphicFramePr/>
          <p:nvPr/>
        </p:nvGraphicFramePr>
        <p:xfrm>
          <a:off x="7358082" y="2000240"/>
          <a:ext cx="1643074" cy="15001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29705" name="TextBox 10">
            <a:extLst>
              <a:ext uri="{FF2B5EF4-FFF2-40B4-BE49-F238E27FC236}">
                <a16:creationId xmlns="" xmlns:a16="http://schemas.microsoft.com/office/drawing/2014/main" id="{AD3C966C-0A79-4D25-8105-A11B879D56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86500" y="3429000"/>
            <a:ext cx="9286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2021 год</a:t>
            </a:r>
          </a:p>
        </p:txBody>
      </p:sp>
      <p:sp>
        <p:nvSpPr>
          <p:cNvPr id="29706" name="TextBox 10">
            <a:extLst>
              <a:ext uri="{FF2B5EF4-FFF2-40B4-BE49-F238E27FC236}">
                <a16:creationId xmlns="" xmlns:a16="http://schemas.microsoft.com/office/drawing/2014/main" id="{8B2B5D6D-AE55-46E7-A048-CBA1375D48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15250" y="3429000"/>
            <a:ext cx="9286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2022 год</a:t>
            </a:r>
          </a:p>
        </p:txBody>
      </p:sp>
      <p:sp>
        <p:nvSpPr>
          <p:cNvPr id="29707" name="TextBox 10">
            <a:extLst>
              <a:ext uri="{FF2B5EF4-FFF2-40B4-BE49-F238E27FC236}">
                <a16:creationId xmlns="" xmlns:a16="http://schemas.microsoft.com/office/drawing/2014/main" id="{612BBAC5-7BB2-4ADA-A23D-A5F3AAAF2F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00625" y="3429000"/>
            <a:ext cx="9286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2020 год</a:t>
            </a:r>
          </a:p>
        </p:txBody>
      </p:sp>
      <p:graphicFrame>
        <p:nvGraphicFramePr>
          <p:cNvPr id="7" name="Диаграмма 15">
            <a:extLst>
              <a:ext uri="{FF2B5EF4-FFF2-40B4-BE49-F238E27FC236}">
                <a16:creationId xmlns="" xmlns:a16="http://schemas.microsoft.com/office/drawing/2014/main" id="{A8F05B49-1FC5-42BC-A7D0-3F3F20B4AAD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85058177"/>
              </p:ext>
            </p:extLst>
          </p:nvPr>
        </p:nvGraphicFramePr>
        <p:xfrm>
          <a:off x="233363" y="3862388"/>
          <a:ext cx="8248650" cy="28051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11" name="Прямоугольник: скругленные углы 10">
            <a:extLst>
              <a:ext uri="{FF2B5EF4-FFF2-40B4-BE49-F238E27FC236}">
                <a16:creationId xmlns="" xmlns:a16="http://schemas.microsoft.com/office/drawing/2014/main" id="{82265BC1-FA30-4909-B294-DA6D24F1362B}"/>
              </a:ext>
            </a:extLst>
          </p:cNvPr>
          <p:cNvSpPr/>
          <p:nvPr/>
        </p:nvSpPr>
        <p:spPr>
          <a:xfrm rot="21257303">
            <a:off x="7827397" y="4447544"/>
            <a:ext cx="1188796" cy="1062434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Снижение за счет планируемой отмены ЕНВЛД с  2021 года</a:t>
            </a:r>
          </a:p>
        </p:txBody>
      </p:sp>
    </p:spTree>
    <p:extLst>
      <p:ext uri="{BB962C8B-B14F-4D97-AF65-F5344CB8AC3E}">
        <p14:creationId xmlns:p14="http://schemas.microsoft.com/office/powerpoint/2010/main" val="271929110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Диаграмма 25">
            <a:extLst>
              <a:ext uri="{FF2B5EF4-FFF2-40B4-BE49-F238E27FC236}">
                <a16:creationId xmlns="" xmlns:a16="http://schemas.microsoft.com/office/drawing/2014/main" id="{5964ACF8-7710-44CB-8A1F-547F5F1CF50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51245842"/>
              </p:ext>
            </p:extLst>
          </p:nvPr>
        </p:nvGraphicFramePr>
        <p:xfrm>
          <a:off x="-468313" y="1052513"/>
          <a:ext cx="6335713" cy="30924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0" name="Диаграмма 9">
            <a:extLst>
              <a:ext uri="{FF2B5EF4-FFF2-40B4-BE49-F238E27FC236}">
                <a16:creationId xmlns="" xmlns:a16="http://schemas.microsoft.com/office/drawing/2014/main" id="{DAAEF258-52E0-4007-ACE5-37D9F054E245}"/>
              </a:ext>
            </a:extLst>
          </p:cNvPr>
          <p:cNvGraphicFramePr/>
          <p:nvPr>
            <p:extLst/>
          </p:nvPr>
        </p:nvGraphicFramePr>
        <p:xfrm>
          <a:off x="2000232" y="4786322"/>
          <a:ext cx="1643074" cy="144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4" name="Диаграмма 13">
            <a:extLst>
              <a:ext uri="{FF2B5EF4-FFF2-40B4-BE49-F238E27FC236}">
                <a16:creationId xmlns="" xmlns:a16="http://schemas.microsoft.com/office/drawing/2014/main" id="{E76B7342-9BEB-4751-A6E8-3F75B5392DF1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1711737" y="4568825"/>
          <a:ext cx="2160588" cy="23764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1A926A6-14E6-4A1E-B853-DDBC0836A1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0125" y="274638"/>
            <a:ext cx="7934325" cy="582612"/>
          </a:xfrm>
        </p:spPr>
        <p:txBody>
          <a:bodyPr>
            <a:normAutofit fontScale="90000"/>
          </a:bodyPr>
          <a:lstStyle/>
          <a:p>
            <a:pPr marL="0" indent="0" algn="ctr" fontAlgn="auto">
              <a:spcAft>
                <a:spcPts val="0"/>
              </a:spcAft>
              <a:buFont typeface="Georgia" panose="02040502050405020303" pitchFamily="18" charset="0"/>
              <a:buNone/>
              <a:defRPr/>
            </a:pPr>
            <a:r>
              <a:rPr lang="ru-RU" sz="29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Акцизы по подакцизным товарам (продукции)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8804FB23-3ABA-4E91-94EE-D03772B57D12}"/>
              </a:ext>
            </a:extLst>
          </p:cNvPr>
          <p:cNvSpPr txBox="1"/>
          <p:nvPr/>
        </p:nvSpPr>
        <p:spPr>
          <a:xfrm>
            <a:off x="5759560" y="994818"/>
            <a:ext cx="3143250" cy="3324225"/>
          </a:xfrm>
          <a:prstGeom prst="rect">
            <a:avLst/>
          </a:prstGeom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/>
            <a:contourClr>
              <a:schemeClr val="accent5"/>
            </a:contourClr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just">
              <a:defRPr/>
            </a:pPr>
            <a:r>
              <a:rPr lang="ru-RU" sz="1400" b="1" kern="100" dirty="0">
                <a:latin typeface="Times New Roman" pitchFamily="18" charset="0"/>
                <a:cs typeface="Times New Roman" pitchFamily="18" charset="0"/>
              </a:rPr>
              <a:t>АКЦИЗ </a:t>
            </a:r>
            <a:r>
              <a:rPr lang="ru-RU" sz="1400" kern="100" dirty="0">
                <a:latin typeface="Times New Roman" pitchFamily="18" charset="0"/>
                <a:cs typeface="Times New Roman" pitchFamily="18" charset="0"/>
              </a:rPr>
              <a:t>– один из видов налога, представляющий не связанный с получением дохода продавцом косвенный налог на продажу</a:t>
            </a:r>
            <a:r>
              <a:rPr lang="ru-RU" sz="1400" b="1" kern="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kern="100" dirty="0">
                <a:latin typeface="Times New Roman" pitchFamily="18" charset="0"/>
                <a:cs typeface="Times New Roman" pitchFamily="18" charset="0"/>
              </a:rPr>
              <a:t>определенного вида товаров массового потребления. Акциз включается в цену товара. Чаще всего акцизным налогом облагаются вино - водочные изделия, пиво, табачные изделия, деликатесы, предметы роскоши, автомобили, нефтепродукты. Плательщиками акциза являются потребители, приобретающие товары, которые облагаются акцизным сбором.</a:t>
            </a:r>
          </a:p>
        </p:txBody>
      </p:sp>
      <p:sp>
        <p:nvSpPr>
          <p:cNvPr id="30724" name="TextBox 7">
            <a:extLst>
              <a:ext uri="{FF2B5EF4-FFF2-40B4-BE49-F238E27FC236}">
                <a16:creationId xmlns="" xmlns:a16="http://schemas.microsoft.com/office/drawing/2014/main" id="{DA79213D-F60F-4B57-B49E-EB8FA888FB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0063" y="4000500"/>
            <a:ext cx="47148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Доля поступлений налога в общем объеме налоговых и неналоговых доходов муниципального бюджета в 2020, 2021 и 2022 годах</a:t>
            </a:r>
          </a:p>
        </p:txBody>
      </p:sp>
      <p:graphicFrame>
        <p:nvGraphicFramePr>
          <p:cNvPr id="11" name="Диаграмма 10">
            <a:extLst>
              <a:ext uri="{FF2B5EF4-FFF2-40B4-BE49-F238E27FC236}">
                <a16:creationId xmlns="" xmlns:a16="http://schemas.microsoft.com/office/drawing/2014/main" id="{CA6986B3-5B1B-40A7-9A62-CBE6F4559924}"/>
              </a:ext>
            </a:extLst>
          </p:cNvPr>
          <p:cNvGraphicFramePr/>
          <p:nvPr/>
        </p:nvGraphicFramePr>
        <p:xfrm>
          <a:off x="3786182" y="4643446"/>
          <a:ext cx="1714512" cy="16548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30727" name="TextBox 11">
            <a:extLst>
              <a:ext uri="{FF2B5EF4-FFF2-40B4-BE49-F238E27FC236}">
                <a16:creationId xmlns="" xmlns:a16="http://schemas.microsoft.com/office/drawing/2014/main" id="{E0074A91-2400-4044-810A-B3B0F9CBDB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0063" y="6357938"/>
            <a:ext cx="785812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2020 год</a:t>
            </a:r>
          </a:p>
        </p:txBody>
      </p:sp>
      <p:sp>
        <p:nvSpPr>
          <p:cNvPr id="30728" name="TextBox 12">
            <a:extLst>
              <a:ext uri="{FF2B5EF4-FFF2-40B4-BE49-F238E27FC236}">
                <a16:creationId xmlns="" xmlns:a16="http://schemas.microsoft.com/office/drawing/2014/main" id="{C2D70A23-A88A-4DD4-98B2-5BB15252CA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99125" y="6357938"/>
            <a:ext cx="785812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2021год</a:t>
            </a:r>
          </a:p>
        </p:txBody>
      </p:sp>
      <p:sp>
        <p:nvSpPr>
          <p:cNvPr id="30729" name="TextBox 13">
            <a:extLst>
              <a:ext uri="{FF2B5EF4-FFF2-40B4-BE49-F238E27FC236}">
                <a16:creationId xmlns="" xmlns:a16="http://schemas.microsoft.com/office/drawing/2014/main" id="{AED87334-913A-4CA5-8C0A-6F2E6B9EEC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14813" y="6357938"/>
            <a:ext cx="785812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2022 год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C636377B-B813-4515-B2A8-6540207B149F}"/>
              </a:ext>
            </a:extLst>
          </p:cNvPr>
          <p:cNvSpPr txBox="1"/>
          <p:nvPr/>
        </p:nvSpPr>
        <p:spPr>
          <a:xfrm>
            <a:off x="5759560" y="4347245"/>
            <a:ext cx="3143250" cy="116998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ru-RU" sz="14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 бюджет муниципального района поступают акцизы на нефтепродукты. Увеличение поступления по акцизам на нефтепродукты обусловлены увеличением ставок акцизов.</a:t>
            </a:r>
          </a:p>
        </p:txBody>
      </p:sp>
      <p:graphicFrame>
        <p:nvGraphicFramePr>
          <p:cNvPr id="3" name="Диаграмма 12">
            <a:extLst>
              <a:ext uri="{FF2B5EF4-FFF2-40B4-BE49-F238E27FC236}">
                <a16:creationId xmlns="" xmlns:a16="http://schemas.microsoft.com/office/drawing/2014/main" id="{BFE09067-82E2-44D3-B817-819E7317BFCE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0" y="4568825"/>
          <a:ext cx="2124075" cy="152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5" name="Диаграмма 15">
            <a:extLst>
              <a:ext uri="{FF2B5EF4-FFF2-40B4-BE49-F238E27FC236}">
                <a16:creationId xmlns="" xmlns:a16="http://schemas.microsoft.com/office/drawing/2014/main" id="{7888CAF6-D8CF-4A49-B5FD-F6DF53104A02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3653054" y="4340227"/>
          <a:ext cx="2146300" cy="18478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17" name="Прямоугольник 16">
            <a:extLst>
              <a:ext uri="{FF2B5EF4-FFF2-40B4-BE49-F238E27FC236}">
                <a16:creationId xmlns="" xmlns:a16="http://schemas.microsoft.com/office/drawing/2014/main" id="{8D4B552D-478E-4BCA-B0CB-3790968DA2E0}"/>
              </a:ext>
            </a:extLst>
          </p:cNvPr>
          <p:cNvSpPr/>
          <p:nvPr/>
        </p:nvSpPr>
        <p:spPr>
          <a:xfrm>
            <a:off x="500063" y="747341"/>
            <a:ext cx="1389931" cy="43137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900" dirty="0">
                <a:solidFill>
                  <a:schemeClr val="bg1">
                    <a:lumMod val="50000"/>
                  </a:schemeClr>
                </a:solidFill>
              </a:rPr>
              <a:t>тыс.рублей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A48AD58C-6360-43D4-B77D-F1333219581B}"/>
              </a:ext>
            </a:extLst>
          </p:cNvPr>
          <p:cNvSpPr txBox="1"/>
          <p:nvPr/>
        </p:nvSpPr>
        <p:spPr>
          <a:xfrm>
            <a:off x="5749237" y="5589240"/>
            <a:ext cx="3143243" cy="95410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</a:rPr>
              <a:t>Уменьшение поступлений в 2020 г. за счет снижение норматива зачисления акцизов б местный бюджет</a:t>
            </a:r>
          </a:p>
        </p:txBody>
      </p:sp>
    </p:spTree>
    <p:extLst>
      <p:ext uri="{BB962C8B-B14F-4D97-AF65-F5344CB8AC3E}">
        <p14:creationId xmlns:p14="http://schemas.microsoft.com/office/powerpoint/2010/main" val="87523060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Диаграмма 25">
            <a:extLst>
              <a:ext uri="{FF2B5EF4-FFF2-40B4-BE49-F238E27FC236}">
                <a16:creationId xmlns="" xmlns:a16="http://schemas.microsoft.com/office/drawing/2014/main" id="{1973F4E0-D514-4B2A-98A2-7907FC83160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64375208"/>
              </p:ext>
            </p:extLst>
          </p:nvPr>
        </p:nvGraphicFramePr>
        <p:xfrm>
          <a:off x="-1497879" y="1052513"/>
          <a:ext cx="8107312" cy="30924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Диаграмма 13">
            <a:extLst>
              <a:ext uri="{FF2B5EF4-FFF2-40B4-BE49-F238E27FC236}">
                <a16:creationId xmlns="" xmlns:a16="http://schemas.microsoft.com/office/drawing/2014/main" id="{A8761E5B-4A1C-419A-8723-306ADF85E14C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1828797" y="4694246"/>
          <a:ext cx="2160588" cy="21196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7773D4A-905B-4D3A-8D10-FFB246DCAB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0125" y="274638"/>
            <a:ext cx="7934325" cy="582612"/>
          </a:xfrm>
        </p:spPr>
        <p:txBody>
          <a:bodyPr>
            <a:normAutofit/>
          </a:bodyPr>
          <a:lstStyle/>
          <a:p>
            <a:pPr marL="0" indent="0" algn="ctr" fontAlgn="auto">
              <a:spcAft>
                <a:spcPts val="0"/>
              </a:spcAft>
              <a:buFont typeface="Georgia" panose="02040502050405020303" pitchFamily="18" charset="0"/>
              <a:buNone/>
              <a:defRPr/>
            </a:pPr>
            <a:r>
              <a:rPr lang="ru-RU" sz="29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Налог на имущество организаций</a:t>
            </a:r>
          </a:p>
        </p:txBody>
      </p:sp>
      <p:sp>
        <p:nvSpPr>
          <p:cNvPr id="31748" name="TextBox 7">
            <a:extLst>
              <a:ext uri="{FF2B5EF4-FFF2-40B4-BE49-F238E27FC236}">
                <a16:creationId xmlns="" xmlns:a16="http://schemas.microsoft.com/office/drawing/2014/main" id="{905936AD-AE04-49D1-A3ED-30895A6028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9119" y="4116386"/>
            <a:ext cx="471487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Доля поступлений налога в общем объеме налоговых и неналоговых доходов муниципального бюджета в 2020, 2021 и 2022 годах</a:t>
            </a:r>
          </a:p>
        </p:txBody>
      </p:sp>
      <p:graphicFrame>
        <p:nvGraphicFramePr>
          <p:cNvPr id="10" name="Диаграмма 9">
            <a:extLst>
              <a:ext uri="{FF2B5EF4-FFF2-40B4-BE49-F238E27FC236}">
                <a16:creationId xmlns="" xmlns:a16="http://schemas.microsoft.com/office/drawing/2014/main" id="{FE0F38D5-E72C-4C03-A794-045BCE141F9A}"/>
              </a:ext>
            </a:extLst>
          </p:cNvPr>
          <p:cNvGraphicFramePr/>
          <p:nvPr/>
        </p:nvGraphicFramePr>
        <p:xfrm>
          <a:off x="2000232" y="4786322"/>
          <a:ext cx="1643074" cy="144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1" name="Диаграмма 10">
            <a:extLst>
              <a:ext uri="{FF2B5EF4-FFF2-40B4-BE49-F238E27FC236}">
                <a16:creationId xmlns="" xmlns:a16="http://schemas.microsoft.com/office/drawing/2014/main" id="{3E7D5215-DE5D-4FF2-A305-4EA67DB134A2}"/>
              </a:ext>
            </a:extLst>
          </p:cNvPr>
          <p:cNvGraphicFramePr/>
          <p:nvPr/>
        </p:nvGraphicFramePr>
        <p:xfrm>
          <a:off x="3786182" y="4643446"/>
          <a:ext cx="1714512" cy="16548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1751" name="TextBox 11">
            <a:extLst>
              <a:ext uri="{FF2B5EF4-FFF2-40B4-BE49-F238E27FC236}">
                <a16:creationId xmlns="" xmlns:a16="http://schemas.microsoft.com/office/drawing/2014/main" id="{0592BA89-4616-4784-9263-17E1687AA1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4780" y="6346853"/>
            <a:ext cx="120015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1200" b="1" dirty="0">
                <a:latin typeface="Arial Black" panose="020B0A04020102020204" pitchFamily="34" charset="0"/>
                <a:cs typeface="Times New Roman" panose="02020603050405020304" pitchFamily="18" charset="0"/>
              </a:rPr>
              <a:t>2020 год</a:t>
            </a:r>
          </a:p>
        </p:txBody>
      </p:sp>
      <p:sp>
        <p:nvSpPr>
          <p:cNvPr id="31752" name="TextBox 12">
            <a:extLst>
              <a:ext uri="{FF2B5EF4-FFF2-40B4-BE49-F238E27FC236}">
                <a16:creationId xmlns="" xmlns:a16="http://schemas.microsoft.com/office/drawing/2014/main" id="{E04463CF-37A4-4484-88A1-732F0CFE21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72155" y="6346853"/>
            <a:ext cx="120015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1200" b="1" dirty="0">
                <a:latin typeface="Arial Black" panose="020B0A04020102020204" pitchFamily="34" charset="0"/>
                <a:cs typeface="Times New Roman" panose="02020603050405020304" pitchFamily="18" charset="0"/>
              </a:rPr>
              <a:t>2021 год</a:t>
            </a:r>
          </a:p>
        </p:txBody>
      </p:sp>
      <p:sp>
        <p:nvSpPr>
          <p:cNvPr id="31753" name="TextBox 13">
            <a:extLst>
              <a:ext uri="{FF2B5EF4-FFF2-40B4-BE49-F238E27FC236}">
                <a16:creationId xmlns="" xmlns:a16="http://schemas.microsoft.com/office/drawing/2014/main" id="{3DE5EF47-9B98-40AA-9C49-0D6FCAB7EC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29530" y="6346853"/>
            <a:ext cx="120015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1200" b="1" dirty="0">
                <a:latin typeface="Arial Black" panose="020B0A04020102020204" pitchFamily="34" charset="0"/>
                <a:cs typeface="Times New Roman" panose="02020603050405020304" pitchFamily="18" charset="0"/>
              </a:rPr>
              <a:t>2022 год</a:t>
            </a:r>
          </a:p>
        </p:txBody>
      </p:sp>
      <p:graphicFrame>
        <p:nvGraphicFramePr>
          <p:cNvPr id="4" name="Диаграмма 12">
            <a:extLst>
              <a:ext uri="{FF2B5EF4-FFF2-40B4-BE49-F238E27FC236}">
                <a16:creationId xmlns="" xmlns:a16="http://schemas.microsoft.com/office/drawing/2014/main" id="{CDD41CD3-57A1-45AC-BA8C-CF6F563180CD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0" y="4568825"/>
          <a:ext cx="2124075" cy="152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6" name="Диаграмма 15">
            <a:extLst>
              <a:ext uri="{FF2B5EF4-FFF2-40B4-BE49-F238E27FC236}">
                <a16:creationId xmlns="" xmlns:a16="http://schemas.microsoft.com/office/drawing/2014/main" id="{7C8A40DB-A7BD-4596-B990-B96002A9DB5F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3669185" y="4578349"/>
          <a:ext cx="2146300" cy="16605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17" name="Прямоугольник 16">
            <a:extLst>
              <a:ext uri="{FF2B5EF4-FFF2-40B4-BE49-F238E27FC236}">
                <a16:creationId xmlns="" xmlns:a16="http://schemas.microsoft.com/office/drawing/2014/main" id="{1A716FC7-A90F-4D9B-B0C9-50C2301D478D}"/>
              </a:ext>
            </a:extLst>
          </p:cNvPr>
          <p:cNvSpPr/>
          <p:nvPr/>
        </p:nvSpPr>
        <p:spPr>
          <a:xfrm>
            <a:off x="85724" y="1341438"/>
            <a:ext cx="1317923" cy="3593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900" dirty="0">
                <a:solidFill>
                  <a:schemeClr val="bg1">
                    <a:lumMod val="50000"/>
                  </a:schemeClr>
                </a:solidFill>
              </a:rPr>
              <a:t>тыс.рублей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BF01C42E-E8BB-49B3-AD20-189E0032A08C}"/>
              </a:ext>
            </a:extLst>
          </p:cNvPr>
          <p:cNvSpPr txBox="1"/>
          <p:nvPr/>
        </p:nvSpPr>
        <p:spPr>
          <a:xfrm>
            <a:off x="6003352" y="1300379"/>
            <a:ext cx="2927350" cy="3046988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/>
            <a:contourClr>
              <a:schemeClr val="accent5"/>
            </a:contourClr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ru-RU" sz="1200" b="1" kern="1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НАЛОГ НА ИМУЩЕСТВО – прямой налог, устанавливаемый на имущество организаций или физических лиц. Налог на имущество организаций относится к региональным налогам. Это значит, что ставка устанавливается законами субъектов РФ.                 </a:t>
            </a:r>
          </a:p>
          <a:p>
            <a:pPr>
              <a:defRPr/>
            </a:pPr>
            <a:r>
              <a:rPr lang="ru-RU" sz="1200" b="1" kern="1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Объектом налогообложения является имущество организации, которое находится на балансе предприятия как объекты основных средств. </a:t>
            </a:r>
          </a:p>
          <a:p>
            <a:pPr>
              <a:defRPr/>
            </a:pPr>
            <a:r>
              <a:rPr lang="ru-RU" sz="1200" b="1" kern="1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Налог рассчитывается исходя из среднегодовой стоимости имущества, в отдельных случаях по кадастровой стоимости объектов налогообложения</a:t>
            </a:r>
            <a:r>
              <a:rPr lang="ru-RU" sz="1200" b="1" kern="100" dirty="0">
                <a:latin typeface="Times New Roman" pitchFamily="18" charset="0"/>
                <a:cs typeface="Times New Roman" pitchFamily="18" charset="0"/>
              </a:rPr>
              <a:t>. </a:t>
            </a:r>
            <a:endParaRPr lang="ru-RU" sz="1200" kern="1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998927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Диаграмма 14">
            <a:extLst>
              <a:ext uri="{FF2B5EF4-FFF2-40B4-BE49-F238E27FC236}">
                <a16:creationId xmlns="" xmlns:a16="http://schemas.microsoft.com/office/drawing/2014/main" id="{66BF6923-582A-4AAB-8B5E-8AB41671580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45928501"/>
              </p:ext>
            </p:extLst>
          </p:nvPr>
        </p:nvGraphicFramePr>
        <p:xfrm>
          <a:off x="0" y="404813"/>
          <a:ext cx="6444208" cy="39671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38A1C67-BD63-47DB-B436-FF0F6A468A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7250" y="274638"/>
            <a:ext cx="8077200" cy="582612"/>
          </a:xfrm>
        </p:spPr>
        <p:txBody>
          <a:bodyPr>
            <a:normAutofit/>
          </a:bodyPr>
          <a:lstStyle/>
          <a:p>
            <a:pPr marL="0" indent="0" algn="ctr" fontAlgn="auto">
              <a:spcAft>
                <a:spcPts val="0"/>
              </a:spcAft>
              <a:buFont typeface="Georgia" panose="02040502050405020303" pitchFamily="18" charset="0"/>
              <a:buNone/>
              <a:defRPr/>
            </a:pPr>
            <a:r>
              <a:rPr lang="ru-RU" sz="29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Государственная пошлина</a:t>
            </a:r>
          </a:p>
        </p:txBody>
      </p:sp>
      <p:graphicFrame>
        <p:nvGraphicFramePr>
          <p:cNvPr id="4" name="Содержимое 3">
            <a:extLst>
              <a:ext uri="{FF2B5EF4-FFF2-40B4-BE49-F238E27FC236}">
                <a16:creationId xmlns="" xmlns:a16="http://schemas.microsoft.com/office/drawing/2014/main" id="{1327399F-0747-4E7A-AEE8-123D2637073E}"/>
              </a:ext>
            </a:extLst>
          </p:cNvPr>
          <p:cNvGraphicFramePr>
            <a:graphicFrameLocks noGrp="1"/>
          </p:cNvGraphicFramePr>
          <p:nvPr>
            <p:ph idx="4294967295"/>
          </p:nvPr>
        </p:nvGraphicFramePr>
        <p:xfrm>
          <a:off x="0" y="0"/>
          <a:ext cx="0" cy="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859C2BF3-08E9-4762-8188-457327682AEE}"/>
              </a:ext>
            </a:extLst>
          </p:cNvPr>
          <p:cNvSpPr/>
          <p:nvPr/>
        </p:nvSpPr>
        <p:spPr>
          <a:xfrm>
            <a:off x="5929313" y="1071563"/>
            <a:ext cx="2746375" cy="461645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spAutoFit/>
          </a:bodyPr>
          <a:lstStyle/>
          <a:p>
            <a:pPr algn="just">
              <a:defRPr/>
            </a:pPr>
            <a:r>
              <a:rPr lang="ru-RU" sz="11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ru-RU" sz="1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Государственная пошлина</a:t>
            </a:r>
            <a:r>
              <a:rPr lang="ru-RU" sz="1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 — денежные суммы, взимаемые специально уполномоченными учреждениями (суд, нотариальные конторы, полиция, загсы, органы финансовой системы и т. п.) за совершение действий в интересах организаций и отдельных физических лиц и выдачу документов, имеющих юридическое значение (рассмотрение исковых заявлений, жалоб, удостоверение договоров завещаний и доверенностей, регистрация актов гражданского состояния, </a:t>
            </a:r>
          </a:p>
          <a:p>
            <a:pPr algn="just">
              <a:defRPr/>
            </a:pPr>
            <a:r>
              <a:rPr lang="ru-RU" sz="1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Государственная регистрация юридического лица, проспекта эмиссии ценных бумаг и т.д.).  </a:t>
            </a:r>
          </a:p>
        </p:txBody>
      </p:sp>
      <p:sp>
        <p:nvSpPr>
          <p:cNvPr id="32779" name="TextBox 9">
            <a:extLst>
              <a:ext uri="{FF2B5EF4-FFF2-40B4-BE49-F238E27FC236}">
                <a16:creationId xmlns="" xmlns:a16="http://schemas.microsoft.com/office/drawing/2014/main" id="{83EF9649-DB6B-47D8-8B71-C8C487E3C4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4375" y="6429375"/>
            <a:ext cx="785813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2020 год</a:t>
            </a:r>
          </a:p>
        </p:txBody>
      </p:sp>
      <p:sp>
        <p:nvSpPr>
          <p:cNvPr id="32780" name="TextBox 10">
            <a:extLst>
              <a:ext uri="{FF2B5EF4-FFF2-40B4-BE49-F238E27FC236}">
                <a16:creationId xmlns="" xmlns:a16="http://schemas.microsoft.com/office/drawing/2014/main" id="{60160A32-2253-4638-81AB-63FB6F4EE5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6429375"/>
            <a:ext cx="785813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2022 год</a:t>
            </a:r>
          </a:p>
        </p:txBody>
      </p:sp>
      <p:sp>
        <p:nvSpPr>
          <p:cNvPr id="32781" name="TextBox 11">
            <a:extLst>
              <a:ext uri="{FF2B5EF4-FFF2-40B4-BE49-F238E27FC236}">
                <a16:creationId xmlns="" xmlns:a16="http://schemas.microsoft.com/office/drawing/2014/main" id="{C10836AC-1035-46FD-9646-A2AE26A0BF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14625" y="6429375"/>
            <a:ext cx="785813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2021 год</a:t>
            </a:r>
          </a:p>
        </p:txBody>
      </p:sp>
      <p:sp>
        <p:nvSpPr>
          <p:cNvPr id="20" name="Прямоугольник 19">
            <a:extLst>
              <a:ext uri="{FF2B5EF4-FFF2-40B4-BE49-F238E27FC236}">
                <a16:creationId xmlns="" xmlns:a16="http://schemas.microsoft.com/office/drawing/2014/main" id="{ABB0D8CD-178B-457E-8F24-4EDD59FB3F37}"/>
              </a:ext>
            </a:extLst>
          </p:cNvPr>
          <p:cNvSpPr/>
          <p:nvPr/>
        </p:nvSpPr>
        <p:spPr>
          <a:xfrm>
            <a:off x="42863" y="764703"/>
            <a:ext cx="1144761" cy="1989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900" dirty="0">
                <a:solidFill>
                  <a:schemeClr val="bg1">
                    <a:lumMod val="50000"/>
                  </a:schemeClr>
                </a:solidFill>
              </a:rPr>
              <a:t>тыс.рублей</a:t>
            </a:r>
          </a:p>
        </p:txBody>
      </p:sp>
      <p:graphicFrame>
        <p:nvGraphicFramePr>
          <p:cNvPr id="18" name="Диаграмма 11">
            <a:extLst>
              <a:ext uri="{FF2B5EF4-FFF2-40B4-BE49-F238E27FC236}">
                <a16:creationId xmlns="" xmlns:a16="http://schemas.microsoft.com/office/drawing/2014/main" id="{10ECDAD8-A442-45B4-920F-1054446BAA43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242887" y="4438002"/>
          <a:ext cx="1728787" cy="20462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9" name="Диаграмма 11">
            <a:extLst>
              <a:ext uri="{FF2B5EF4-FFF2-40B4-BE49-F238E27FC236}">
                <a16:creationId xmlns="" xmlns:a16="http://schemas.microsoft.com/office/drawing/2014/main" id="{BD19CE95-5A92-4459-B513-DC9E46D87661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2243137" y="4438002"/>
          <a:ext cx="1728787" cy="20462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21" name="Диаграмма 11">
            <a:extLst>
              <a:ext uri="{FF2B5EF4-FFF2-40B4-BE49-F238E27FC236}">
                <a16:creationId xmlns="" xmlns:a16="http://schemas.microsoft.com/office/drawing/2014/main" id="{25EA5BEE-8CE3-4E4D-836E-5416AF608409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4100512" y="4456222"/>
          <a:ext cx="1728787" cy="20462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5" name="Прямоугольник 14">
            <a:extLst>
              <a:ext uri="{FF2B5EF4-FFF2-40B4-BE49-F238E27FC236}">
                <a16:creationId xmlns="" xmlns:a16="http://schemas.microsoft.com/office/drawing/2014/main" id="{A6E8DE78-E008-4779-9A5F-DF92E4B0B323}"/>
              </a:ext>
            </a:extLst>
          </p:cNvPr>
          <p:cNvSpPr/>
          <p:nvPr/>
        </p:nvSpPr>
        <p:spPr>
          <a:xfrm>
            <a:off x="763588" y="3795713"/>
            <a:ext cx="4608512" cy="5778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05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Доля поступлений государственной пошлины в общем </a:t>
            </a:r>
          </a:p>
          <a:p>
            <a:pPr algn="ctr">
              <a:defRPr/>
            </a:pPr>
            <a:r>
              <a:rPr lang="ru-RU" sz="105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объеме налоговых и неналоговых доходов муниципального</a:t>
            </a:r>
          </a:p>
          <a:p>
            <a:pPr algn="ctr">
              <a:defRPr/>
            </a:pPr>
            <a:r>
              <a:rPr lang="ru-RU" sz="105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бюджета в 2020, 2021 и 2022 годах</a:t>
            </a:r>
          </a:p>
        </p:txBody>
      </p:sp>
    </p:spTree>
    <p:extLst>
      <p:ext uri="{BB962C8B-B14F-4D97-AF65-F5344CB8AC3E}">
        <p14:creationId xmlns:p14="http://schemas.microsoft.com/office/powerpoint/2010/main" val="346184925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Прямоугольник 41">
            <a:extLst>
              <a:ext uri="{FF2B5EF4-FFF2-40B4-BE49-F238E27FC236}">
                <a16:creationId xmlns="" xmlns:a16="http://schemas.microsoft.com/office/drawing/2014/main" id="{EF139B9F-893F-407C-B99D-611BEEB53B55}"/>
              </a:ext>
            </a:extLst>
          </p:cNvPr>
          <p:cNvSpPr/>
          <p:nvPr/>
        </p:nvSpPr>
        <p:spPr>
          <a:xfrm>
            <a:off x="6143625" y="1214438"/>
            <a:ext cx="2808288" cy="54006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D633B2F-C395-4E48-8FE7-1C9F6AC3B9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938" y="274638"/>
            <a:ext cx="8291512" cy="511175"/>
          </a:xfrm>
        </p:spPr>
        <p:txBody>
          <a:bodyPr>
            <a:normAutofit/>
          </a:bodyPr>
          <a:lstStyle/>
          <a:p>
            <a:pPr marL="0" indent="0" algn="ctr" fontAlgn="auto">
              <a:spcAft>
                <a:spcPts val="0"/>
              </a:spcAft>
              <a:buFont typeface="Georgia" panose="02040502050405020303" pitchFamily="18" charset="0"/>
              <a:buNone/>
              <a:defRPr/>
            </a:pPr>
            <a:r>
              <a:rPr lang="ru-RU" sz="2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Объем и структура неналоговых доходов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2408918F-C494-447D-B206-EE8286C21BF6}"/>
              </a:ext>
            </a:extLst>
          </p:cNvPr>
          <p:cNvSpPr/>
          <p:nvPr/>
        </p:nvSpPr>
        <p:spPr>
          <a:xfrm>
            <a:off x="285750" y="1214438"/>
            <a:ext cx="2808288" cy="54006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910FE675-3AAE-41B4-AC2F-71B7B367E5DF}"/>
              </a:ext>
            </a:extLst>
          </p:cNvPr>
          <p:cNvSpPr/>
          <p:nvPr/>
        </p:nvSpPr>
        <p:spPr>
          <a:xfrm>
            <a:off x="3214688" y="1214438"/>
            <a:ext cx="2808287" cy="540067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just">
              <a:defRPr/>
            </a:pPr>
            <a:endParaRPr lang="ru-RU" sz="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39B46BEA-4EE2-430F-AB01-906000E8047F}"/>
              </a:ext>
            </a:extLst>
          </p:cNvPr>
          <p:cNvSpPr/>
          <p:nvPr/>
        </p:nvSpPr>
        <p:spPr>
          <a:xfrm>
            <a:off x="285720" y="928670"/>
            <a:ext cx="2808000" cy="28575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2020 год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="" xmlns:a16="http://schemas.microsoft.com/office/drawing/2014/main" id="{C1CBCBDB-671A-4D43-A8A7-AE982AC85CD9}"/>
              </a:ext>
            </a:extLst>
          </p:cNvPr>
          <p:cNvSpPr/>
          <p:nvPr/>
        </p:nvSpPr>
        <p:spPr>
          <a:xfrm>
            <a:off x="3214678" y="928670"/>
            <a:ext cx="2808000" cy="28575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2021 год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="" xmlns:a16="http://schemas.microsoft.com/office/drawing/2014/main" id="{81A6CD4D-E368-44DA-948A-345754A2F83F}"/>
              </a:ext>
            </a:extLst>
          </p:cNvPr>
          <p:cNvSpPr/>
          <p:nvPr/>
        </p:nvSpPr>
        <p:spPr>
          <a:xfrm>
            <a:off x="6143636" y="928670"/>
            <a:ext cx="2808000" cy="2844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2022 год</a:t>
            </a:r>
          </a:p>
        </p:txBody>
      </p:sp>
      <p:sp>
        <p:nvSpPr>
          <p:cNvPr id="33813" name="TextBox 10">
            <a:extLst>
              <a:ext uri="{FF2B5EF4-FFF2-40B4-BE49-F238E27FC236}">
                <a16:creationId xmlns="" xmlns:a16="http://schemas.microsoft.com/office/drawing/2014/main" id="{8C06F7F7-7C64-4582-AFD1-12ED89969E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175" y="3648075"/>
            <a:ext cx="257175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/>
            <a:r>
              <a:rPr lang="ru-RU" sz="1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79 903,00 </a:t>
            </a:r>
            <a:r>
              <a:rPr lang="ru-RU" altLang="ru-RU" sz="1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</a:t>
            </a:r>
            <a:r>
              <a:rPr lang="ru-RU" altLang="ru-RU" sz="1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- всего неналоговых доходов. Это составляет 12,6% в общем объеме неналоговых и неналоговых доходов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="" xmlns:a16="http://schemas.microsoft.com/office/drawing/2014/main" id="{BE9731FB-B079-4B45-A8EF-FF434D8440C8}"/>
              </a:ext>
            </a:extLst>
          </p:cNvPr>
          <p:cNvSpPr/>
          <p:nvPr/>
        </p:nvSpPr>
        <p:spPr>
          <a:xfrm>
            <a:off x="277376" y="4401974"/>
            <a:ext cx="2786082" cy="35719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2" anchor="ctr"/>
          <a:lstStyle/>
          <a:p>
            <a:pPr algn="ctr">
              <a:defRPr/>
            </a:pPr>
            <a:r>
              <a:rPr lang="ru-RU" sz="9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56 527,00  </a:t>
            </a:r>
            <a:r>
              <a:rPr lang="ru-RU" sz="9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тыс.руб</a:t>
            </a:r>
            <a:r>
              <a:rPr lang="ru-RU" sz="9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>
              <a:defRPr/>
            </a:pPr>
            <a:r>
              <a:rPr lang="ru-RU" sz="9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    </a:t>
            </a:r>
          </a:p>
          <a:p>
            <a:pPr algn="ctr">
              <a:defRPr/>
            </a:pPr>
            <a:endParaRPr lang="ru-RU" sz="9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sz="9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Доходы от использования имущества 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="" xmlns:a16="http://schemas.microsoft.com/office/drawing/2014/main" id="{0DF7D80D-2457-4F5F-8BCF-D64ECDB4639D}"/>
              </a:ext>
            </a:extLst>
          </p:cNvPr>
          <p:cNvSpPr/>
          <p:nvPr/>
        </p:nvSpPr>
        <p:spPr>
          <a:xfrm>
            <a:off x="277376" y="4820143"/>
            <a:ext cx="2786082" cy="35719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2" anchor="ctr"/>
          <a:lstStyle/>
          <a:p>
            <a:pPr algn="ctr">
              <a:defRPr/>
            </a:pPr>
            <a:r>
              <a:rPr lang="ru-RU" sz="9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18 850,00 </a:t>
            </a:r>
            <a:r>
              <a:rPr lang="ru-RU" sz="9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itchFamily="18" charset="0"/>
              </a:rPr>
              <a:t>тыс.руб</a:t>
            </a:r>
            <a:r>
              <a:rPr lang="ru-RU" sz="9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          </a:t>
            </a:r>
          </a:p>
          <a:p>
            <a:pPr algn="ctr">
              <a:defRPr/>
            </a:pPr>
            <a:endParaRPr lang="ru-RU" sz="9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sz="9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Доходы от продажи имущества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="" xmlns:a16="http://schemas.microsoft.com/office/drawing/2014/main" id="{821ECECB-750D-43AD-A9E8-7CBAFA9D6906}"/>
              </a:ext>
            </a:extLst>
          </p:cNvPr>
          <p:cNvSpPr/>
          <p:nvPr/>
        </p:nvSpPr>
        <p:spPr>
          <a:xfrm>
            <a:off x="277376" y="5238312"/>
            <a:ext cx="2786082" cy="35719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2" anchor="ctr"/>
          <a:lstStyle/>
          <a:p>
            <a:pPr algn="ctr">
              <a:defRPr/>
            </a:pPr>
            <a:r>
              <a:rPr lang="ru-RU" sz="9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 </a:t>
            </a:r>
            <a:r>
              <a:rPr lang="ru-RU" sz="9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itchFamily="18" charset="0"/>
              </a:rPr>
              <a:t>тыс.руб</a:t>
            </a:r>
            <a:r>
              <a:rPr lang="ru-RU" sz="9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ctr">
              <a:defRPr/>
            </a:pPr>
            <a:endParaRPr lang="ru-RU" sz="9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sz="9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Штрафы, санкции и возмещение ущерба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="" xmlns:a16="http://schemas.microsoft.com/office/drawing/2014/main" id="{889695DA-D368-4C60-BD5F-99FD59891E57}"/>
              </a:ext>
            </a:extLst>
          </p:cNvPr>
          <p:cNvSpPr/>
          <p:nvPr/>
        </p:nvSpPr>
        <p:spPr>
          <a:xfrm>
            <a:off x="277376" y="5656481"/>
            <a:ext cx="2786082" cy="357190"/>
          </a:xfrm>
          <a:prstGeom prst="rect">
            <a:avLst/>
          </a:prstGeom>
          <a:solidFill>
            <a:srgbClr val="FDFA9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2" anchor="ctr"/>
          <a:lstStyle/>
          <a:p>
            <a:pPr algn="ctr">
              <a:defRPr/>
            </a:pPr>
            <a:r>
              <a:rPr lang="ru-RU" sz="9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2 270,00  </a:t>
            </a:r>
            <a:r>
              <a:rPr lang="ru-RU" sz="9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itchFamily="18" charset="0"/>
              </a:rPr>
              <a:t>тыс.руб</a:t>
            </a:r>
            <a:r>
              <a:rPr lang="ru-RU" sz="9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>
              <a:defRPr/>
            </a:pPr>
            <a:endParaRPr lang="ru-RU" sz="9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ru-RU" sz="9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sz="9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Платежи при пользовании природными ресурсами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="" xmlns:a16="http://schemas.microsoft.com/office/drawing/2014/main" id="{C36B2CF8-8471-4DD1-AAD1-2CB8FE6B6DF0}"/>
              </a:ext>
            </a:extLst>
          </p:cNvPr>
          <p:cNvSpPr/>
          <p:nvPr/>
        </p:nvSpPr>
        <p:spPr>
          <a:xfrm>
            <a:off x="277376" y="6030370"/>
            <a:ext cx="2786082" cy="357190"/>
          </a:xfrm>
          <a:prstGeom prst="rect">
            <a:avLst/>
          </a:prstGeom>
          <a:solidFill>
            <a:srgbClr val="004474">
              <a:alpha val="50000"/>
            </a:srgb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2" anchor="ctr"/>
          <a:lstStyle/>
          <a:p>
            <a:pPr algn="ctr">
              <a:defRPr/>
            </a:pPr>
            <a:r>
              <a:rPr lang="ru-RU" sz="9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525  тыс.руб. </a:t>
            </a:r>
          </a:p>
          <a:p>
            <a:pPr algn="ctr">
              <a:defRPr/>
            </a:pPr>
            <a:endParaRPr lang="ru-RU" sz="9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ru-RU" sz="9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от оказания платных услуг</a:t>
            </a:r>
          </a:p>
        </p:txBody>
      </p:sp>
      <p:sp>
        <p:nvSpPr>
          <p:cNvPr id="19" name="Прямоугольник 18">
            <a:extLst>
              <a:ext uri="{FF2B5EF4-FFF2-40B4-BE49-F238E27FC236}">
                <a16:creationId xmlns="" xmlns:a16="http://schemas.microsoft.com/office/drawing/2014/main" id="{9CB1BE3E-886F-42CF-93FB-300580EF4D0E}"/>
              </a:ext>
            </a:extLst>
          </p:cNvPr>
          <p:cNvSpPr/>
          <p:nvPr/>
        </p:nvSpPr>
        <p:spPr>
          <a:xfrm>
            <a:off x="285720" y="4357694"/>
            <a:ext cx="142876" cy="35719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bg1"/>
              </a:solidFill>
            </a:endParaRPr>
          </a:p>
        </p:txBody>
      </p:sp>
      <p:sp>
        <p:nvSpPr>
          <p:cNvPr id="20" name="Прямоугольник 19">
            <a:extLst>
              <a:ext uri="{FF2B5EF4-FFF2-40B4-BE49-F238E27FC236}">
                <a16:creationId xmlns="" xmlns:a16="http://schemas.microsoft.com/office/drawing/2014/main" id="{C3202467-8491-4CEF-B308-C7C692EB4C80}"/>
              </a:ext>
            </a:extLst>
          </p:cNvPr>
          <p:cNvSpPr/>
          <p:nvPr/>
        </p:nvSpPr>
        <p:spPr>
          <a:xfrm>
            <a:off x="285720" y="4786322"/>
            <a:ext cx="142876" cy="357190"/>
          </a:xfrm>
          <a:prstGeom prst="rect">
            <a:avLst/>
          </a:prstGeom>
          <a:solidFill>
            <a:schemeClr val="accent5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1" name="Прямоугольник 20">
            <a:extLst>
              <a:ext uri="{FF2B5EF4-FFF2-40B4-BE49-F238E27FC236}">
                <a16:creationId xmlns="" xmlns:a16="http://schemas.microsoft.com/office/drawing/2014/main" id="{734E0522-4582-4944-86C0-97ED0E6F7808}"/>
              </a:ext>
            </a:extLst>
          </p:cNvPr>
          <p:cNvSpPr/>
          <p:nvPr/>
        </p:nvSpPr>
        <p:spPr>
          <a:xfrm>
            <a:off x="285720" y="5214950"/>
            <a:ext cx="142876" cy="357190"/>
          </a:xfrm>
          <a:prstGeom prst="rect">
            <a:avLst/>
          </a:prstGeom>
          <a:solidFill>
            <a:schemeClr val="accent3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2" name="Прямоугольник 21">
            <a:extLst>
              <a:ext uri="{FF2B5EF4-FFF2-40B4-BE49-F238E27FC236}">
                <a16:creationId xmlns="" xmlns:a16="http://schemas.microsoft.com/office/drawing/2014/main" id="{E3CB1966-7701-4726-A493-7317D051C88A}"/>
              </a:ext>
            </a:extLst>
          </p:cNvPr>
          <p:cNvSpPr/>
          <p:nvPr/>
        </p:nvSpPr>
        <p:spPr>
          <a:xfrm>
            <a:off x="285750" y="5643563"/>
            <a:ext cx="142875" cy="357187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3" name="Прямоугольник 22">
            <a:extLst>
              <a:ext uri="{FF2B5EF4-FFF2-40B4-BE49-F238E27FC236}">
                <a16:creationId xmlns="" xmlns:a16="http://schemas.microsoft.com/office/drawing/2014/main" id="{0523B798-D576-4AB3-8799-0F47F740D637}"/>
              </a:ext>
            </a:extLst>
          </p:cNvPr>
          <p:cNvSpPr/>
          <p:nvPr/>
        </p:nvSpPr>
        <p:spPr>
          <a:xfrm>
            <a:off x="285720" y="6072206"/>
            <a:ext cx="142876" cy="357190"/>
          </a:xfrm>
          <a:prstGeom prst="rect">
            <a:avLst/>
          </a:prstGeom>
          <a:solidFill>
            <a:srgbClr val="004474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3832" name="TextBox 27">
            <a:extLst>
              <a:ext uri="{FF2B5EF4-FFF2-40B4-BE49-F238E27FC236}">
                <a16:creationId xmlns="" xmlns:a16="http://schemas.microsoft.com/office/drawing/2014/main" id="{0436D20B-DC77-4B55-8819-D320149B3B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79788" y="3673393"/>
            <a:ext cx="257175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/>
            <a:r>
              <a:rPr lang="ru-RU" sz="1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72 304,60 </a:t>
            </a:r>
            <a:r>
              <a:rPr lang="ru-RU" altLang="ru-RU" sz="1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</a:t>
            </a:r>
            <a:r>
              <a:rPr lang="ru-RU" altLang="ru-RU" sz="1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- всего неналоговых доходов. Это составляет 10,7% в общем объеме налоговых и неналоговых доходов</a:t>
            </a:r>
          </a:p>
        </p:txBody>
      </p:sp>
      <p:sp>
        <p:nvSpPr>
          <p:cNvPr id="31" name="Прямоугольник 30">
            <a:extLst>
              <a:ext uri="{FF2B5EF4-FFF2-40B4-BE49-F238E27FC236}">
                <a16:creationId xmlns="" xmlns:a16="http://schemas.microsoft.com/office/drawing/2014/main" id="{BE4F762E-8B37-4130-A789-43FCE6970F6C}"/>
              </a:ext>
            </a:extLst>
          </p:cNvPr>
          <p:cNvSpPr/>
          <p:nvPr/>
        </p:nvSpPr>
        <p:spPr>
          <a:xfrm>
            <a:off x="3215263" y="4435329"/>
            <a:ext cx="2786082" cy="35719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2" anchor="ctr"/>
          <a:lstStyle/>
          <a:p>
            <a:pPr algn="ctr">
              <a:defRPr/>
            </a:pPr>
            <a:r>
              <a:rPr lang="ru-RU" sz="9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56 547,00 </a:t>
            </a:r>
            <a:r>
              <a:rPr lang="ru-RU" sz="9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itchFamily="18" charset="0"/>
              </a:rPr>
              <a:t>тыс.руб</a:t>
            </a:r>
            <a:r>
              <a:rPr lang="ru-RU" sz="9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           </a:t>
            </a:r>
          </a:p>
          <a:p>
            <a:pPr algn="ctr">
              <a:defRPr/>
            </a:pPr>
            <a:endParaRPr lang="ru-RU" sz="9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ru-RU" sz="9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sz="9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Доходы от использования имущества </a:t>
            </a:r>
          </a:p>
        </p:txBody>
      </p:sp>
      <p:sp>
        <p:nvSpPr>
          <p:cNvPr id="32" name="Прямоугольник 31">
            <a:extLst>
              <a:ext uri="{FF2B5EF4-FFF2-40B4-BE49-F238E27FC236}">
                <a16:creationId xmlns="" xmlns:a16="http://schemas.microsoft.com/office/drawing/2014/main" id="{318A7F3F-89B6-4A4A-BBF5-8F9204E83411}"/>
              </a:ext>
            </a:extLst>
          </p:cNvPr>
          <p:cNvSpPr/>
          <p:nvPr/>
        </p:nvSpPr>
        <p:spPr>
          <a:xfrm>
            <a:off x="3203719" y="4364802"/>
            <a:ext cx="142876" cy="35719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3" name="Прямоугольник 32">
            <a:extLst>
              <a:ext uri="{FF2B5EF4-FFF2-40B4-BE49-F238E27FC236}">
                <a16:creationId xmlns="" xmlns:a16="http://schemas.microsoft.com/office/drawing/2014/main" id="{13DC7A61-0134-461E-96BF-80C245C7A959}"/>
              </a:ext>
            </a:extLst>
          </p:cNvPr>
          <p:cNvSpPr/>
          <p:nvPr/>
        </p:nvSpPr>
        <p:spPr>
          <a:xfrm>
            <a:off x="3215263" y="4831074"/>
            <a:ext cx="2786082" cy="35719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2" anchor="ctr"/>
          <a:lstStyle/>
          <a:p>
            <a:pPr algn="ctr">
              <a:defRPr/>
            </a:pPr>
            <a:r>
              <a:rPr lang="ru-RU" sz="9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11 229,60 </a:t>
            </a:r>
            <a:r>
              <a:rPr lang="ru-RU" sz="9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itchFamily="18" charset="0"/>
              </a:rPr>
              <a:t>тыс.руб</a:t>
            </a:r>
            <a:r>
              <a:rPr lang="ru-RU" sz="9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          </a:t>
            </a:r>
          </a:p>
          <a:p>
            <a:pPr algn="ctr">
              <a:defRPr/>
            </a:pPr>
            <a:endParaRPr lang="ru-RU" sz="9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sz="9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Доходы от продажи имущества</a:t>
            </a:r>
          </a:p>
        </p:txBody>
      </p:sp>
      <p:sp>
        <p:nvSpPr>
          <p:cNvPr id="34" name="Прямоугольник 33">
            <a:extLst>
              <a:ext uri="{FF2B5EF4-FFF2-40B4-BE49-F238E27FC236}">
                <a16:creationId xmlns="" xmlns:a16="http://schemas.microsoft.com/office/drawing/2014/main" id="{EAEF503D-E886-4040-A1BE-323EE5E88FC4}"/>
              </a:ext>
            </a:extLst>
          </p:cNvPr>
          <p:cNvSpPr/>
          <p:nvPr/>
        </p:nvSpPr>
        <p:spPr>
          <a:xfrm>
            <a:off x="3192289" y="4786322"/>
            <a:ext cx="142876" cy="357190"/>
          </a:xfrm>
          <a:prstGeom prst="rect">
            <a:avLst/>
          </a:prstGeom>
          <a:solidFill>
            <a:schemeClr val="accent5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5" name="Прямоугольник 34">
            <a:extLst>
              <a:ext uri="{FF2B5EF4-FFF2-40B4-BE49-F238E27FC236}">
                <a16:creationId xmlns="" xmlns:a16="http://schemas.microsoft.com/office/drawing/2014/main" id="{BB42A43B-A57F-49CC-8FD3-FC74D19479E6}"/>
              </a:ext>
            </a:extLst>
          </p:cNvPr>
          <p:cNvSpPr/>
          <p:nvPr/>
        </p:nvSpPr>
        <p:spPr>
          <a:xfrm>
            <a:off x="3215263" y="5226819"/>
            <a:ext cx="2786082" cy="35719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2" anchor="ctr"/>
          <a:lstStyle/>
          <a:p>
            <a:pPr algn="ctr">
              <a:defRPr/>
            </a:pPr>
            <a:r>
              <a:rPr lang="ru-RU" sz="9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  </a:t>
            </a:r>
            <a:r>
              <a:rPr lang="ru-RU" sz="9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itchFamily="18" charset="0"/>
              </a:rPr>
              <a:t>тыс.руб</a:t>
            </a:r>
            <a:r>
              <a:rPr lang="ru-RU" sz="9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ctr">
              <a:defRPr/>
            </a:pPr>
            <a:endParaRPr lang="ru-RU" sz="9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sz="9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Штрафы, санкции и возмещение ущерба</a:t>
            </a:r>
          </a:p>
        </p:txBody>
      </p:sp>
      <p:sp>
        <p:nvSpPr>
          <p:cNvPr id="36" name="Прямоугольник 35">
            <a:extLst>
              <a:ext uri="{FF2B5EF4-FFF2-40B4-BE49-F238E27FC236}">
                <a16:creationId xmlns="" xmlns:a16="http://schemas.microsoft.com/office/drawing/2014/main" id="{1B2E9D39-1A60-4869-B6E5-8DB7DC1E2C45}"/>
              </a:ext>
            </a:extLst>
          </p:cNvPr>
          <p:cNvSpPr/>
          <p:nvPr/>
        </p:nvSpPr>
        <p:spPr>
          <a:xfrm>
            <a:off x="3171290" y="5195813"/>
            <a:ext cx="142876" cy="357190"/>
          </a:xfrm>
          <a:prstGeom prst="rect">
            <a:avLst/>
          </a:prstGeom>
          <a:solidFill>
            <a:schemeClr val="accent3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7" name="Прямоугольник 36">
            <a:extLst>
              <a:ext uri="{FF2B5EF4-FFF2-40B4-BE49-F238E27FC236}">
                <a16:creationId xmlns="" xmlns:a16="http://schemas.microsoft.com/office/drawing/2014/main" id="{FBF5CB6C-20F7-4DBF-9601-47B3C60741F2}"/>
              </a:ext>
            </a:extLst>
          </p:cNvPr>
          <p:cNvSpPr/>
          <p:nvPr/>
        </p:nvSpPr>
        <p:spPr>
          <a:xfrm>
            <a:off x="3215263" y="5622564"/>
            <a:ext cx="2786082" cy="357190"/>
          </a:xfrm>
          <a:prstGeom prst="rect">
            <a:avLst/>
          </a:prstGeom>
          <a:solidFill>
            <a:srgbClr val="FDFA9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2" anchor="ctr"/>
          <a:lstStyle/>
          <a:p>
            <a:pPr algn="ctr">
              <a:defRPr/>
            </a:pPr>
            <a:r>
              <a:rPr lang="ru-RU" sz="9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2 270,00 </a:t>
            </a:r>
            <a:r>
              <a:rPr lang="ru-RU" sz="9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itchFamily="18" charset="0"/>
              </a:rPr>
              <a:t>тыс.руб</a:t>
            </a:r>
            <a:r>
              <a:rPr lang="ru-RU" sz="9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>
              <a:defRPr/>
            </a:pPr>
            <a:endParaRPr lang="ru-RU" sz="9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ru-RU" sz="9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sz="9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Платежи при пользовании природными ресурсами</a:t>
            </a:r>
          </a:p>
        </p:txBody>
      </p:sp>
      <p:sp>
        <p:nvSpPr>
          <p:cNvPr id="38" name="Прямоугольник 37">
            <a:extLst>
              <a:ext uri="{FF2B5EF4-FFF2-40B4-BE49-F238E27FC236}">
                <a16:creationId xmlns="" xmlns:a16="http://schemas.microsoft.com/office/drawing/2014/main" id="{145E41B8-9B5A-4F39-826B-93387EF022D5}"/>
              </a:ext>
            </a:extLst>
          </p:cNvPr>
          <p:cNvSpPr/>
          <p:nvPr/>
        </p:nvSpPr>
        <p:spPr>
          <a:xfrm>
            <a:off x="3186556" y="5593764"/>
            <a:ext cx="142875" cy="35718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9" name="Прямоугольник 38">
            <a:extLst>
              <a:ext uri="{FF2B5EF4-FFF2-40B4-BE49-F238E27FC236}">
                <a16:creationId xmlns="" xmlns:a16="http://schemas.microsoft.com/office/drawing/2014/main" id="{32711FBC-7760-4D57-99DC-7E447D052F93}"/>
              </a:ext>
            </a:extLst>
          </p:cNvPr>
          <p:cNvSpPr/>
          <p:nvPr/>
        </p:nvSpPr>
        <p:spPr>
          <a:xfrm>
            <a:off x="3215263" y="6018309"/>
            <a:ext cx="2786082" cy="357190"/>
          </a:xfrm>
          <a:prstGeom prst="rect">
            <a:avLst/>
          </a:prstGeom>
          <a:solidFill>
            <a:srgbClr val="004474">
              <a:alpha val="47000"/>
            </a:srgb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2" anchor="ctr"/>
          <a:lstStyle/>
          <a:p>
            <a:pPr algn="ctr">
              <a:defRPr/>
            </a:pPr>
            <a:r>
              <a:rPr lang="ru-RU" sz="9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525 </a:t>
            </a:r>
            <a:r>
              <a:rPr lang="ru-RU" sz="9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itchFamily="18" charset="0"/>
              </a:rPr>
              <a:t>тыс.руб</a:t>
            </a:r>
            <a:r>
              <a:rPr lang="ru-RU" sz="9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ctr">
              <a:defRPr/>
            </a:pPr>
            <a:endParaRPr lang="ru-RU" sz="9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sz="9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Доходы от оказания платных услуг</a:t>
            </a:r>
          </a:p>
        </p:txBody>
      </p:sp>
      <p:sp>
        <p:nvSpPr>
          <p:cNvPr id="40" name="Прямоугольник 39">
            <a:extLst>
              <a:ext uri="{FF2B5EF4-FFF2-40B4-BE49-F238E27FC236}">
                <a16:creationId xmlns="" xmlns:a16="http://schemas.microsoft.com/office/drawing/2014/main" id="{11D40D43-BF20-4177-BC6C-1CE09AF64A4F}"/>
              </a:ext>
            </a:extLst>
          </p:cNvPr>
          <p:cNvSpPr/>
          <p:nvPr/>
        </p:nvSpPr>
        <p:spPr>
          <a:xfrm>
            <a:off x="3214657" y="6040417"/>
            <a:ext cx="142876" cy="357190"/>
          </a:xfrm>
          <a:prstGeom prst="rect">
            <a:avLst/>
          </a:prstGeom>
          <a:solidFill>
            <a:srgbClr val="004474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3855" name="TextBox 42">
            <a:extLst>
              <a:ext uri="{FF2B5EF4-FFF2-40B4-BE49-F238E27FC236}">
                <a16:creationId xmlns="" xmlns:a16="http://schemas.microsoft.com/office/drawing/2014/main" id="{3B1D00A5-A862-47A2-833D-BDA90344B5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80150" y="3656381"/>
            <a:ext cx="253365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/>
            <a:r>
              <a:rPr lang="ru-RU" sz="1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82 031,40 </a:t>
            </a:r>
            <a:r>
              <a:rPr lang="ru-RU" altLang="ru-RU" sz="1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</a:t>
            </a:r>
            <a:r>
              <a:rPr lang="ru-RU" altLang="ru-RU" sz="1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- всего неналоговых доходов. Это составляет 11,4 % в общем объеме налоговых и неналоговых доходов</a:t>
            </a:r>
          </a:p>
        </p:txBody>
      </p:sp>
      <p:sp>
        <p:nvSpPr>
          <p:cNvPr id="46" name="Прямоугольник 45">
            <a:extLst>
              <a:ext uri="{FF2B5EF4-FFF2-40B4-BE49-F238E27FC236}">
                <a16:creationId xmlns="" xmlns:a16="http://schemas.microsoft.com/office/drawing/2014/main" id="{0871135E-B439-4826-867E-0002CDFC8A88}"/>
              </a:ext>
            </a:extLst>
          </p:cNvPr>
          <p:cNvSpPr/>
          <p:nvPr/>
        </p:nvSpPr>
        <p:spPr>
          <a:xfrm>
            <a:off x="6165554" y="4447859"/>
            <a:ext cx="2786082" cy="35719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2" anchor="ctr"/>
          <a:lstStyle/>
          <a:p>
            <a:pPr algn="ctr">
              <a:defRPr/>
            </a:pPr>
            <a:r>
              <a:rPr lang="ru-RU" sz="9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58 567,00  </a:t>
            </a:r>
            <a:r>
              <a:rPr lang="ru-RU" sz="9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itchFamily="18" charset="0"/>
              </a:rPr>
              <a:t>тыс.руб</a:t>
            </a:r>
            <a:r>
              <a:rPr lang="ru-RU" sz="9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           </a:t>
            </a:r>
          </a:p>
          <a:p>
            <a:pPr algn="ctr">
              <a:defRPr/>
            </a:pPr>
            <a:endParaRPr lang="ru-RU" sz="9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ru-RU" sz="9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sz="9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Доходы от использования имущества </a:t>
            </a:r>
          </a:p>
        </p:txBody>
      </p:sp>
      <p:sp>
        <p:nvSpPr>
          <p:cNvPr id="47" name="Прямоугольник 46">
            <a:extLst>
              <a:ext uri="{FF2B5EF4-FFF2-40B4-BE49-F238E27FC236}">
                <a16:creationId xmlns="" xmlns:a16="http://schemas.microsoft.com/office/drawing/2014/main" id="{0F12946E-4322-4E45-9984-2EA56868840F}"/>
              </a:ext>
            </a:extLst>
          </p:cNvPr>
          <p:cNvSpPr/>
          <p:nvPr/>
        </p:nvSpPr>
        <p:spPr>
          <a:xfrm>
            <a:off x="6153934" y="4458228"/>
            <a:ext cx="142876" cy="35719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8" name="Прямоугольник 47">
            <a:extLst>
              <a:ext uri="{FF2B5EF4-FFF2-40B4-BE49-F238E27FC236}">
                <a16:creationId xmlns="" xmlns:a16="http://schemas.microsoft.com/office/drawing/2014/main" id="{C98CAC6D-D8BE-4345-995A-5B8D3B2A2911}"/>
              </a:ext>
            </a:extLst>
          </p:cNvPr>
          <p:cNvSpPr/>
          <p:nvPr/>
        </p:nvSpPr>
        <p:spPr>
          <a:xfrm>
            <a:off x="6177174" y="4830370"/>
            <a:ext cx="2786082" cy="35719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2" anchor="ctr"/>
          <a:lstStyle/>
          <a:p>
            <a:pPr algn="ctr">
              <a:defRPr/>
            </a:pPr>
            <a:r>
              <a:rPr lang="ru-RU" sz="9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18 651,40 </a:t>
            </a:r>
            <a:r>
              <a:rPr lang="ru-RU" sz="9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itchFamily="18" charset="0"/>
              </a:rPr>
              <a:t>тыс.руб</a:t>
            </a:r>
            <a:r>
              <a:rPr lang="ru-RU" sz="9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          </a:t>
            </a:r>
          </a:p>
          <a:p>
            <a:pPr algn="ctr">
              <a:defRPr/>
            </a:pPr>
            <a:endParaRPr lang="ru-RU" sz="9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sz="9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Доходы от продажи имущества</a:t>
            </a:r>
          </a:p>
        </p:txBody>
      </p:sp>
      <p:sp>
        <p:nvSpPr>
          <p:cNvPr id="49" name="Прямоугольник 48">
            <a:extLst>
              <a:ext uri="{FF2B5EF4-FFF2-40B4-BE49-F238E27FC236}">
                <a16:creationId xmlns="" xmlns:a16="http://schemas.microsoft.com/office/drawing/2014/main" id="{72BA6E7A-2881-4DE8-A8E1-24FB5283832A}"/>
              </a:ext>
            </a:extLst>
          </p:cNvPr>
          <p:cNvSpPr/>
          <p:nvPr/>
        </p:nvSpPr>
        <p:spPr>
          <a:xfrm>
            <a:off x="6165277" y="4848123"/>
            <a:ext cx="142876" cy="357190"/>
          </a:xfrm>
          <a:prstGeom prst="rect">
            <a:avLst/>
          </a:prstGeom>
          <a:solidFill>
            <a:schemeClr val="accent5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0" name="Прямоугольник 49">
            <a:extLst>
              <a:ext uri="{FF2B5EF4-FFF2-40B4-BE49-F238E27FC236}">
                <a16:creationId xmlns="" xmlns:a16="http://schemas.microsoft.com/office/drawing/2014/main" id="{836E9DE0-7595-4AD1-9139-2661DE9C39E3}"/>
              </a:ext>
            </a:extLst>
          </p:cNvPr>
          <p:cNvSpPr/>
          <p:nvPr/>
        </p:nvSpPr>
        <p:spPr>
          <a:xfrm>
            <a:off x="6155235" y="5212881"/>
            <a:ext cx="2786082" cy="35719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2" anchor="ctr"/>
          <a:lstStyle/>
          <a:p>
            <a:pPr algn="ctr">
              <a:defRPr/>
            </a:pPr>
            <a:r>
              <a:rPr lang="ru-RU" sz="9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  </a:t>
            </a:r>
            <a:r>
              <a:rPr lang="ru-RU" sz="9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itchFamily="18" charset="0"/>
              </a:rPr>
              <a:t>тыс.руб</a:t>
            </a:r>
            <a:r>
              <a:rPr lang="ru-RU" sz="9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ctr">
              <a:defRPr/>
            </a:pPr>
            <a:endParaRPr lang="ru-RU" sz="9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sz="9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Штрафы, санкции и возмещение ущерба</a:t>
            </a:r>
          </a:p>
        </p:txBody>
      </p:sp>
      <p:sp>
        <p:nvSpPr>
          <p:cNvPr id="51" name="Прямоугольник 50">
            <a:extLst>
              <a:ext uri="{FF2B5EF4-FFF2-40B4-BE49-F238E27FC236}">
                <a16:creationId xmlns="" xmlns:a16="http://schemas.microsoft.com/office/drawing/2014/main" id="{AD2FFFE6-EB76-4521-AB5D-EA9B61C5039B}"/>
              </a:ext>
            </a:extLst>
          </p:cNvPr>
          <p:cNvSpPr/>
          <p:nvPr/>
        </p:nvSpPr>
        <p:spPr>
          <a:xfrm>
            <a:off x="6165277" y="5199463"/>
            <a:ext cx="142876" cy="357190"/>
          </a:xfrm>
          <a:prstGeom prst="rect">
            <a:avLst/>
          </a:prstGeom>
          <a:solidFill>
            <a:schemeClr val="accent3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2" name="Прямоугольник 51">
            <a:extLst>
              <a:ext uri="{FF2B5EF4-FFF2-40B4-BE49-F238E27FC236}">
                <a16:creationId xmlns="" xmlns:a16="http://schemas.microsoft.com/office/drawing/2014/main" id="{77FDC3EB-B968-4290-883D-AF59ED4B3B9B}"/>
              </a:ext>
            </a:extLst>
          </p:cNvPr>
          <p:cNvSpPr/>
          <p:nvPr/>
        </p:nvSpPr>
        <p:spPr>
          <a:xfrm>
            <a:off x="6178167" y="5595392"/>
            <a:ext cx="2786082" cy="357190"/>
          </a:xfrm>
          <a:prstGeom prst="rect">
            <a:avLst/>
          </a:prstGeom>
          <a:solidFill>
            <a:srgbClr val="FDFA9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2" anchor="ctr"/>
          <a:lstStyle/>
          <a:p>
            <a:pPr algn="ctr">
              <a:defRPr/>
            </a:pPr>
            <a:r>
              <a:rPr lang="ru-RU" sz="9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2 270,00 </a:t>
            </a:r>
            <a:r>
              <a:rPr lang="ru-RU" sz="9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itchFamily="18" charset="0"/>
              </a:rPr>
              <a:t>тыс.руб</a:t>
            </a:r>
            <a:r>
              <a:rPr lang="ru-RU" sz="9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>
              <a:defRPr/>
            </a:pPr>
            <a:endParaRPr lang="ru-RU" sz="9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ru-RU" sz="9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sz="9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Платежи при пользовании природными ресурсами</a:t>
            </a:r>
          </a:p>
        </p:txBody>
      </p:sp>
      <p:sp>
        <p:nvSpPr>
          <p:cNvPr id="54" name="Прямоугольник 53">
            <a:extLst>
              <a:ext uri="{FF2B5EF4-FFF2-40B4-BE49-F238E27FC236}">
                <a16:creationId xmlns="" xmlns:a16="http://schemas.microsoft.com/office/drawing/2014/main" id="{27C011C3-9D11-4F97-93EF-E1CEB3CC1DB3}"/>
              </a:ext>
            </a:extLst>
          </p:cNvPr>
          <p:cNvSpPr/>
          <p:nvPr/>
        </p:nvSpPr>
        <p:spPr>
          <a:xfrm>
            <a:off x="6149869" y="5641490"/>
            <a:ext cx="142875" cy="35718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5" name="Прямоугольник 54">
            <a:extLst>
              <a:ext uri="{FF2B5EF4-FFF2-40B4-BE49-F238E27FC236}">
                <a16:creationId xmlns="" xmlns:a16="http://schemas.microsoft.com/office/drawing/2014/main" id="{F0A02571-955E-432A-AA2F-8F7AB5FD9CED}"/>
              </a:ext>
            </a:extLst>
          </p:cNvPr>
          <p:cNvSpPr/>
          <p:nvPr/>
        </p:nvSpPr>
        <p:spPr>
          <a:xfrm>
            <a:off x="6177174" y="5977903"/>
            <a:ext cx="2786082" cy="357190"/>
          </a:xfrm>
          <a:prstGeom prst="rect">
            <a:avLst/>
          </a:prstGeom>
          <a:solidFill>
            <a:srgbClr val="004474">
              <a:alpha val="47000"/>
            </a:srgb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2" anchor="ctr"/>
          <a:lstStyle/>
          <a:p>
            <a:pPr algn="ctr">
              <a:defRPr/>
            </a:pPr>
            <a:r>
              <a:rPr lang="ru-RU" sz="9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525 </a:t>
            </a:r>
            <a:r>
              <a:rPr lang="ru-RU" sz="9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itchFamily="18" charset="0"/>
              </a:rPr>
              <a:t>тыс.руб</a:t>
            </a:r>
            <a:r>
              <a:rPr lang="ru-RU" sz="9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ctr">
              <a:defRPr/>
            </a:pPr>
            <a:endParaRPr lang="ru-RU" sz="9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sz="9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Доходы от оказания платных услуг</a:t>
            </a:r>
          </a:p>
        </p:txBody>
      </p:sp>
      <p:sp>
        <p:nvSpPr>
          <p:cNvPr id="56" name="Прямоугольник 55">
            <a:extLst>
              <a:ext uri="{FF2B5EF4-FFF2-40B4-BE49-F238E27FC236}">
                <a16:creationId xmlns="" xmlns:a16="http://schemas.microsoft.com/office/drawing/2014/main" id="{EF559E83-8798-4CE1-A148-FCE91BB847D2}"/>
              </a:ext>
            </a:extLst>
          </p:cNvPr>
          <p:cNvSpPr/>
          <p:nvPr/>
        </p:nvSpPr>
        <p:spPr>
          <a:xfrm>
            <a:off x="6165277" y="6027321"/>
            <a:ext cx="142876" cy="357190"/>
          </a:xfrm>
          <a:prstGeom prst="rect">
            <a:avLst/>
          </a:prstGeom>
          <a:solidFill>
            <a:srgbClr val="004474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3" name="Прямоугольник 52">
            <a:extLst>
              <a:ext uri="{FF2B5EF4-FFF2-40B4-BE49-F238E27FC236}">
                <a16:creationId xmlns="" xmlns:a16="http://schemas.microsoft.com/office/drawing/2014/main" id="{D642FDAE-97EE-4ABD-AC94-0C0E1C743633}"/>
              </a:ext>
            </a:extLst>
          </p:cNvPr>
          <p:cNvSpPr/>
          <p:nvPr/>
        </p:nvSpPr>
        <p:spPr>
          <a:xfrm>
            <a:off x="277376" y="6448539"/>
            <a:ext cx="2786082" cy="35719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2" anchor="ctr"/>
          <a:lstStyle/>
          <a:p>
            <a:pPr algn="ctr">
              <a:defRPr/>
            </a:pPr>
            <a:r>
              <a:rPr lang="ru-RU" sz="9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1 701,00 </a:t>
            </a:r>
            <a:r>
              <a:rPr lang="ru-RU" sz="9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itchFamily="18" charset="0"/>
              </a:rPr>
              <a:t>тыс.руб</a:t>
            </a:r>
            <a:r>
              <a:rPr lang="ru-RU" sz="9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ctr">
              <a:defRPr/>
            </a:pPr>
            <a:endParaRPr lang="ru-RU" sz="9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sz="9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Прочие неналоговые доходы</a:t>
            </a:r>
          </a:p>
        </p:txBody>
      </p:sp>
      <p:sp>
        <p:nvSpPr>
          <p:cNvPr id="57" name="Прямоугольник 56">
            <a:extLst>
              <a:ext uri="{FF2B5EF4-FFF2-40B4-BE49-F238E27FC236}">
                <a16:creationId xmlns="" xmlns:a16="http://schemas.microsoft.com/office/drawing/2014/main" id="{3A799FD8-08C3-41F9-A270-AB9B2694894C}"/>
              </a:ext>
            </a:extLst>
          </p:cNvPr>
          <p:cNvSpPr/>
          <p:nvPr/>
        </p:nvSpPr>
        <p:spPr>
          <a:xfrm>
            <a:off x="281498" y="6442005"/>
            <a:ext cx="142876" cy="35719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8" name="Прямоугольник 57">
            <a:extLst>
              <a:ext uri="{FF2B5EF4-FFF2-40B4-BE49-F238E27FC236}">
                <a16:creationId xmlns="" xmlns:a16="http://schemas.microsoft.com/office/drawing/2014/main" id="{B1187DD8-31FE-42CA-9739-B854C1C2BEFD}"/>
              </a:ext>
            </a:extLst>
          </p:cNvPr>
          <p:cNvSpPr/>
          <p:nvPr/>
        </p:nvSpPr>
        <p:spPr>
          <a:xfrm>
            <a:off x="3215263" y="6414055"/>
            <a:ext cx="2786082" cy="35719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2" anchor="ctr"/>
          <a:lstStyle/>
          <a:p>
            <a:pPr algn="ctr">
              <a:defRPr/>
            </a:pPr>
            <a:r>
              <a:rPr lang="ru-RU" sz="9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1 703,00  </a:t>
            </a:r>
            <a:r>
              <a:rPr lang="ru-RU" sz="9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itchFamily="18" charset="0"/>
              </a:rPr>
              <a:t>тыс.руб</a:t>
            </a:r>
            <a:r>
              <a:rPr lang="ru-RU" sz="9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ctr">
              <a:defRPr/>
            </a:pPr>
            <a:endParaRPr lang="ru-RU" sz="9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sz="9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Прочие неналоговые доходы</a:t>
            </a:r>
          </a:p>
        </p:txBody>
      </p:sp>
      <p:sp>
        <p:nvSpPr>
          <p:cNvPr id="59" name="Прямоугольник 58">
            <a:extLst>
              <a:ext uri="{FF2B5EF4-FFF2-40B4-BE49-F238E27FC236}">
                <a16:creationId xmlns="" xmlns:a16="http://schemas.microsoft.com/office/drawing/2014/main" id="{FA4169B8-6902-4D97-B5EB-03733EF13C40}"/>
              </a:ext>
            </a:extLst>
          </p:cNvPr>
          <p:cNvSpPr/>
          <p:nvPr/>
        </p:nvSpPr>
        <p:spPr>
          <a:xfrm>
            <a:off x="6165554" y="6360416"/>
            <a:ext cx="2786082" cy="35719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2" anchor="ctr"/>
          <a:lstStyle/>
          <a:p>
            <a:pPr algn="ctr">
              <a:defRPr/>
            </a:pPr>
            <a:r>
              <a:rPr lang="ru-RU" sz="9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1 988,00 </a:t>
            </a:r>
            <a:r>
              <a:rPr lang="ru-RU" sz="9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itchFamily="18" charset="0"/>
              </a:rPr>
              <a:t>тыс.руб</a:t>
            </a:r>
            <a:r>
              <a:rPr lang="ru-RU" sz="9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ctr">
              <a:defRPr/>
            </a:pPr>
            <a:endParaRPr lang="ru-RU" sz="9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sz="9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Прочие неналоговые доходы</a:t>
            </a:r>
          </a:p>
        </p:txBody>
      </p:sp>
      <p:sp>
        <p:nvSpPr>
          <p:cNvPr id="60" name="Прямоугольник 59">
            <a:extLst>
              <a:ext uri="{FF2B5EF4-FFF2-40B4-BE49-F238E27FC236}">
                <a16:creationId xmlns="" xmlns:a16="http://schemas.microsoft.com/office/drawing/2014/main" id="{CF5E7D8E-9DE0-4D65-8970-40C978C97BD5}"/>
              </a:ext>
            </a:extLst>
          </p:cNvPr>
          <p:cNvSpPr/>
          <p:nvPr/>
        </p:nvSpPr>
        <p:spPr>
          <a:xfrm>
            <a:off x="3222371" y="6364181"/>
            <a:ext cx="142876" cy="35719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61" name="Прямоугольник 60">
            <a:extLst>
              <a:ext uri="{FF2B5EF4-FFF2-40B4-BE49-F238E27FC236}">
                <a16:creationId xmlns="" xmlns:a16="http://schemas.microsoft.com/office/drawing/2014/main" id="{BD58B948-771C-4D2C-9E91-AA70398C9832}"/>
              </a:ext>
            </a:extLst>
          </p:cNvPr>
          <p:cNvSpPr/>
          <p:nvPr/>
        </p:nvSpPr>
        <p:spPr>
          <a:xfrm>
            <a:off x="6158694" y="6373224"/>
            <a:ext cx="142876" cy="35719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graphicFrame>
        <p:nvGraphicFramePr>
          <p:cNvPr id="33890" name="Диаграмма 61">
            <a:extLst>
              <a:ext uri="{FF2B5EF4-FFF2-40B4-BE49-F238E27FC236}">
                <a16:creationId xmlns="" xmlns:a16="http://schemas.microsoft.com/office/drawing/2014/main" id="{CC13D70F-9133-479A-8BE3-47CF234EAECC}"/>
              </a:ext>
            </a:extLst>
          </p:cNvPr>
          <p:cNvGraphicFramePr>
            <a:graphicFrameLocks/>
          </p:cNvGraphicFramePr>
          <p:nvPr/>
        </p:nvGraphicFramePr>
        <p:xfrm>
          <a:off x="3729038" y="1331913"/>
          <a:ext cx="1830387" cy="2147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94" name="Диаграмма" r:id="rId4" imgW="1835055" imgH="2152075" progId="Excel.Chart.8">
                  <p:embed/>
                </p:oleObj>
              </mc:Choice>
              <mc:Fallback>
                <p:oleObj name="Диаграмма" r:id="rId4" imgW="1835055" imgH="2152075" progId="Excel.Char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29038" y="1331913"/>
                        <a:ext cx="1830387" cy="21478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Диаграмма 62">
            <a:extLst>
              <a:ext uri="{FF2B5EF4-FFF2-40B4-BE49-F238E27FC236}">
                <a16:creationId xmlns="" xmlns:a16="http://schemas.microsoft.com/office/drawing/2014/main" id="{63406E5D-F267-4755-AA20-65DE8F36098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40211273"/>
              </p:ext>
            </p:extLst>
          </p:nvPr>
        </p:nvGraphicFramePr>
        <p:xfrm>
          <a:off x="-273457" y="861651"/>
          <a:ext cx="3754684" cy="26173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33892" name="Диаграмма 63">
            <a:extLst>
              <a:ext uri="{FF2B5EF4-FFF2-40B4-BE49-F238E27FC236}">
                <a16:creationId xmlns="" xmlns:a16="http://schemas.microsoft.com/office/drawing/2014/main" id="{BF75A5A9-A195-4351-A7EB-F26A32F75A32}"/>
              </a:ext>
            </a:extLst>
          </p:cNvPr>
          <p:cNvGraphicFramePr>
            <a:graphicFrameLocks/>
          </p:cNvGraphicFramePr>
          <p:nvPr/>
        </p:nvGraphicFramePr>
        <p:xfrm>
          <a:off x="6753225" y="1317625"/>
          <a:ext cx="1830388" cy="2147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95" name="Диаграмма" r:id="rId7" imgW="1841152" imgH="2152075" progId="Excel.Chart.8">
                  <p:embed/>
                </p:oleObj>
              </mc:Choice>
              <mc:Fallback>
                <p:oleObj name="Диаграмма" r:id="rId7" imgW="1841152" imgH="2152075" progId="Excel.Char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53225" y="1317625"/>
                        <a:ext cx="1830388" cy="21478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2" name="Диаграмма 62">
            <a:extLst>
              <a:ext uri="{FF2B5EF4-FFF2-40B4-BE49-F238E27FC236}">
                <a16:creationId xmlns="" xmlns:a16="http://schemas.microsoft.com/office/drawing/2014/main" id="{3AC56301-9D74-4FAD-90E0-3ED26C1FB0D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0395119"/>
              </p:ext>
            </p:extLst>
          </p:nvPr>
        </p:nvGraphicFramePr>
        <p:xfrm>
          <a:off x="2630241" y="1231542"/>
          <a:ext cx="3754684" cy="26173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aphicFrame>
        <p:nvGraphicFramePr>
          <p:cNvPr id="63" name="Диаграмма 62">
            <a:extLst>
              <a:ext uri="{FF2B5EF4-FFF2-40B4-BE49-F238E27FC236}">
                <a16:creationId xmlns="" xmlns:a16="http://schemas.microsoft.com/office/drawing/2014/main" id="{94DEAFCE-B159-4D37-AA29-EE1C61AC90A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13257065"/>
              </p:ext>
            </p:extLst>
          </p:nvPr>
        </p:nvGraphicFramePr>
        <p:xfrm>
          <a:off x="5542719" y="1262018"/>
          <a:ext cx="3754684" cy="26173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</p:spTree>
    <p:extLst>
      <p:ext uri="{BB962C8B-B14F-4D97-AF65-F5344CB8AC3E}">
        <p14:creationId xmlns:p14="http://schemas.microsoft.com/office/powerpoint/2010/main" val="268716077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F78CDBBC-807F-4F85-A907-86918A475D86}"/>
              </a:ext>
            </a:extLst>
          </p:cNvPr>
          <p:cNvSpPr/>
          <p:nvPr/>
        </p:nvSpPr>
        <p:spPr>
          <a:xfrm>
            <a:off x="6143492" y="964841"/>
            <a:ext cx="2808288" cy="564356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3132A90-E5DA-4373-85BC-DCBC7D6FF5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3271" y="79364"/>
            <a:ext cx="8434387" cy="439737"/>
          </a:xfrm>
        </p:spPr>
        <p:txBody>
          <a:bodyPr>
            <a:normAutofit/>
          </a:bodyPr>
          <a:lstStyle/>
          <a:p>
            <a:pPr marL="0" indent="0" algn="ctr" fontAlgn="auto">
              <a:spcAft>
                <a:spcPts val="0"/>
              </a:spcAft>
              <a:buFont typeface="Georgia" panose="02040502050405020303" pitchFamily="18" charset="0"/>
              <a:buNone/>
              <a:defRPr/>
            </a:pPr>
            <a:r>
              <a:rPr lang="ru-RU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Объем и структура безвозмездных поступлений</a:t>
            </a:r>
          </a:p>
        </p:txBody>
      </p:sp>
      <p:graphicFrame>
        <p:nvGraphicFramePr>
          <p:cNvPr id="9" name="Содержимое 8">
            <a:extLst>
              <a:ext uri="{FF2B5EF4-FFF2-40B4-BE49-F238E27FC236}">
                <a16:creationId xmlns:a16="http://schemas.microsoft.com/office/drawing/2014/main" xmlns="" id="{65BEF2A6-823B-43EF-9349-EFB9A7E70393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3286116" y="1142984"/>
          <a:ext cx="2714644" cy="243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0E61F4C2-BA39-4859-8F7D-67A4B9F1CF8C}"/>
              </a:ext>
            </a:extLst>
          </p:cNvPr>
          <p:cNvSpPr/>
          <p:nvPr/>
        </p:nvSpPr>
        <p:spPr>
          <a:xfrm>
            <a:off x="285750" y="928688"/>
            <a:ext cx="2808288" cy="564356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9C72627F-A65A-4709-9B1D-415E5A372462}"/>
              </a:ext>
            </a:extLst>
          </p:cNvPr>
          <p:cNvSpPr/>
          <p:nvPr/>
        </p:nvSpPr>
        <p:spPr>
          <a:xfrm>
            <a:off x="3214678" y="964841"/>
            <a:ext cx="2808287" cy="5643562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graphicFrame>
        <p:nvGraphicFramePr>
          <p:cNvPr id="8" name="Диаграмма 7">
            <a:extLst>
              <a:ext uri="{FF2B5EF4-FFF2-40B4-BE49-F238E27FC236}">
                <a16:creationId xmlns:a16="http://schemas.microsoft.com/office/drawing/2014/main" xmlns="" id="{2605B416-C472-4B9A-9B6D-9D7AE41D91FB}"/>
              </a:ext>
            </a:extLst>
          </p:cNvPr>
          <p:cNvGraphicFramePr/>
          <p:nvPr/>
        </p:nvGraphicFramePr>
        <p:xfrm>
          <a:off x="357158" y="1071546"/>
          <a:ext cx="2714628" cy="24288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0" name="Диаграмма 9">
            <a:extLst>
              <a:ext uri="{FF2B5EF4-FFF2-40B4-BE49-F238E27FC236}">
                <a16:creationId xmlns:a16="http://schemas.microsoft.com/office/drawing/2014/main" xmlns="" id="{24492DD5-A900-4D25-98A6-0A3C95085F53}"/>
              </a:ext>
            </a:extLst>
          </p:cNvPr>
          <p:cNvGraphicFramePr/>
          <p:nvPr/>
        </p:nvGraphicFramePr>
        <p:xfrm>
          <a:off x="6143636" y="1071546"/>
          <a:ext cx="2786082" cy="23574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D54BF710-B8E8-48B0-86A8-5D74B2C15CFA}"/>
              </a:ext>
            </a:extLst>
          </p:cNvPr>
          <p:cNvSpPr/>
          <p:nvPr/>
        </p:nvSpPr>
        <p:spPr>
          <a:xfrm>
            <a:off x="285720" y="785794"/>
            <a:ext cx="2808000" cy="28575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2020 </a:t>
            </a:r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год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xmlns="" id="{16ECBB2D-9EAA-4636-94AC-D6BE4FDF352F}"/>
              </a:ext>
            </a:extLst>
          </p:cNvPr>
          <p:cNvSpPr/>
          <p:nvPr/>
        </p:nvSpPr>
        <p:spPr>
          <a:xfrm>
            <a:off x="3214678" y="785794"/>
            <a:ext cx="2808000" cy="28575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2021 </a:t>
            </a:r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год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xmlns="" id="{1176A656-F762-45C3-AB10-1F729D9BF1A9}"/>
              </a:ext>
            </a:extLst>
          </p:cNvPr>
          <p:cNvSpPr/>
          <p:nvPr/>
        </p:nvSpPr>
        <p:spPr>
          <a:xfrm>
            <a:off x="6143636" y="785794"/>
            <a:ext cx="2808000" cy="28575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2022 </a:t>
            </a:r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год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xmlns="" id="{2206B620-5D0A-4EA1-8F9B-25D19E35B5CE}"/>
              </a:ext>
            </a:extLst>
          </p:cNvPr>
          <p:cNvSpPr/>
          <p:nvPr/>
        </p:nvSpPr>
        <p:spPr>
          <a:xfrm>
            <a:off x="299855" y="5500702"/>
            <a:ext cx="2786082" cy="43055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2" anchor="ctr"/>
          <a:lstStyle/>
          <a:p>
            <a:pPr algn="ctr">
              <a:defRPr/>
            </a:pPr>
            <a:r>
              <a:rPr lang="ru-RU" sz="1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806 266,6 </a:t>
            </a:r>
            <a:r>
              <a:rPr lang="ru-RU" sz="1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тыс.руб</a:t>
            </a:r>
            <a:r>
              <a:rPr lang="ru-RU" sz="1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Субвенции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xmlns="" id="{C4AC13E3-5EEE-41C5-8722-F2A72C20CA7C}"/>
              </a:ext>
            </a:extLst>
          </p:cNvPr>
          <p:cNvSpPr/>
          <p:nvPr/>
        </p:nvSpPr>
        <p:spPr>
          <a:xfrm>
            <a:off x="278032" y="4454984"/>
            <a:ext cx="2786082" cy="41947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2" anchor="ctr"/>
          <a:lstStyle/>
          <a:p>
            <a:pPr>
              <a:defRPr/>
            </a:pPr>
            <a:r>
              <a:rPr lang="ru-RU" sz="1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1118 176,5 </a:t>
            </a:r>
            <a:r>
              <a:rPr lang="ru-RU" sz="1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тыс.руб</a:t>
            </a:r>
            <a:r>
              <a:rPr lang="ru-RU" sz="1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         </a:t>
            </a:r>
          </a:p>
          <a:p>
            <a:pPr>
              <a:defRPr/>
            </a:pPr>
            <a:r>
              <a:rPr lang="ru-RU" sz="1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Дотации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xmlns="" id="{8CF7ED94-F4F1-41FD-9F32-87C8393AEECF}"/>
              </a:ext>
            </a:extLst>
          </p:cNvPr>
          <p:cNvSpPr/>
          <p:nvPr/>
        </p:nvSpPr>
        <p:spPr>
          <a:xfrm>
            <a:off x="299855" y="5000636"/>
            <a:ext cx="2786082" cy="425951"/>
          </a:xfrm>
          <a:prstGeom prst="rect">
            <a:avLst/>
          </a:prstGeom>
          <a:solidFill>
            <a:srgbClr val="FDFA9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2" anchor="ctr"/>
          <a:lstStyle/>
          <a:p>
            <a:pPr algn="ctr">
              <a:defRPr/>
            </a:pPr>
            <a:r>
              <a:rPr lang="ru-RU" sz="1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229 269,8 </a:t>
            </a:r>
            <a:r>
              <a:rPr lang="ru-RU" sz="1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тыс.руб</a:t>
            </a:r>
            <a:r>
              <a:rPr lang="ru-RU" sz="1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Субсидии</a:t>
            </a: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xmlns="" id="{CF94425F-7AEB-46C6-8F37-453A2B8827E3}"/>
              </a:ext>
            </a:extLst>
          </p:cNvPr>
          <p:cNvSpPr/>
          <p:nvPr/>
        </p:nvSpPr>
        <p:spPr>
          <a:xfrm>
            <a:off x="278032" y="6000786"/>
            <a:ext cx="2786082" cy="44528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2" anchor="ctr"/>
          <a:lstStyle/>
          <a:p>
            <a:pPr algn="ctr">
              <a:defRPr/>
            </a:pPr>
            <a:r>
              <a:rPr lang="ru-RU" sz="1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14 648,0 </a:t>
            </a:r>
            <a:r>
              <a:rPr lang="ru-RU" sz="1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тыс.руб</a:t>
            </a:r>
            <a:r>
              <a:rPr lang="ru-RU" sz="1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Иные МБТ</a:t>
            </a: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xmlns="" id="{B66BF308-572A-4D50-9C39-99F26FFD919A}"/>
              </a:ext>
            </a:extLst>
          </p:cNvPr>
          <p:cNvSpPr/>
          <p:nvPr/>
        </p:nvSpPr>
        <p:spPr>
          <a:xfrm>
            <a:off x="3236596" y="6000786"/>
            <a:ext cx="2786082" cy="44528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2" anchor="ctr"/>
          <a:lstStyle/>
          <a:p>
            <a:pPr algn="ctr">
              <a:defRPr/>
            </a:pPr>
            <a:r>
              <a:rPr lang="ru-RU" sz="1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11 348,0 </a:t>
            </a:r>
            <a:r>
              <a:rPr lang="ru-RU" sz="1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тыс.руб</a:t>
            </a:r>
            <a:r>
              <a:rPr lang="ru-RU" sz="1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Иные МБТ</a:t>
            </a: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xmlns="" id="{2B82F8AF-E4A9-4809-B0D0-32DA7D057A93}"/>
              </a:ext>
            </a:extLst>
          </p:cNvPr>
          <p:cNvSpPr/>
          <p:nvPr/>
        </p:nvSpPr>
        <p:spPr>
          <a:xfrm>
            <a:off x="3236596" y="4981595"/>
            <a:ext cx="2786082" cy="418607"/>
          </a:xfrm>
          <a:prstGeom prst="rect">
            <a:avLst/>
          </a:prstGeom>
          <a:solidFill>
            <a:srgbClr val="FDFA9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2" anchor="ctr"/>
          <a:lstStyle/>
          <a:p>
            <a:pPr algn="ctr">
              <a:defRPr/>
            </a:pPr>
            <a:r>
              <a:rPr lang="ru-RU" sz="1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249 771,8 </a:t>
            </a:r>
            <a:r>
              <a:rPr lang="ru-RU" sz="1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тыс.руб</a:t>
            </a:r>
            <a:r>
              <a:rPr lang="ru-RU" sz="1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Субсидии</a:t>
            </a:r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xmlns="" id="{D85689BF-BF9A-4224-AB17-FB51FCCAADD1}"/>
              </a:ext>
            </a:extLst>
          </p:cNvPr>
          <p:cNvSpPr/>
          <p:nvPr/>
        </p:nvSpPr>
        <p:spPr>
          <a:xfrm>
            <a:off x="3251025" y="4468970"/>
            <a:ext cx="2786082" cy="39924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2" anchor="ctr"/>
          <a:lstStyle/>
          <a:p>
            <a:pPr algn="ctr">
              <a:defRPr/>
            </a:pPr>
            <a:r>
              <a:rPr lang="ru-RU" sz="1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115 346,9 </a:t>
            </a:r>
            <a:r>
              <a:rPr lang="ru-RU" sz="1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тыс.руб</a:t>
            </a:r>
            <a:r>
              <a:rPr lang="ru-RU" sz="1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>
              <a:defRPr/>
            </a:pPr>
            <a:r>
              <a:rPr lang="ru-RU" sz="1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Дотации</a:t>
            </a:r>
            <a:r>
              <a:rPr lang="ru-RU" sz="12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xmlns="" id="{756FC84D-BB7A-4A63-9EF8-11DF8CD6F6A4}"/>
              </a:ext>
            </a:extLst>
          </p:cNvPr>
          <p:cNvSpPr/>
          <p:nvPr/>
        </p:nvSpPr>
        <p:spPr>
          <a:xfrm>
            <a:off x="3236596" y="5500702"/>
            <a:ext cx="2786082" cy="43055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2" anchor="ctr"/>
          <a:lstStyle/>
          <a:p>
            <a:pPr algn="ctr">
              <a:defRPr/>
            </a:pPr>
            <a:r>
              <a:rPr lang="ru-RU" sz="1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851 580,1 </a:t>
            </a:r>
            <a:r>
              <a:rPr lang="ru-RU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тыс.руб</a:t>
            </a:r>
            <a:r>
              <a:rPr lang="ru-RU" sz="1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Субвенции</a:t>
            </a:r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xmlns="" id="{340C0B1B-4929-469A-AFC9-1FB92D901902}"/>
              </a:ext>
            </a:extLst>
          </p:cNvPr>
          <p:cNvSpPr/>
          <p:nvPr/>
        </p:nvSpPr>
        <p:spPr>
          <a:xfrm>
            <a:off x="6143636" y="6000786"/>
            <a:ext cx="2786082" cy="42858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2" anchor="ctr"/>
          <a:lstStyle/>
          <a:p>
            <a:pPr algn="ctr">
              <a:defRPr/>
            </a:pPr>
            <a:r>
              <a:rPr lang="ru-RU" sz="1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1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11 348,0 </a:t>
            </a:r>
            <a:r>
              <a:rPr lang="ru-RU" sz="1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тыс.руб</a:t>
            </a:r>
            <a:r>
              <a:rPr lang="ru-RU" sz="1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Иные МБТ</a:t>
            </a:r>
          </a:p>
        </p:txBody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xmlns="" id="{4B952A25-78B0-472C-9B29-BCC4B3FD062F}"/>
              </a:ext>
            </a:extLst>
          </p:cNvPr>
          <p:cNvSpPr/>
          <p:nvPr/>
        </p:nvSpPr>
        <p:spPr>
          <a:xfrm>
            <a:off x="6169454" y="5000636"/>
            <a:ext cx="2786082" cy="399566"/>
          </a:xfrm>
          <a:prstGeom prst="rect">
            <a:avLst/>
          </a:prstGeom>
          <a:solidFill>
            <a:srgbClr val="FDFA9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2" anchor="ctr"/>
          <a:lstStyle/>
          <a:p>
            <a:pPr algn="ctr">
              <a:defRPr/>
            </a:pPr>
            <a:r>
              <a:rPr lang="ru-RU" sz="1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321 306,0 </a:t>
            </a:r>
            <a:r>
              <a:rPr lang="ru-RU" sz="1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тыс.руб</a:t>
            </a:r>
            <a:r>
              <a:rPr lang="ru-RU" sz="1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Субсидии</a:t>
            </a:r>
          </a:p>
        </p:txBody>
      </p: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xmlns="" id="{A296BE26-5FD2-4055-9A42-42DCB1AD029C}"/>
              </a:ext>
            </a:extLst>
          </p:cNvPr>
          <p:cNvSpPr/>
          <p:nvPr/>
        </p:nvSpPr>
        <p:spPr>
          <a:xfrm>
            <a:off x="6143636" y="4495439"/>
            <a:ext cx="2786082" cy="37277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2" anchor="ctr"/>
          <a:lstStyle/>
          <a:p>
            <a:pPr algn="ctr">
              <a:defRPr/>
            </a:pPr>
            <a:r>
              <a:rPr lang="ru-RU" sz="1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97 358,1 </a:t>
            </a:r>
            <a:r>
              <a:rPr lang="ru-RU" sz="1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тыс.руб</a:t>
            </a:r>
            <a:r>
              <a:rPr lang="ru-RU" sz="1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>
              <a:defRPr/>
            </a:pPr>
            <a:r>
              <a:rPr lang="ru-RU" sz="1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Дотации</a:t>
            </a:r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xmlns="" id="{EB03D0E8-12F1-4A89-A3A5-E3DF42D01BB2}"/>
              </a:ext>
            </a:extLst>
          </p:cNvPr>
          <p:cNvSpPr/>
          <p:nvPr/>
        </p:nvSpPr>
        <p:spPr>
          <a:xfrm>
            <a:off x="6143636" y="5500702"/>
            <a:ext cx="2786082" cy="42863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2" anchor="ctr"/>
          <a:lstStyle/>
          <a:p>
            <a:pPr algn="ctr">
              <a:defRPr/>
            </a:pPr>
            <a:r>
              <a:rPr lang="ru-RU" sz="1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897 944,4 </a:t>
            </a:r>
            <a:r>
              <a:rPr lang="ru-RU" sz="1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тыс.руб</a:t>
            </a:r>
            <a:r>
              <a:rPr lang="ru-RU" sz="1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Субвенции</a:t>
            </a:r>
          </a:p>
        </p:txBody>
      </p:sp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xmlns="" id="{91DCBB65-F41C-44AB-B2F9-90AB0CAE3E5A}"/>
              </a:ext>
            </a:extLst>
          </p:cNvPr>
          <p:cNvSpPr/>
          <p:nvPr/>
        </p:nvSpPr>
        <p:spPr>
          <a:xfrm>
            <a:off x="299855" y="5512605"/>
            <a:ext cx="142876" cy="35719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xmlns="" id="{441DEBE1-B916-40F7-86F5-99A36EBA16CE}"/>
              </a:ext>
            </a:extLst>
          </p:cNvPr>
          <p:cNvSpPr/>
          <p:nvPr/>
        </p:nvSpPr>
        <p:spPr>
          <a:xfrm>
            <a:off x="285720" y="4484555"/>
            <a:ext cx="142876" cy="357190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bg1"/>
              </a:solidFill>
            </a:endParaRPr>
          </a:p>
        </p:txBody>
      </p:sp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xmlns="" id="{9FE5F29D-CBBC-480A-8CD2-A4C7DA0C0676}"/>
              </a:ext>
            </a:extLst>
          </p:cNvPr>
          <p:cNvSpPr/>
          <p:nvPr/>
        </p:nvSpPr>
        <p:spPr>
          <a:xfrm>
            <a:off x="324096" y="5043012"/>
            <a:ext cx="104500" cy="357190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7" name="Прямоугольник 36">
            <a:extLst>
              <a:ext uri="{FF2B5EF4-FFF2-40B4-BE49-F238E27FC236}">
                <a16:creationId xmlns:a16="http://schemas.microsoft.com/office/drawing/2014/main" xmlns="" id="{45719C9A-075C-4C3A-84BB-82D82C62E1D2}"/>
              </a:ext>
            </a:extLst>
          </p:cNvPr>
          <p:cNvSpPr/>
          <p:nvPr/>
        </p:nvSpPr>
        <p:spPr>
          <a:xfrm>
            <a:off x="285720" y="6040970"/>
            <a:ext cx="142876" cy="357190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4858" name="TextBox 39">
            <a:extLst>
              <a:ext uri="{FF2B5EF4-FFF2-40B4-BE49-F238E27FC236}">
                <a16:creationId xmlns:a16="http://schemas.microsoft.com/office/drawing/2014/main" xmlns="" id="{A5117E15-8F70-4119-AF9E-0BAD373B71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0038" y="3873500"/>
            <a:ext cx="2714625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9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1 168 360,9 </a:t>
            </a:r>
            <a:r>
              <a:rPr lang="ru-RU" altLang="ru-RU" sz="9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</a:t>
            </a:r>
            <a:r>
              <a:rPr lang="ru-RU" altLang="ru-RU" sz="9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- всего безвозмездных поступлений. Это составляет </a:t>
            </a:r>
            <a:r>
              <a:rPr lang="ru-RU" altLang="ru-RU" sz="9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64,8% </a:t>
            </a:r>
            <a:r>
              <a:rPr lang="ru-RU" altLang="ru-RU" sz="9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общем объеме доходов. </a:t>
            </a:r>
          </a:p>
        </p:txBody>
      </p:sp>
      <p:sp>
        <p:nvSpPr>
          <p:cNvPr id="34859" name="TextBox 40">
            <a:extLst>
              <a:ext uri="{FF2B5EF4-FFF2-40B4-BE49-F238E27FC236}">
                <a16:creationId xmlns:a16="http://schemas.microsoft.com/office/drawing/2014/main" xmlns="" id="{FE6519D7-D0DF-4566-A930-43F6CF2FBA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51200" y="3871913"/>
            <a:ext cx="2714625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9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1 228 046,8 </a:t>
            </a:r>
            <a:r>
              <a:rPr lang="ru-RU" altLang="ru-RU" sz="9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</a:t>
            </a:r>
            <a:r>
              <a:rPr lang="ru-RU" altLang="ru-RU" sz="9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  <a:r>
              <a:rPr lang="ru-RU" altLang="ru-RU" sz="9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всего безвозмездных поступлений. Это составляет </a:t>
            </a:r>
            <a:r>
              <a:rPr lang="ru-RU" altLang="ru-RU" sz="9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64,5% </a:t>
            </a:r>
            <a:r>
              <a:rPr lang="ru-RU" altLang="ru-RU" sz="9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общем объеме доходов</a:t>
            </a:r>
            <a:r>
              <a:rPr lang="ru-RU" altLang="ru-RU" sz="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34860" name="TextBox 41">
            <a:extLst>
              <a:ext uri="{FF2B5EF4-FFF2-40B4-BE49-F238E27FC236}">
                <a16:creationId xmlns:a16="http://schemas.microsoft.com/office/drawing/2014/main" xmlns="" id="{D5BAD307-85B5-41F6-A5E7-4540F6FDB8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65850" y="3883025"/>
            <a:ext cx="2714625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9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1 327 956,5 </a:t>
            </a:r>
            <a:r>
              <a:rPr lang="ru-RU" altLang="ru-RU" sz="9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</a:t>
            </a:r>
            <a:r>
              <a:rPr lang="ru-RU" altLang="ru-RU" sz="9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- всего безвозмездных поступлений. Это составляет </a:t>
            </a:r>
            <a:r>
              <a:rPr lang="ru-RU" altLang="ru-RU" sz="9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64,9 </a:t>
            </a:r>
            <a:r>
              <a:rPr lang="ru-RU" altLang="ru-RU" sz="9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 в общем объеме доходов. </a:t>
            </a:r>
          </a:p>
        </p:txBody>
      </p:sp>
      <p:sp>
        <p:nvSpPr>
          <p:cNvPr id="43" name="Прямоугольник 42">
            <a:extLst>
              <a:ext uri="{FF2B5EF4-FFF2-40B4-BE49-F238E27FC236}">
                <a16:creationId xmlns:a16="http://schemas.microsoft.com/office/drawing/2014/main" xmlns="" id="{50544BA9-5959-4652-AF92-E7FB01C76A93}"/>
              </a:ext>
            </a:extLst>
          </p:cNvPr>
          <p:cNvSpPr/>
          <p:nvPr/>
        </p:nvSpPr>
        <p:spPr>
          <a:xfrm>
            <a:off x="6169454" y="5544173"/>
            <a:ext cx="142876" cy="35719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4" name="Прямоугольник 43">
            <a:extLst>
              <a:ext uri="{FF2B5EF4-FFF2-40B4-BE49-F238E27FC236}">
                <a16:creationId xmlns:a16="http://schemas.microsoft.com/office/drawing/2014/main" xmlns="" id="{320B6D21-CA8D-4861-B2E5-BF40EDFDB61F}"/>
              </a:ext>
            </a:extLst>
          </p:cNvPr>
          <p:cNvSpPr/>
          <p:nvPr/>
        </p:nvSpPr>
        <p:spPr>
          <a:xfrm>
            <a:off x="3251190" y="5537386"/>
            <a:ext cx="142876" cy="35719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bg1"/>
              </a:solidFill>
            </a:endParaRPr>
          </a:p>
        </p:txBody>
      </p:sp>
      <p:sp>
        <p:nvSpPr>
          <p:cNvPr id="45" name="Прямоугольник 44">
            <a:extLst>
              <a:ext uri="{FF2B5EF4-FFF2-40B4-BE49-F238E27FC236}">
                <a16:creationId xmlns:a16="http://schemas.microsoft.com/office/drawing/2014/main" xmlns="" id="{08465A44-BDEB-47C4-A108-12CBE438791B}"/>
              </a:ext>
            </a:extLst>
          </p:cNvPr>
          <p:cNvSpPr/>
          <p:nvPr/>
        </p:nvSpPr>
        <p:spPr>
          <a:xfrm>
            <a:off x="6169454" y="4511024"/>
            <a:ext cx="142876" cy="357190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6" name="Прямоугольник 45">
            <a:extLst>
              <a:ext uri="{FF2B5EF4-FFF2-40B4-BE49-F238E27FC236}">
                <a16:creationId xmlns:a16="http://schemas.microsoft.com/office/drawing/2014/main" xmlns="" id="{5D53F388-9E01-46CE-B481-03C3B8FF5803}"/>
              </a:ext>
            </a:extLst>
          </p:cNvPr>
          <p:cNvSpPr/>
          <p:nvPr/>
        </p:nvSpPr>
        <p:spPr>
          <a:xfrm>
            <a:off x="3251190" y="4471298"/>
            <a:ext cx="142876" cy="357190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7" name="Прямоугольник 46">
            <a:extLst>
              <a:ext uri="{FF2B5EF4-FFF2-40B4-BE49-F238E27FC236}">
                <a16:creationId xmlns:a16="http://schemas.microsoft.com/office/drawing/2014/main" xmlns="" id="{9D2653A0-C39A-4D44-B8CC-9312C465F019}"/>
              </a:ext>
            </a:extLst>
          </p:cNvPr>
          <p:cNvSpPr/>
          <p:nvPr/>
        </p:nvSpPr>
        <p:spPr>
          <a:xfrm>
            <a:off x="6169454" y="5043012"/>
            <a:ext cx="142876" cy="357190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8" name="Прямоугольник 47">
            <a:extLst>
              <a:ext uri="{FF2B5EF4-FFF2-40B4-BE49-F238E27FC236}">
                <a16:creationId xmlns:a16="http://schemas.microsoft.com/office/drawing/2014/main" xmlns="" id="{E313C26A-70EA-4A1C-BA68-B6BD933EB7C2}"/>
              </a:ext>
            </a:extLst>
          </p:cNvPr>
          <p:cNvSpPr/>
          <p:nvPr/>
        </p:nvSpPr>
        <p:spPr>
          <a:xfrm>
            <a:off x="3240323" y="4992703"/>
            <a:ext cx="142876" cy="357190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bg1"/>
              </a:solidFill>
            </a:endParaRPr>
          </a:p>
        </p:txBody>
      </p:sp>
      <p:sp>
        <p:nvSpPr>
          <p:cNvPr id="49" name="Прямоугольник 48">
            <a:extLst>
              <a:ext uri="{FF2B5EF4-FFF2-40B4-BE49-F238E27FC236}">
                <a16:creationId xmlns:a16="http://schemas.microsoft.com/office/drawing/2014/main" xmlns="" id="{C8A0AC1D-EC68-4C97-B1FF-AAAD6B23407E}"/>
              </a:ext>
            </a:extLst>
          </p:cNvPr>
          <p:cNvSpPr/>
          <p:nvPr/>
        </p:nvSpPr>
        <p:spPr>
          <a:xfrm>
            <a:off x="6143636" y="6035514"/>
            <a:ext cx="142876" cy="357190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0" name="Прямоугольник 49">
            <a:extLst>
              <a:ext uri="{FF2B5EF4-FFF2-40B4-BE49-F238E27FC236}">
                <a16:creationId xmlns:a16="http://schemas.microsoft.com/office/drawing/2014/main" xmlns="" id="{089A8185-7417-496B-A03E-F0BCB5254A2F}"/>
              </a:ext>
            </a:extLst>
          </p:cNvPr>
          <p:cNvSpPr/>
          <p:nvPr/>
        </p:nvSpPr>
        <p:spPr>
          <a:xfrm>
            <a:off x="3236299" y="6035514"/>
            <a:ext cx="142876" cy="357190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graphicFrame>
        <p:nvGraphicFramePr>
          <p:cNvPr id="3" name="Диаграмма 50">
            <a:extLst>
              <a:ext uri="{FF2B5EF4-FFF2-40B4-BE49-F238E27FC236}">
                <a16:creationId xmlns:a16="http://schemas.microsoft.com/office/drawing/2014/main" xmlns="" id="{34F7AB62-52E0-40C0-8818-DAE0296AA12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25400307"/>
              </p:ext>
            </p:extLst>
          </p:nvPr>
        </p:nvGraphicFramePr>
        <p:xfrm>
          <a:off x="-830263" y="1185863"/>
          <a:ext cx="4224338" cy="26781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5" name="Диаграмма 51">
            <a:extLst>
              <a:ext uri="{FF2B5EF4-FFF2-40B4-BE49-F238E27FC236}">
                <a16:creationId xmlns:a16="http://schemas.microsoft.com/office/drawing/2014/main" xmlns="" id="{33713A92-6D38-4DB3-88CA-8862604DFD2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02616575"/>
              </p:ext>
            </p:extLst>
          </p:nvPr>
        </p:nvGraphicFramePr>
        <p:xfrm>
          <a:off x="2089150" y="1204913"/>
          <a:ext cx="4222750" cy="26781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6" name="Диаграмма 54">
            <a:extLst>
              <a:ext uri="{FF2B5EF4-FFF2-40B4-BE49-F238E27FC236}">
                <a16:creationId xmlns:a16="http://schemas.microsoft.com/office/drawing/2014/main" xmlns="" id="{DC396C29-8770-4FE7-B624-CF57B1BC9D4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6118696"/>
              </p:ext>
            </p:extLst>
          </p:nvPr>
        </p:nvGraphicFramePr>
        <p:xfrm>
          <a:off x="5233988" y="1297803"/>
          <a:ext cx="4147320" cy="26765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</p:spTree>
    <p:extLst>
      <p:ext uri="{BB962C8B-B14F-4D97-AF65-F5344CB8AC3E}">
        <p14:creationId xmlns:p14="http://schemas.microsoft.com/office/powerpoint/2010/main" val="15031891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4B19DF2-CBC5-4BB1-AB93-5C86B50BB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2225" y="0"/>
            <a:ext cx="9144000" cy="1143000"/>
          </a:xfrm>
          <a:noFill/>
        </p:spPr>
        <p:txBody>
          <a:bodyPr>
            <a:normAutofit/>
          </a:bodyPr>
          <a:lstStyle/>
          <a:p>
            <a:pPr marL="0" indent="0" algn="ctr" eaLnBrk="1" fontAlgn="auto" hangingPunct="1">
              <a:spcAft>
                <a:spcPts val="0"/>
              </a:spcAft>
              <a:buFont typeface="Georgia" panose="02040502050405020303" pitchFamily="18" charset="0"/>
              <a:buNone/>
              <a:defRPr/>
            </a:pPr>
            <a:r>
              <a:rPr lang="ru-RU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 такое «Бюджет для граждан»?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018997CC-7D6C-44BB-9AA2-B79EF8E697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4975" y="1476375"/>
            <a:ext cx="8229600" cy="2620963"/>
          </a:xfrm>
          <a:noFill/>
        </p:spPr>
        <p:txBody>
          <a:bodyPr rtlCol="0">
            <a:normAutofit fontScale="92500" lnSpcReduction="10000"/>
          </a:bodyPr>
          <a:lstStyle/>
          <a:p>
            <a:pPr marL="0" indent="0" algn="just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ru-RU" sz="1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«Бюджет для граждан» </a:t>
            </a:r>
            <a:r>
              <a:rPr lang="ru-RU" sz="1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познакомит Вас с положениями основного финансового документа муниципального района Мелеузовский район Республики Башкортостан, а именно: бюджетом муниципального района Мелеузовский район Республики Башкортостан на предстоящие три года: </a:t>
            </a:r>
            <a:r>
              <a:rPr lang="ru-RU" sz="18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 </a:t>
            </a:r>
            <a:r>
              <a:rPr lang="ru-RU" sz="1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 и </a:t>
            </a:r>
            <a:r>
              <a:rPr lang="ru-RU" sz="18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2021-2022 </a:t>
            </a:r>
            <a:r>
              <a:rPr lang="ru-RU" sz="1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годы. Представленная информация предназначена для широкого круга пользователей и будет интересна и полезна как студентам, педагогам, врачам, молодым семьям, так и гражданским служащим, пенсионерам и другим категориям населения, так как районный бюджет затрагивает интересы каждого жителя Мелеузовского района. Мы постарались в доступной и понятной форме для граждан, показать основные показатели районного бюджета.</a:t>
            </a:r>
          </a:p>
        </p:txBody>
      </p:sp>
      <p:sp>
        <p:nvSpPr>
          <p:cNvPr id="6148" name="TextBox 3">
            <a:extLst>
              <a:ext uri="{FF2B5EF4-FFF2-40B4-BE49-F238E27FC236}">
                <a16:creationId xmlns:a16="http://schemas.microsoft.com/office/drawing/2014/main" xmlns="" id="{97C97870-7485-49D1-BF9C-9C2D8DB6AB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4097338"/>
            <a:ext cx="8207375" cy="32543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defRPr/>
            </a:pPr>
            <a:r>
              <a:rPr lang="ru-RU" alt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«Бюджет для граждан» </a:t>
            </a:r>
            <a:r>
              <a:rPr lang="ru-RU" altLang="ru-RU" b="1" i="1" dirty="0">
                <a:ln w="25400">
                  <a:noFill/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нацелен на получение обратной связи от граждан, которым интересны современные проблемы муниципальных финансов в </a:t>
            </a:r>
            <a:r>
              <a:rPr lang="ru-RU" altLang="ru-RU" b="1" i="1" dirty="0" err="1">
                <a:ln w="25400">
                  <a:noFill/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Мелеузовском</a:t>
            </a:r>
            <a:r>
              <a:rPr lang="ru-RU" altLang="ru-RU" b="1" i="1" dirty="0">
                <a:ln w="25400">
                  <a:noFill/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районе.</a:t>
            </a:r>
            <a:r>
              <a:rPr lang="ru-RU" altLang="ru-RU" dirty="0">
                <a:ln w="25400">
                  <a:noFill/>
                </a:ln>
                <a:solidFill>
                  <a:schemeClr val="bg1"/>
                </a:solidFill>
              </a:rPr>
              <a:t> </a:t>
            </a:r>
            <a:r>
              <a:rPr lang="ru-RU" b="1" i="1" dirty="0">
                <a:ln w="25400">
                  <a:noFill/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Очень надеемся, что «Бюджет для граждан», разработанный Финансовым управлением Администрации муниципального района Мелеузовский район Республики Башкортостан, станет доступным источником для повышения финансовой грамотности жителей  нашего района и активизации общественного контроля за муниципальными расходами.</a:t>
            </a:r>
            <a:endParaRPr lang="ru-RU" dirty="0">
              <a:ln w="25400">
                <a:noFill/>
              </a:ln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endParaRPr lang="ru-RU" altLang="ru-RU" dirty="0"/>
          </a:p>
          <a:p>
            <a:pPr algn="just">
              <a:defRPr/>
            </a:pPr>
            <a:endParaRPr lang="ru-RU" altLang="ru-RU" dirty="0"/>
          </a:p>
          <a:p>
            <a:pPr algn="just">
              <a:defRPr/>
            </a:pPr>
            <a:endParaRPr lang="ru-RU" alt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Рисунок 27">
            <a:extLst>
              <a:ext uri="{FF2B5EF4-FFF2-40B4-BE49-F238E27FC236}">
                <a16:creationId xmlns="" xmlns:a16="http://schemas.microsoft.com/office/drawing/2014/main" id="{47BCEC0F-FA50-43FD-BDFB-56BFEFE71E9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1575" y="1494579"/>
            <a:ext cx="1104686" cy="827665"/>
          </a:xfrm>
          <a:prstGeom prst="rect">
            <a:avLst/>
          </a:prstGeom>
        </p:spPr>
      </p:pic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/>
          </p:nvPr>
        </p:nvGraphicFramePr>
        <p:xfrm>
          <a:off x="572679" y="1971986"/>
          <a:ext cx="8830559" cy="37754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5" name="Рисунок 14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2370" y="2275437"/>
            <a:ext cx="714604" cy="510227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4604" y="776347"/>
            <a:ext cx="7886700" cy="440237"/>
          </a:xfrm>
        </p:spPr>
        <p:txBody>
          <a:bodyPr>
            <a:normAutofit fontScale="90000"/>
          </a:bodyPr>
          <a:lstStyle/>
          <a:p>
            <a:pPr algn="ctr"/>
            <a:r>
              <a:rPr lang="ru-RU" sz="1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Сумма предоставленных льгот по </a:t>
            </a:r>
            <a:br>
              <a:rPr lang="ru-RU" sz="1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земельному налогу с физических лиц </a:t>
            </a:r>
            <a:br>
              <a:rPr lang="ru-RU" sz="27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2019 году в муниципальном районе Мелеузовский район Республики Башкортостан 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10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73" t="1772" r="6146" b="9450"/>
          <a:stretch/>
        </p:blipFill>
        <p:spPr>
          <a:xfrm>
            <a:off x="5121451" y="1559456"/>
            <a:ext cx="731930" cy="827309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103884" y="2670245"/>
            <a:ext cx="1411574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Участники и инвалиды ВОВ, ветераны и инвалиды боевых действий</a:t>
            </a:r>
          </a:p>
          <a:p>
            <a:pPr algn="ctr"/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355 человек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936363" y="2326936"/>
            <a:ext cx="129317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5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Инвалиды </a:t>
            </a:r>
            <a:r>
              <a:rPr lang="en-US" sz="105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ru-RU" sz="105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05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II, III</a:t>
            </a:r>
            <a:r>
              <a:rPr lang="ru-RU" sz="105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05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</a:t>
            </a:r>
            <a:r>
              <a:rPr lang="ru-RU" sz="105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детства </a:t>
            </a:r>
          </a:p>
          <a:p>
            <a:pPr algn="ctr"/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902 человек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932415" y="1727005"/>
            <a:ext cx="11385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35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Всего</a:t>
            </a:r>
          </a:p>
          <a:p>
            <a:pPr algn="ctr"/>
            <a:r>
              <a:rPr lang="ru-RU" sz="27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7307,5 </a:t>
            </a:r>
            <a:r>
              <a:rPr lang="ru-RU" sz="135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</a:t>
            </a:r>
            <a:r>
              <a:rPr lang="ru-RU" sz="135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050209" y="4152246"/>
            <a:ext cx="14115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Ликвидаторы ЧАЭС</a:t>
            </a:r>
          </a:p>
          <a:p>
            <a:pPr algn="ctr"/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27человек</a:t>
            </a:r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11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164" y="3692592"/>
            <a:ext cx="490295" cy="429008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318371" y="4574391"/>
            <a:ext cx="12292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Участники подразделений особого риска</a:t>
            </a:r>
          </a:p>
          <a:p>
            <a:pPr algn="ctr"/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 человек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699912" y="5017503"/>
            <a:ext cx="2068755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5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среднем размер льготы на 1 гражданина составил 499,2 руб.</a:t>
            </a:r>
          </a:p>
        </p:txBody>
      </p:sp>
      <p:graphicFrame>
        <p:nvGraphicFramePr>
          <p:cNvPr id="38" name="Объект 7"/>
          <p:cNvGraphicFramePr>
            <a:graphicFrameLocks/>
          </p:cNvGraphicFramePr>
          <p:nvPr>
            <p:extLst/>
          </p:nvPr>
        </p:nvGraphicFramePr>
        <p:xfrm>
          <a:off x="-119884" y="2053630"/>
          <a:ext cx="1295698" cy="11302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sp>
        <p:nvSpPr>
          <p:cNvPr id="39" name="TextBox 38"/>
          <p:cNvSpPr txBox="1"/>
          <p:nvPr/>
        </p:nvSpPr>
        <p:spPr>
          <a:xfrm>
            <a:off x="1122061" y="2613034"/>
            <a:ext cx="9431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28,0%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903795" y="2056667"/>
            <a:ext cx="15719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9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Доля предоставленных льгот в общей сумме начислений по земельному налогу с физических лиц</a:t>
            </a:r>
          </a:p>
        </p:txBody>
      </p:sp>
      <p:graphicFrame>
        <p:nvGraphicFramePr>
          <p:cNvPr id="35" name="Объект 3"/>
          <p:cNvGraphicFramePr>
            <a:graphicFrameLocks/>
          </p:cNvGraphicFramePr>
          <p:nvPr>
            <p:extLst/>
          </p:nvPr>
        </p:nvGraphicFramePr>
        <p:xfrm>
          <a:off x="5047925" y="4307485"/>
          <a:ext cx="3794630" cy="147571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2454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638681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791697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339703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14435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 </a:t>
                      </a:r>
                      <a:endParaRPr lang="ru-RU" sz="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2017год </a:t>
                      </a:r>
                      <a:endParaRPr lang="ru-RU" sz="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2018год</a:t>
                      </a: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Примечание</a:t>
                      </a:r>
                      <a:endParaRPr lang="ru-RU" sz="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7740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По льготам, введенным на федеральном уровне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6133</a:t>
                      </a: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6472</a:t>
                      </a: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 данным налоговой отчетности за 2018 год (ф. 5-МН) и сервиса </a:t>
                      </a:r>
                      <a:r>
                        <a:rPr lang="en-US" sz="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https://ain.nalog.ru/ain/Default.aspx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57740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По льготам, введенным на местном уровне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710</a:t>
                      </a: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835,5</a:t>
                      </a: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 данным налоговой отчетности за 2018 год (ф. 5-МН)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4435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ИТОГО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6843</a:t>
                      </a: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7307,5</a:t>
                      </a: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7" name="TextBox 26"/>
          <p:cNvSpPr txBox="1"/>
          <p:nvPr/>
        </p:nvSpPr>
        <p:spPr>
          <a:xfrm>
            <a:off x="5895820" y="3746617"/>
            <a:ext cx="2647811" cy="5773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57175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788" b="1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Информация</a:t>
            </a:r>
            <a:endParaRPr lang="ru-RU" altLang="ru-RU" sz="375" b="1" i="1" dirty="0">
              <a:solidFill>
                <a:schemeClr val="bg1"/>
              </a:solidFill>
            </a:endParaRPr>
          </a:p>
          <a:p>
            <a:pPr indent="257175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788" b="1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 налоговых льготах по налогу на имущество физических лиц и объем выпадающих доходов в связи с предоставлением данных льгот, </a:t>
            </a:r>
            <a:r>
              <a:rPr lang="ru-RU" altLang="ru-RU" sz="788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тыс.руб</a:t>
            </a:r>
            <a:r>
              <a:rPr lang="ru-RU" altLang="ru-RU" sz="788" b="1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altLang="ru-RU" sz="375" b="1" i="1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1313" y="1645653"/>
            <a:ext cx="314559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Всего начислено земельного налога с физических лиц в 2019г. (за 2018г.) в сумме 26081,5 </a:t>
            </a:r>
            <a:r>
              <a:rPr lang="ru-RU" sz="105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</a:t>
            </a:r>
            <a:r>
              <a:rPr lang="ru-RU" sz="105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445101" y="4198634"/>
            <a:ext cx="668774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05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18,6</a:t>
            </a:r>
          </a:p>
          <a:p>
            <a:pPr algn="ctr"/>
            <a:r>
              <a:rPr lang="ru-RU" sz="105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</a:t>
            </a:r>
            <a:r>
              <a:rPr lang="ru-RU" sz="105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366496" y="3699744"/>
            <a:ext cx="668774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05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324,4</a:t>
            </a:r>
          </a:p>
          <a:p>
            <a:pPr algn="ctr"/>
            <a:r>
              <a:rPr lang="ru-RU" sz="105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</a:t>
            </a:r>
            <a:r>
              <a:rPr lang="ru-RU" sz="105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997847" y="2868214"/>
            <a:ext cx="668774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05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776,2</a:t>
            </a:r>
          </a:p>
          <a:p>
            <a:pPr algn="ctr"/>
            <a:r>
              <a:rPr lang="ru-RU" sz="105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</a:t>
            </a:r>
            <a:r>
              <a:rPr lang="ru-RU" sz="105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382143" y="4967158"/>
            <a:ext cx="668774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05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7,1</a:t>
            </a:r>
          </a:p>
          <a:p>
            <a:pPr algn="ctr"/>
            <a:r>
              <a:rPr lang="ru-RU" sz="105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</a:t>
            </a:r>
            <a:r>
              <a:rPr lang="ru-RU" sz="105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6" name="Овал 25">
            <a:extLst>
              <a:ext uri="{FF2B5EF4-FFF2-40B4-BE49-F238E27FC236}">
                <a16:creationId xmlns="" xmlns:a16="http://schemas.microsoft.com/office/drawing/2014/main" id="{D294C72C-CAC5-4B16-BD3C-A2C57C751A0C}"/>
              </a:ext>
            </a:extLst>
          </p:cNvPr>
          <p:cNvSpPr/>
          <p:nvPr/>
        </p:nvSpPr>
        <p:spPr>
          <a:xfrm>
            <a:off x="6849554" y="2732097"/>
            <a:ext cx="477215" cy="477215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628CABD8-56C6-4D20-8279-064B4AE64494}"/>
              </a:ext>
            </a:extLst>
          </p:cNvPr>
          <p:cNvSpPr txBox="1"/>
          <p:nvPr/>
        </p:nvSpPr>
        <p:spPr>
          <a:xfrm>
            <a:off x="7326769" y="2697026"/>
            <a:ext cx="672155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5746,0</a:t>
            </a:r>
          </a:p>
          <a:p>
            <a:r>
              <a:rPr lang="ru-RU" sz="105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</a:t>
            </a:r>
            <a:r>
              <a:rPr lang="ru-RU" sz="105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D5AA5ABE-5FCD-442E-8198-BF520E29FB3B}"/>
              </a:ext>
            </a:extLst>
          </p:cNvPr>
          <p:cNvSpPr txBox="1"/>
          <p:nvPr/>
        </p:nvSpPr>
        <p:spPr>
          <a:xfrm>
            <a:off x="6512088" y="2207824"/>
            <a:ext cx="1293173" cy="392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5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Пенсионеры</a:t>
            </a:r>
          </a:p>
          <a:p>
            <a:pPr algn="ctr"/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11993 человек</a:t>
            </a:r>
          </a:p>
        </p:txBody>
      </p:sp>
      <p:pic>
        <p:nvPicPr>
          <p:cNvPr id="1026" name="Picture 2" descr="https://files.constantcontact.com/245510ac001/ae07485b-17a7-472a-a886-120a40e5b344.png?a=1132904307574">
            <a:extLst>
              <a:ext uri="{FF2B5EF4-FFF2-40B4-BE49-F238E27FC236}">
                <a16:creationId xmlns="" xmlns:a16="http://schemas.microsoft.com/office/drawing/2014/main" id="{D5F0374F-F2FB-4463-A156-6D99CB8015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4174" y="1617076"/>
            <a:ext cx="1103780" cy="1103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Box 33">
            <a:extLst>
              <a:ext uri="{FF2B5EF4-FFF2-40B4-BE49-F238E27FC236}">
                <a16:creationId xmlns="" xmlns:a16="http://schemas.microsoft.com/office/drawing/2014/main" id="{5F675230-CD95-46F0-AB53-E84831ACBBE4}"/>
              </a:ext>
            </a:extLst>
          </p:cNvPr>
          <p:cNvSpPr txBox="1"/>
          <p:nvPr/>
        </p:nvSpPr>
        <p:spPr>
          <a:xfrm>
            <a:off x="3595216" y="2599786"/>
            <a:ext cx="129317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5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Многодетные семьи</a:t>
            </a:r>
          </a:p>
          <a:p>
            <a:pPr algn="ctr"/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1352 человек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="" xmlns:a16="http://schemas.microsoft.com/office/drawing/2014/main" id="{5107F67C-A128-4B15-870F-EE1A76A74EEC}"/>
              </a:ext>
            </a:extLst>
          </p:cNvPr>
          <p:cNvSpPr txBox="1"/>
          <p:nvPr/>
        </p:nvSpPr>
        <p:spPr>
          <a:xfrm>
            <a:off x="4736546" y="3173439"/>
            <a:ext cx="668774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05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434,0</a:t>
            </a:r>
          </a:p>
          <a:p>
            <a:pPr algn="ctr"/>
            <a:r>
              <a:rPr lang="ru-RU" sz="105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</a:t>
            </a:r>
            <a:r>
              <a:rPr lang="ru-RU" sz="105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6837994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/>
          </p:nvPr>
        </p:nvGraphicFramePr>
        <p:xfrm>
          <a:off x="572679" y="1971986"/>
          <a:ext cx="8830559" cy="37754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905" y="1523814"/>
            <a:ext cx="793426" cy="72900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57" y="4625617"/>
            <a:ext cx="714604" cy="510227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8831" y="1978949"/>
            <a:ext cx="679831" cy="81661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5602" y="1444653"/>
            <a:ext cx="1254944" cy="94024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2976" y="522571"/>
            <a:ext cx="7886700" cy="440237"/>
          </a:xfrm>
        </p:spPr>
        <p:txBody>
          <a:bodyPr>
            <a:normAutofit fontScale="90000"/>
          </a:bodyPr>
          <a:lstStyle/>
          <a:p>
            <a:pPr algn="ctr"/>
            <a:r>
              <a:rPr lang="ru-RU" sz="1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Сумма предоставленных льгот </a:t>
            </a:r>
            <a:br>
              <a:rPr lang="ru-RU" sz="1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27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налогу на имущество физических лиц </a:t>
            </a:r>
            <a:br>
              <a:rPr lang="ru-RU" sz="27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2019 год в муниципальном районе Мелеузовский район Республики Башкортостан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307514" y="2707106"/>
            <a:ext cx="753207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7120</a:t>
            </a:r>
            <a:r>
              <a:rPr lang="ru-RU" sz="135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sz="135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</a:t>
            </a:r>
            <a:r>
              <a:rPr lang="ru-RU" sz="135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309214" y="3160480"/>
            <a:ext cx="7399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355</a:t>
            </a:r>
            <a:endParaRPr lang="ru-RU" sz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</a:t>
            </a: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1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6" b="231"/>
          <a:stretch/>
        </p:blipFill>
        <p:spPr>
          <a:xfrm>
            <a:off x="2313838" y="2841745"/>
            <a:ext cx="585409" cy="70991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569193" y="3536013"/>
            <a:ext cx="218383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50" dirty="0">
                <a:solidFill>
                  <a:srgbClr val="002060"/>
                </a:solidFill>
              </a:rPr>
              <a:t>Военнослужащие</a:t>
            </a:r>
          </a:p>
          <a:p>
            <a:pPr algn="ctr"/>
            <a:r>
              <a:rPr lang="en-US" sz="1050" dirty="0"/>
              <a:t>119</a:t>
            </a:r>
            <a:r>
              <a:rPr lang="ru-RU" sz="1050" dirty="0"/>
              <a:t> человек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578226" y="3436021"/>
            <a:ext cx="668774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5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227</a:t>
            </a:r>
            <a:endParaRPr lang="ru-RU" sz="105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05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</a:t>
            </a:r>
            <a:r>
              <a:rPr lang="ru-RU" sz="105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623018" y="2782084"/>
            <a:ext cx="142202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5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Ветераны боевых действий</a:t>
            </a:r>
          </a:p>
          <a:p>
            <a:pPr algn="ctr"/>
            <a:r>
              <a:rPr lang="en-US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397</a:t>
            </a:r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человек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244266" y="5524313"/>
            <a:ext cx="668774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5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ru-RU" sz="105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05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</a:t>
            </a:r>
            <a:r>
              <a:rPr lang="ru-RU" sz="105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100934" y="3896007"/>
            <a:ext cx="657155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65</a:t>
            </a:r>
            <a:endParaRPr lang="ru-RU" sz="105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05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</a:t>
            </a:r>
            <a:r>
              <a:rPr lang="ru-RU" sz="105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757195" y="2151448"/>
            <a:ext cx="1357460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Пенсионеры</a:t>
            </a:r>
          </a:p>
          <a:p>
            <a:pPr algn="ctr"/>
            <a:r>
              <a:rPr lang="ru-RU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14856 человек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932415" y="1727005"/>
            <a:ext cx="11385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35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Всего</a:t>
            </a:r>
          </a:p>
          <a:p>
            <a:pPr algn="ctr"/>
            <a:r>
              <a:rPr lang="ru-RU" sz="27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8828</a:t>
            </a:r>
          </a:p>
          <a:p>
            <a:pPr algn="ctr"/>
            <a:r>
              <a:rPr lang="ru-RU" sz="135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</a:t>
            </a:r>
            <a:r>
              <a:rPr lang="ru-RU" sz="135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1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39" t="3220" r="13521" b="16482"/>
          <a:stretch/>
        </p:blipFill>
        <p:spPr>
          <a:xfrm>
            <a:off x="728556" y="3932715"/>
            <a:ext cx="516001" cy="407010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1951771" y="4406323"/>
            <a:ext cx="73930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50" dirty="0">
                <a:solidFill>
                  <a:schemeClr val="bg1"/>
                </a:solidFill>
              </a:rPr>
              <a:t>8</a:t>
            </a:r>
            <a:endParaRPr lang="ru-RU" sz="1050" dirty="0">
              <a:solidFill>
                <a:schemeClr val="bg1"/>
              </a:solidFill>
            </a:endParaRPr>
          </a:p>
          <a:p>
            <a:pPr algn="ctr"/>
            <a:r>
              <a:rPr lang="ru-RU" sz="1050" dirty="0" err="1">
                <a:solidFill>
                  <a:schemeClr val="bg1"/>
                </a:solidFill>
              </a:rPr>
              <a:t>тыс.руб</a:t>
            </a:r>
            <a:r>
              <a:rPr lang="ru-RU" sz="1050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20450" y="4314680"/>
            <a:ext cx="184745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Члены семей военнослужащих, потерявших кормильца</a:t>
            </a:r>
          </a:p>
          <a:p>
            <a:pPr algn="ctr"/>
            <a:r>
              <a:rPr lang="en-US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23 </a:t>
            </a:r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человека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429438" y="3932715"/>
            <a:ext cx="14115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Ликвидаторы ЧАЭС</a:t>
            </a:r>
          </a:p>
          <a:p>
            <a:pPr algn="ctr"/>
            <a:r>
              <a:rPr lang="en-US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27</a:t>
            </a:r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человек</a:t>
            </a:r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14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7038" y="3475402"/>
            <a:ext cx="490295" cy="429008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2466407" y="4159407"/>
            <a:ext cx="668774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5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</a:t>
            </a:r>
            <a:endParaRPr lang="ru-RU" sz="105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05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</a:t>
            </a:r>
            <a:r>
              <a:rPr lang="ru-RU" sz="105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0" y="5472261"/>
            <a:ext cx="148155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Участники подразделений особого риска</a:t>
            </a:r>
          </a:p>
          <a:p>
            <a:pPr algn="ctr"/>
            <a:r>
              <a:rPr lang="en-US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человек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699911" y="5017503"/>
            <a:ext cx="21578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5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среднем размер льготы на 1 гражданина составил</a:t>
            </a:r>
          </a:p>
          <a:p>
            <a:r>
              <a:rPr lang="ru-RU" sz="135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500,1 руб.</a:t>
            </a:r>
          </a:p>
        </p:txBody>
      </p:sp>
      <p:graphicFrame>
        <p:nvGraphicFramePr>
          <p:cNvPr id="38" name="Объект 7"/>
          <p:cNvGraphicFramePr>
            <a:graphicFrameLocks/>
          </p:cNvGraphicFramePr>
          <p:nvPr>
            <p:extLst/>
          </p:nvPr>
        </p:nvGraphicFramePr>
        <p:xfrm>
          <a:off x="260385" y="2152909"/>
          <a:ext cx="1295698" cy="11302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5"/>
          </a:graphicData>
        </a:graphic>
      </p:graphicFrame>
      <p:sp>
        <p:nvSpPr>
          <p:cNvPr id="39" name="TextBox 38"/>
          <p:cNvSpPr txBox="1"/>
          <p:nvPr/>
        </p:nvSpPr>
        <p:spPr>
          <a:xfrm>
            <a:off x="1453291" y="2714361"/>
            <a:ext cx="9114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21,6%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085077" y="2097652"/>
            <a:ext cx="18049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9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Доля предоставленных льгот в общей сумме начислений по налогу на имущество физических лиц</a:t>
            </a:r>
          </a:p>
        </p:txBody>
      </p:sp>
      <p:graphicFrame>
        <p:nvGraphicFramePr>
          <p:cNvPr id="35" name="Объект 3"/>
          <p:cNvGraphicFramePr>
            <a:graphicFrameLocks/>
          </p:cNvGraphicFramePr>
          <p:nvPr>
            <p:extLst/>
          </p:nvPr>
        </p:nvGraphicFramePr>
        <p:xfrm>
          <a:off x="5047925" y="4307485"/>
          <a:ext cx="3794630" cy="188890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2454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638681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791697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339703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14435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</a:rPr>
                        <a:t> </a:t>
                      </a:r>
                      <a:endParaRPr lang="ru-RU" sz="7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2018 год </a:t>
                      </a:r>
                      <a:endParaRPr lang="ru-RU" sz="7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 год</a:t>
                      </a: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Примечание</a:t>
                      </a:r>
                      <a:endParaRPr lang="ru-RU" sz="7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1435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  <a:latin typeface="+mn-lt"/>
                        </a:rPr>
                        <a:t>По льготам, введенным на федеральном  уровне</a:t>
                      </a:r>
                      <a:endParaRPr lang="ru-RU" sz="700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4973</a:t>
                      </a: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7812</a:t>
                      </a: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 данным налоговой отчетности за 2018 год (ф. 5-МН) и сервиса </a:t>
                      </a:r>
                      <a:r>
                        <a:rPr lang="en-US" sz="7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https://ain.nalog.ru/ain/Default.aspx</a:t>
                      </a:r>
                      <a:endParaRPr lang="ru-RU" sz="7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51435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  <a:latin typeface="+mn-lt"/>
                          <a:ea typeface="Calibri" panose="020F0502020204030204" pitchFamily="34" charset="0"/>
                        </a:rPr>
                        <a:t>По льготам</a:t>
                      </a:r>
                      <a:r>
                        <a:rPr lang="ru-RU" sz="700" baseline="0" dirty="0">
                          <a:effectLst/>
                          <a:latin typeface="+mn-lt"/>
                          <a:ea typeface="Calibri" panose="020F0502020204030204" pitchFamily="34" charset="0"/>
                        </a:rPr>
                        <a:t> введённым на Республиканском уровне</a:t>
                      </a:r>
                      <a:endParaRPr lang="ru-RU" sz="700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764</a:t>
                      </a: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1034</a:t>
                      </a: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 данным налоговой отчетности за 2018 год (ф. 5-МН) и сервиса </a:t>
                      </a:r>
                      <a:r>
                        <a:rPr lang="en-US" sz="7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https://ain.nalog.ru/ain/Default.aspx</a:t>
                      </a:r>
                      <a:endParaRPr lang="ru-RU" sz="7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51435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  <a:latin typeface="+mn-lt"/>
                        </a:rPr>
                        <a:t>По льготам, введенным на местном уровне</a:t>
                      </a:r>
                      <a:endParaRPr lang="ru-RU" sz="700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Решениями органов местного самоуправления льготы по налогу на имущество физических лиц не установлены</a:t>
                      </a:r>
                      <a:endParaRPr lang="ru-RU" sz="7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44352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+mn-lt"/>
                        </a:rPr>
                        <a:t>ИТОГО</a:t>
                      </a:r>
                      <a:endParaRPr lang="ru-RU" sz="80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>
                          <a:latin typeface="+mn-lt"/>
                          <a:cs typeface="Times New Roman" panose="02020603050405020304" pitchFamily="18" charset="0"/>
                        </a:rPr>
                        <a:t>5737</a:t>
                      </a: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>
                          <a:latin typeface="+mn-lt"/>
                          <a:cs typeface="Times New Roman" panose="02020603050405020304" pitchFamily="18" charset="0"/>
                        </a:rPr>
                        <a:t>8828</a:t>
                      </a: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  <a:latin typeface="+mn-lt"/>
                        </a:rPr>
                        <a:t> </a:t>
                      </a:r>
                      <a:endParaRPr lang="ru-RU" sz="700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7" name="TextBox 26"/>
          <p:cNvSpPr txBox="1"/>
          <p:nvPr/>
        </p:nvSpPr>
        <p:spPr>
          <a:xfrm>
            <a:off x="5810403" y="3654836"/>
            <a:ext cx="2647811" cy="5773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57175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788" b="1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Информация</a:t>
            </a:r>
            <a:endParaRPr lang="ru-RU" altLang="ru-RU" sz="375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257175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788" b="1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 налоговых льготах по налогу на имущество физических лиц и объем выпадающих доходов в связи с предоставлением данных льгот, </a:t>
            </a:r>
            <a:endParaRPr lang="ru-RU" altLang="ru-RU" sz="375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8377854" y="4076921"/>
            <a:ext cx="569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dirty="0" err="1"/>
              <a:t>тыс.руб</a:t>
            </a:r>
            <a:r>
              <a:rPr lang="ru-RU" sz="900" dirty="0"/>
              <a:t>.</a:t>
            </a:r>
          </a:p>
        </p:txBody>
      </p:sp>
      <p:sp>
        <p:nvSpPr>
          <p:cNvPr id="36" name="Прямоугольник 35"/>
          <p:cNvSpPr/>
          <p:nvPr/>
        </p:nvSpPr>
        <p:spPr>
          <a:xfrm>
            <a:off x="202109" y="1633789"/>
            <a:ext cx="4572000" cy="41549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05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Всего начислено налога на имущество физических лиц</a:t>
            </a:r>
          </a:p>
          <a:p>
            <a:r>
              <a:rPr lang="ru-RU" sz="105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2019г. (за 2018г.) в сумме 40860 </a:t>
            </a:r>
            <a:r>
              <a:rPr lang="ru-RU" sz="105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</a:t>
            </a:r>
            <a:r>
              <a:rPr lang="ru-RU" sz="105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5364575" y="2295140"/>
            <a:ext cx="14115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ИП по </a:t>
            </a:r>
            <a:r>
              <a:rPr lang="ru-RU" sz="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спец.режимам</a:t>
            </a:r>
            <a:endParaRPr lang="ru-RU" sz="9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26</a:t>
            </a:r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человек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1513217" y="4849405"/>
            <a:ext cx="668774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05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  <a:p>
            <a:pPr algn="ctr"/>
            <a:r>
              <a:rPr lang="ru-RU" sz="105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</a:t>
            </a:r>
            <a:r>
              <a:rPr lang="ru-RU" sz="105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6300942" y="2786287"/>
            <a:ext cx="668774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5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875</a:t>
            </a:r>
            <a:endParaRPr lang="ru-RU" sz="105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05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</a:t>
            </a:r>
            <a:r>
              <a:rPr lang="ru-RU" sz="105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609103" y="4808733"/>
            <a:ext cx="11033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Герои СССР, </a:t>
            </a:r>
          </a:p>
          <a:p>
            <a:pPr algn="ctr"/>
            <a:r>
              <a:rPr lang="ru-RU" sz="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полные кавалеры </a:t>
            </a:r>
          </a:p>
          <a:p>
            <a:pPr algn="ctr"/>
            <a:r>
              <a:rPr lang="ru-RU" sz="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ордена славы</a:t>
            </a:r>
          </a:p>
          <a:p>
            <a:pPr algn="ctr"/>
            <a:r>
              <a:rPr lang="en-US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человек</a:t>
            </a:r>
          </a:p>
        </p:txBody>
      </p:sp>
      <p:pic>
        <p:nvPicPr>
          <p:cNvPr id="45" name="Picture 2" descr="https://files.constantcontact.com/245510ac001/ae07485b-17a7-472a-a886-120a40e5b344.png?a=1132904307574">
            <a:extLst>
              <a:ext uri="{FF2B5EF4-FFF2-40B4-BE49-F238E27FC236}">
                <a16:creationId xmlns="" xmlns:a16="http://schemas.microsoft.com/office/drawing/2014/main" id="{39DE316F-C5AF-4647-927F-A1F61453BC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8018" y="1587903"/>
            <a:ext cx="913075" cy="91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="" xmlns:a16="http://schemas.microsoft.com/office/drawing/2014/main" id="{4D62BAA4-F907-4719-8AD8-B6022F597EEF}"/>
              </a:ext>
            </a:extLst>
          </p:cNvPr>
          <p:cNvSpPr txBox="1"/>
          <p:nvPr/>
        </p:nvSpPr>
        <p:spPr>
          <a:xfrm>
            <a:off x="4505879" y="2388718"/>
            <a:ext cx="129317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5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Многодетные семьи</a:t>
            </a:r>
          </a:p>
          <a:p>
            <a:pPr algn="ctr"/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286</a:t>
            </a:r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человек</a:t>
            </a:r>
          </a:p>
        </p:txBody>
      </p:sp>
      <p:sp>
        <p:nvSpPr>
          <p:cNvPr id="47" name="Овал 46">
            <a:extLst>
              <a:ext uri="{FF2B5EF4-FFF2-40B4-BE49-F238E27FC236}">
                <a16:creationId xmlns="" xmlns:a16="http://schemas.microsoft.com/office/drawing/2014/main" id="{D2133E8A-3D4D-475A-96CD-ADD067095EC4}"/>
              </a:ext>
            </a:extLst>
          </p:cNvPr>
          <p:cNvSpPr/>
          <p:nvPr/>
        </p:nvSpPr>
        <p:spPr>
          <a:xfrm>
            <a:off x="3758622" y="3599061"/>
            <a:ext cx="217465" cy="217465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48" name="TextBox 47">
            <a:extLst>
              <a:ext uri="{FF2B5EF4-FFF2-40B4-BE49-F238E27FC236}">
                <a16:creationId xmlns="" xmlns:a16="http://schemas.microsoft.com/office/drawing/2014/main" id="{05A06129-D345-45A0-BC8A-2947158A1B86}"/>
              </a:ext>
            </a:extLst>
          </p:cNvPr>
          <p:cNvSpPr txBox="1"/>
          <p:nvPr/>
        </p:nvSpPr>
        <p:spPr>
          <a:xfrm>
            <a:off x="3836752" y="3681656"/>
            <a:ext cx="668774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05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159</a:t>
            </a:r>
          </a:p>
          <a:p>
            <a:pPr algn="ctr"/>
            <a:r>
              <a:rPr lang="ru-RU" sz="105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</a:t>
            </a:r>
            <a:r>
              <a:rPr lang="ru-RU" sz="105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9" name="Рисунок 48">
            <a:extLst>
              <a:ext uri="{FF2B5EF4-FFF2-40B4-BE49-F238E27FC236}">
                <a16:creationId xmlns="" xmlns:a16="http://schemas.microsoft.com/office/drawing/2014/main" id="{6CCDB7A1-5900-4DEA-BCC2-3C87D50E8AE9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73" t="1772" r="6146" b="9450"/>
          <a:stretch/>
        </p:blipFill>
        <p:spPr>
          <a:xfrm>
            <a:off x="3000385" y="2266645"/>
            <a:ext cx="731930" cy="827309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="" xmlns:a16="http://schemas.microsoft.com/office/drawing/2014/main" id="{9945C97C-43FA-4454-AADA-6D91D3B1B360}"/>
              </a:ext>
            </a:extLst>
          </p:cNvPr>
          <p:cNvSpPr txBox="1"/>
          <p:nvPr/>
        </p:nvSpPr>
        <p:spPr>
          <a:xfrm>
            <a:off x="2849116" y="2992142"/>
            <a:ext cx="129317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5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Инвалиды </a:t>
            </a:r>
            <a:r>
              <a:rPr lang="en-US" sz="105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ru-RU" sz="105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05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r>
              <a:rPr lang="ru-RU" sz="105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детства </a:t>
            </a:r>
          </a:p>
          <a:p>
            <a:pPr algn="ctr"/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902 человек</a:t>
            </a:r>
          </a:p>
        </p:txBody>
      </p:sp>
    </p:spTree>
    <p:extLst>
      <p:ext uri="{BB962C8B-B14F-4D97-AF65-F5344CB8AC3E}">
        <p14:creationId xmlns:p14="http://schemas.microsoft.com/office/powerpoint/2010/main" val="52074365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Капля 22">
            <a:extLst>
              <a:ext uri="{FF2B5EF4-FFF2-40B4-BE49-F238E27FC236}">
                <a16:creationId xmlns:a16="http://schemas.microsoft.com/office/drawing/2014/main" xmlns="" id="{03A16A99-CF41-40BB-A800-3D9C885B77D7}"/>
              </a:ext>
            </a:extLst>
          </p:cNvPr>
          <p:cNvSpPr/>
          <p:nvPr/>
        </p:nvSpPr>
        <p:spPr>
          <a:xfrm rot="1454292">
            <a:off x="1034472" y="6052378"/>
            <a:ext cx="1251358" cy="418104"/>
          </a:xfrm>
          <a:prstGeom prst="teardrop">
            <a:avLst>
              <a:gd name="adj" fmla="val 200000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800" dirty="0"/>
              <a:t>Общегосударственные вопросы</a:t>
            </a:r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xmlns="" id="{C40FA766-DEA5-4B4B-9967-790E56A93248}"/>
              </a:ext>
            </a:extLst>
          </p:cNvPr>
          <p:cNvSpPr/>
          <p:nvPr/>
        </p:nvSpPr>
        <p:spPr>
          <a:xfrm>
            <a:off x="146177" y="784355"/>
            <a:ext cx="8803162" cy="1378411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155971" y="710597"/>
            <a:ext cx="8841852" cy="1333046"/>
          </a:xfrm>
          <a:prstGeom prst="rect">
            <a:avLst/>
          </a:prstGeom>
          <a:solidFill>
            <a:schemeClr val="tx2"/>
          </a:solidFill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  <p:txBody>
          <a:bodyPr vert="horz" lIns="91440" tIns="45720" rIns="91440" bIns="45720" rtlCol="0" anchor="ctr">
            <a:noAutofit/>
          </a:bodyPr>
          <a:lstStyle/>
          <a:p>
            <a:pPr lvl="0" algn="just">
              <a:defRPr/>
            </a:pPr>
            <a:r>
              <a:rPr kumimoji="0" lang="ru-RU" sz="1600" b="1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ea typeface="+mj-ea"/>
                <a:cs typeface="Times New Roman" pitchFamily="18" charset="0"/>
              </a:rPr>
              <a:t>Расходы бюджета - это средства, выплачиваемые из бюджета на реализацию расходных обязательств муниципального района Мелеузовский район Республики Башкортостан, то есть расходов, необходимость которых установлена </a:t>
            </a:r>
            <a:r>
              <a:rPr lang="ru-RU" sz="16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муниципальными правовыми актами органов местного самоуправления в соответствии с федеральными законами (законами субъекта Российской Федерации)</a:t>
            </a:r>
            <a:endParaRPr kumimoji="0" lang="ru-RU" sz="1600" b="1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4102" name="Picture 6" descr="http://sport.pnzreg.ru/files/sport_pnzreg_ru/2017/april/spor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8795" y="3820040"/>
            <a:ext cx="810619" cy="527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2379" y="13648"/>
            <a:ext cx="7555984" cy="694481"/>
          </a:xfrm>
        </p:spPr>
        <p:txBody>
          <a:bodyPr>
            <a:normAutofit/>
          </a:bodyPr>
          <a:lstStyle/>
          <a:p>
            <a:pPr algn="ctr"/>
            <a:r>
              <a:rPr lang="ru-RU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БЮДЖЕТА 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2076851"/>
            <a:ext cx="9027047" cy="1784197"/>
          </a:xfrm>
        </p:spPr>
        <p:txBody>
          <a:bodyPr>
            <a:normAutofit fontScale="92500" lnSpcReduction="10000"/>
          </a:bodyPr>
          <a:lstStyle/>
          <a:p>
            <a:pPr algn="ctr">
              <a:buNone/>
            </a:pPr>
            <a:r>
              <a:rPr lang="ru-RU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какие цели расходуются средства бюджета?</a:t>
            </a:r>
          </a:p>
          <a:p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 функционирование учреждений социальной сферы (образования, культуры, физкультуры и спорта и др.) и органов местного самоуправления;</a:t>
            </a:r>
          </a:p>
          <a:p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 социальное обеспечение населения (выплату пенсий, пособий, льгот и т.д.);</a:t>
            </a:r>
          </a:p>
          <a:p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 реализацию мероприятий в обрасти национальной экономики и  жилищно-коммунального хозяйства;</a:t>
            </a:r>
          </a:p>
          <a:p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 другие государственные нужды (межбюджетные трансферты передаваемые бюджетам поселений и т.д.)</a:t>
            </a:r>
          </a:p>
        </p:txBody>
      </p:sp>
      <p:pic>
        <p:nvPicPr>
          <p:cNvPr id="4098" name="Picture 2" descr="http://19aksay.detkin-club.ru/images/about/1zvtqhe_57088d8dda62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5809" y="3785369"/>
            <a:ext cx="848319" cy="621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www.yarnews.net/files/1/1000/5407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9236" y="3788652"/>
            <a:ext cx="810619" cy="632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8" descr="http://www.perito.co.in/wp-content/uploads/2016/03/Recruitment-Service-Companies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10" descr="http://www.perito.co.in/wp-content/uploads/2016/03/Recruitment-Service-Companies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108" name="Picture 12" descr="http://invaop.ru/upload/medialibrary/a63/a63eeab840f6c45fbc1524bd386cba5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5472" y="3796641"/>
            <a:ext cx="855847" cy="585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1" name="Picture 15" descr="http://www.interbuh.com.ua/uploads/images/category/other/%D0%B7%D0%BD%D0%B0%D0%BA%D0%B8/article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55" y="5227302"/>
            <a:ext cx="868440" cy="868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0" descr="https://www.colourbox.com/preview/3652562-give-me-your-money-character-gives-purse-full-of-gold-coins-to-another-character.jpg">
            <a:extLst>
              <a:ext uri="{FF2B5EF4-FFF2-40B4-BE49-F238E27FC236}">
                <a16:creationId xmlns:a16="http://schemas.microsoft.com/office/drawing/2014/main" xmlns="" id="{5D5885BA-4BDE-4B8C-AE27-833BBD0E2D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6561" y="5408750"/>
            <a:ext cx="709516" cy="672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Рисунок 2">
            <a:extLst>
              <a:ext uri="{FF2B5EF4-FFF2-40B4-BE49-F238E27FC236}">
                <a16:creationId xmlns:a16="http://schemas.microsoft.com/office/drawing/2014/main" xmlns="" id="{BD2BEDB0-83AC-4D50-8C6F-3585A45C82F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3807593"/>
            <a:ext cx="848319" cy="621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E9440B83-7C63-4D65-A002-38669F4EB97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975" y="4284020"/>
            <a:ext cx="1008414" cy="732788"/>
          </a:xfrm>
          <a:prstGeom prst="rect">
            <a:avLst/>
          </a:prstGeom>
        </p:spPr>
      </p:pic>
      <p:pic>
        <p:nvPicPr>
          <p:cNvPr id="41986" name="Picture 2" descr="http://www.bronadmin.ru/images/2015-12-02-03-52-600dba255374bf8088cfd.jpg">
            <a:extLst>
              <a:ext uri="{FF2B5EF4-FFF2-40B4-BE49-F238E27FC236}">
                <a16:creationId xmlns:a16="http://schemas.microsoft.com/office/drawing/2014/main" xmlns="" id="{53BEB0BE-1747-4D5C-B375-DB00C62DEF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3779643"/>
            <a:ext cx="848319" cy="632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FD995C30-B2F9-479C-AE8D-7DB1E504648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203848" y="3805195"/>
            <a:ext cx="721889" cy="621298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BE978DDB-E133-4EEB-BE98-F6AAFD10E10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095358" y="4521229"/>
            <a:ext cx="658436" cy="703845"/>
          </a:xfrm>
          <a:prstGeom prst="rect">
            <a:avLst/>
          </a:prstGeom>
        </p:spPr>
      </p:pic>
      <p:sp>
        <p:nvSpPr>
          <p:cNvPr id="31" name="Капля 30">
            <a:extLst>
              <a:ext uri="{FF2B5EF4-FFF2-40B4-BE49-F238E27FC236}">
                <a16:creationId xmlns:a16="http://schemas.microsoft.com/office/drawing/2014/main" xmlns="" id="{707CFE45-1739-4802-BFBB-C858E7353F29}"/>
              </a:ext>
            </a:extLst>
          </p:cNvPr>
          <p:cNvSpPr/>
          <p:nvPr/>
        </p:nvSpPr>
        <p:spPr>
          <a:xfrm rot="5400000">
            <a:off x="2193397" y="4795087"/>
            <a:ext cx="1213572" cy="519298"/>
          </a:xfrm>
          <a:prstGeom prst="teardrop">
            <a:avLst>
              <a:gd name="adj" fmla="val 151964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800" dirty="0"/>
              <a:t>Национальная экономика</a:t>
            </a:r>
          </a:p>
        </p:txBody>
      </p:sp>
      <p:sp>
        <p:nvSpPr>
          <p:cNvPr id="32" name="Капля 31">
            <a:extLst>
              <a:ext uri="{FF2B5EF4-FFF2-40B4-BE49-F238E27FC236}">
                <a16:creationId xmlns:a16="http://schemas.microsoft.com/office/drawing/2014/main" xmlns="" id="{10427600-C3AE-4C4F-AF9C-3FC0A2207C12}"/>
              </a:ext>
            </a:extLst>
          </p:cNvPr>
          <p:cNvSpPr/>
          <p:nvPr/>
        </p:nvSpPr>
        <p:spPr>
          <a:xfrm rot="4149492">
            <a:off x="1365572" y="4871678"/>
            <a:ext cx="1366840" cy="564176"/>
          </a:xfrm>
          <a:prstGeom prst="teardrop">
            <a:avLst>
              <a:gd name="adj" fmla="val 181836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800" dirty="0"/>
              <a:t>Национальная безопасность и правоохранительная деятельность</a:t>
            </a:r>
          </a:p>
        </p:txBody>
      </p:sp>
      <p:sp>
        <p:nvSpPr>
          <p:cNvPr id="33" name="Капля 32">
            <a:extLst>
              <a:ext uri="{FF2B5EF4-FFF2-40B4-BE49-F238E27FC236}">
                <a16:creationId xmlns:a16="http://schemas.microsoft.com/office/drawing/2014/main" xmlns="" id="{F3AEF76D-23ED-4420-89BF-D4FA30C7CE26}"/>
              </a:ext>
            </a:extLst>
          </p:cNvPr>
          <p:cNvSpPr/>
          <p:nvPr/>
        </p:nvSpPr>
        <p:spPr>
          <a:xfrm rot="5064230" flipV="1">
            <a:off x="3031873" y="4827565"/>
            <a:ext cx="1103139" cy="488390"/>
          </a:xfrm>
          <a:prstGeom prst="teardrop">
            <a:avLst>
              <a:gd name="adj" fmla="val 151964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800" dirty="0"/>
              <a:t>Жилищно-коммунальное хозяйство</a:t>
            </a:r>
          </a:p>
        </p:txBody>
      </p:sp>
      <p:sp>
        <p:nvSpPr>
          <p:cNvPr id="34" name="Капля 33">
            <a:extLst>
              <a:ext uri="{FF2B5EF4-FFF2-40B4-BE49-F238E27FC236}">
                <a16:creationId xmlns:a16="http://schemas.microsoft.com/office/drawing/2014/main" xmlns="" id="{C15BBAF8-4801-47E1-8A4D-C56B15D75AC9}"/>
              </a:ext>
            </a:extLst>
          </p:cNvPr>
          <p:cNvSpPr/>
          <p:nvPr/>
        </p:nvSpPr>
        <p:spPr>
          <a:xfrm rot="17458209" flipH="1">
            <a:off x="4227508" y="4784932"/>
            <a:ext cx="1225169" cy="418104"/>
          </a:xfrm>
          <a:prstGeom prst="teardrop">
            <a:avLst>
              <a:gd name="adj" fmla="val 163663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800" dirty="0"/>
              <a:t>Образование</a:t>
            </a:r>
          </a:p>
        </p:txBody>
      </p:sp>
      <p:sp>
        <p:nvSpPr>
          <p:cNvPr id="35" name="Капля 34">
            <a:extLst>
              <a:ext uri="{FF2B5EF4-FFF2-40B4-BE49-F238E27FC236}">
                <a16:creationId xmlns:a16="http://schemas.microsoft.com/office/drawing/2014/main" xmlns="" id="{9EEF7AE3-5D8B-45BB-A905-EE8B6412BBFF}"/>
              </a:ext>
            </a:extLst>
          </p:cNvPr>
          <p:cNvSpPr/>
          <p:nvPr/>
        </p:nvSpPr>
        <p:spPr>
          <a:xfrm rot="18361559" flipH="1">
            <a:off x="4984658" y="4749786"/>
            <a:ext cx="1304780" cy="418104"/>
          </a:xfrm>
          <a:prstGeom prst="teardrop">
            <a:avLst>
              <a:gd name="adj" fmla="val 200000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800" dirty="0"/>
              <a:t>Культура, кинематография</a:t>
            </a:r>
          </a:p>
        </p:txBody>
      </p:sp>
      <p:sp>
        <p:nvSpPr>
          <p:cNvPr id="36" name="Капля 35">
            <a:extLst>
              <a:ext uri="{FF2B5EF4-FFF2-40B4-BE49-F238E27FC236}">
                <a16:creationId xmlns:a16="http://schemas.microsoft.com/office/drawing/2014/main" xmlns="" id="{645A0AF1-C9B6-42E7-BAD8-B2B75A6E6CD3}"/>
              </a:ext>
            </a:extLst>
          </p:cNvPr>
          <p:cNvSpPr/>
          <p:nvPr/>
        </p:nvSpPr>
        <p:spPr>
          <a:xfrm rot="18423726" flipH="1">
            <a:off x="5858950" y="4743617"/>
            <a:ext cx="1247008" cy="418104"/>
          </a:xfrm>
          <a:prstGeom prst="teardrop">
            <a:avLst>
              <a:gd name="adj" fmla="val 200000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800" dirty="0"/>
              <a:t>Социальная политика</a:t>
            </a:r>
          </a:p>
        </p:txBody>
      </p:sp>
      <p:sp>
        <p:nvSpPr>
          <p:cNvPr id="37" name="Капля 36">
            <a:extLst>
              <a:ext uri="{FF2B5EF4-FFF2-40B4-BE49-F238E27FC236}">
                <a16:creationId xmlns:a16="http://schemas.microsoft.com/office/drawing/2014/main" xmlns="" id="{46473A32-ABA8-440D-99BF-420F66C3BDA2}"/>
              </a:ext>
            </a:extLst>
          </p:cNvPr>
          <p:cNvSpPr/>
          <p:nvPr/>
        </p:nvSpPr>
        <p:spPr>
          <a:xfrm rot="18721097" flipH="1">
            <a:off x="6599153" y="4819907"/>
            <a:ext cx="1371769" cy="418104"/>
          </a:xfrm>
          <a:prstGeom prst="teardrop">
            <a:avLst>
              <a:gd name="adj" fmla="val 200000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800" dirty="0"/>
              <a:t>Физическая культура и спорт</a:t>
            </a:r>
          </a:p>
        </p:txBody>
      </p:sp>
      <p:sp>
        <p:nvSpPr>
          <p:cNvPr id="38" name="Капля 37">
            <a:extLst>
              <a:ext uri="{FF2B5EF4-FFF2-40B4-BE49-F238E27FC236}">
                <a16:creationId xmlns:a16="http://schemas.microsoft.com/office/drawing/2014/main" xmlns="" id="{3FEAD7E8-600E-4CB0-B4F7-65C9B0734210}"/>
              </a:ext>
            </a:extLst>
          </p:cNvPr>
          <p:cNvSpPr/>
          <p:nvPr/>
        </p:nvSpPr>
        <p:spPr>
          <a:xfrm rot="19665748" flipH="1">
            <a:off x="6698646" y="5370835"/>
            <a:ext cx="1565992" cy="418104"/>
          </a:xfrm>
          <a:prstGeom prst="teardrop">
            <a:avLst>
              <a:gd name="adj" fmla="val 200000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800" dirty="0"/>
              <a:t>Средства массовой информации</a:t>
            </a:r>
          </a:p>
        </p:txBody>
      </p:sp>
      <p:sp>
        <p:nvSpPr>
          <p:cNvPr id="39" name="Капля 38">
            <a:extLst>
              <a:ext uri="{FF2B5EF4-FFF2-40B4-BE49-F238E27FC236}">
                <a16:creationId xmlns:a16="http://schemas.microsoft.com/office/drawing/2014/main" xmlns="" id="{5DED0F56-6FFA-451C-B47D-859EE20A1959}"/>
              </a:ext>
            </a:extLst>
          </p:cNvPr>
          <p:cNvSpPr/>
          <p:nvPr/>
        </p:nvSpPr>
        <p:spPr>
          <a:xfrm rot="20637858" flipH="1">
            <a:off x="6825318" y="6034437"/>
            <a:ext cx="1351389" cy="418104"/>
          </a:xfrm>
          <a:prstGeom prst="teardrop">
            <a:avLst>
              <a:gd name="adj" fmla="val 191341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800" dirty="0"/>
              <a:t>Межбюджетные трансферты</a:t>
            </a:r>
          </a:p>
        </p:txBody>
      </p:sp>
      <p:sp>
        <p:nvSpPr>
          <p:cNvPr id="40" name="Капля 39">
            <a:extLst>
              <a:ext uri="{FF2B5EF4-FFF2-40B4-BE49-F238E27FC236}">
                <a16:creationId xmlns:a16="http://schemas.microsoft.com/office/drawing/2014/main" xmlns="" id="{E0021572-34C8-4DC7-BC72-1B821B1AC8E2}"/>
              </a:ext>
            </a:extLst>
          </p:cNvPr>
          <p:cNvSpPr/>
          <p:nvPr/>
        </p:nvSpPr>
        <p:spPr>
          <a:xfrm rot="2823352">
            <a:off x="955884" y="5396667"/>
            <a:ext cx="1213572" cy="418104"/>
          </a:xfrm>
          <a:prstGeom prst="teardrop">
            <a:avLst>
              <a:gd name="adj" fmla="val 200000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800" dirty="0"/>
              <a:t>Национальная оборона</a:t>
            </a:r>
          </a:p>
        </p:txBody>
      </p:sp>
      <p:sp>
        <p:nvSpPr>
          <p:cNvPr id="24" name="Прямоугольник: усеченные противолежащие углы 23">
            <a:extLst>
              <a:ext uri="{FF2B5EF4-FFF2-40B4-BE49-F238E27FC236}">
                <a16:creationId xmlns:a16="http://schemas.microsoft.com/office/drawing/2014/main" xmlns="" id="{84ABCC30-468F-4E8A-B8EB-E7BB2502A252}"/>
              </a:ext>
            </a:extLst>
          </p:cNvPr>
          <p:cNvSpPr/>
          <p:nvPr/>
        </p:nvSpPr>
        <p:spPr>
          <a:xfrm>
            <a:off x="3203848" y="6023346"/>
            <a:ext cx="2673046" cy="524143"/>
          </a:xfrm>
          <a:prstGeom prst="snip2Diag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accent3">
                    <a:lumMod val="50000"/>
                  </a:schemeClr>
                </a:solidFill>
              </a:rPr>
              <a:t>Расходы бюджета</a:t>
            </a:r>
          </a:p>
        </p:txBody>
      </p:sp>
      <p:sp>
        <p:nvSpPr>
          <p:cNvPr id="41" name="Капля 40">
            <a:extLst>
              <a:ext uri="{FF2B5EF4-FFF2-40B4-BE49-F238E27FC236}">
                <a16:creationId xmlns:a16="http://schemas.microsoft.com/office/drawing/2014/main" xmlns="" id="{F3AEF76D-23ED-4420-89BF-D4FA30C7CE26}"/>
              </a:ext>
            </a:extLst>
          </p:cNvPr>
          <p:cNvSpPr/>
          <p:nvPr/>
        </p:nvSpPr>
        <p:spPr>
          <a:xfrm rot="5400000" flipV="1">
            <a:off x="3634512" y="4753032"/>
            <a:ext cx="1098554" cy="488390"/>
          </a:xfrm>
          <a:prstGeom prst="teardrop">
            <a:avLst>
              <a:gd name="adj" fmla="val 151964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800" dirty="0" smtClean="0"/>
              <a:t>Охрана окружающей среды</a:t>
            </a:r>
            <a:endParaRPr lang="ru-RU" sz="800" dirty="0"/>
          </a:p>
        </p:txBody>
      </p:sp>
      <p:pic>
        <p:nvPicPr>
          <p:cNvPr id="42" name="Рисунок 41">
            <a:extLst>
              <a:ext uri="{FF2B5EF4-FFF2-40B4-BE49-F238E27FC236}">
                <a16:creationId xmlns:a16="http://schemas.microsoft.com/office/drawing/2014/main" xmlns="" id="{FD995C30-B2F9-479C-AE8D-7DB1E504648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686" y="3843433"/>
            <a:ext cx="721889" cy="544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03739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781859671"/>
              </p:ext>
            </p:extLst>
          </p:nvPr>
        </p:nvGraphicFramePr>
        <p:xfrm>
          <a:off x="236461" y="1367293"/>
          <a:ext cx="3049044" cy="51212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8356" y="126430"/>
            <a:ext cx="8783046" cy="782290"/>
          </a:xfrm>
        </p:spPr>
        <p:txBody>
          <a:bodyPr>
            <a:noAutofit/>
          </a:bodyPr>
          <a:lstStyle/>
          <a:p>
            <a:pPr algn="ctr"/>
            <a:r>
              <a:rPr lang="ru-RU" sz="1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 муниципального района Мелеузовский район Республики Башкортостан на </a:t>
            </a:r>
            <a:r>
              <a:rPr lang="ru-RU" sz="1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 </a:t>
            </a:r>
            <a:r>
              <a:rPr lang="ru-RU" sz="1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 и плановый период </a:t>
            </a:r>
            <a:r>
              <a:rPr lang="ru-RU" sz="1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 </a:t>
            </a:r>
            <a:r>
              <a:rPr lang="ru-RU" sz="1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1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 </a:t>
            </a:r>
            <a:r>
              <a:rPr lang="ru-RU" sz="1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годов </a:t>
            </a:r>
            <a:r>
              <a:rPr lang="ru-RU" sz="1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1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социальный бюджет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164790" y="1628903"/>
            <a:ext cx="391676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По разделам функциональной классификации расходов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55521" y="967183"/>
            <a:ext cx="86985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Как и в предыдущие годы  в структуре  расходов приоритетными  являются расходы на социальную сферу, которые составляют в 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 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году – 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76,8 % 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 общего объема расходов 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(1 384 255,6 тыс. 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рублей), в 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 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году – 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74,6 % (1 421 025,0 тыс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рублей), в 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 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году – 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72,4 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 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(1 481 052,2 тыс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рублей).</a:t>
            </a: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 </a:t>
            </a:r>
          </a:p>
          <a:p>
            <a:endParaRPr lang="ru-RU" sz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4" name="Диаграмма 13"/>
          <p:cNvGraphicFramePr/>
          <p:nvPr>
            <p:extLst>
              <p:ext uri="{D42A27DB-BD31-4B8C-83A1-F6EECF244321}">
                <p14:modId xmlns:p14="http://schemas.microsoft.com/office/powerpoint/2010/main" val="1464751059"/>
              </p:ext>
            </p:extLst>
          </p:nvPr>
        </p:nvGraphicFramePr>
        <p:xfrm>
          <a:off x="2915816" y="4221088"/>
          <a:ext cx="3846441" cy="24880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5" name="Диаграмма 14"/>
          <p:cNvGraphicFramePr/>
          <p:nvPr>
            <p:extLst>
              <p:ext uri="{D42A27DB-BD31-4B8C-83A1-F6EECF244321}">
                <p14:modId xmlns:p14="http://schemas.microsoft.com/office/powerpoint/2010/main" val="1035589387"/>
              </p:ext>
            </p:extLst>
          </p:nvPr>
        </p:nvGraphicFramePr>
        <p:xfrm>
          <a:off x="5562609" y="4300611"/>
          <a:ext cx="1848678" cy="22363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6" name="Диаграмма 15"/>
          <p:cNvGraphicFramePr/>
          <p:nvPr>
            <p:extLst>
              <p:ext uri="{D42A27DB-BD31-4B8C-83A1-F6EECF244321}">
                <p14:modId xmlns:p14="http://schemas.microsoft.com/office/powerpoint/2010/main" val="2007391885"/>
              </p:ext>
            </p:extLst>
          </p:nvPr>
        </p:nvGraphicFramePr>
        <p:xfrm>
          <a:off x="7157111" y="4164496"/>
          <a:ext cx="1986889" cy="2286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7" name="TextBox 16"/>
          <p:cNvSpPr txBox="1"/>
          <p:nvPr/>
        </p:nvSpPr>
        <p:spPr>
          <a:xfrm>
            <a:off x="4298943" y="5749854"/>
            <a:ext cx="13232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Всего расходов  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1 803 567,9 </a:t>
            </a:r>
            <a:r>
              <a:rPr lang="ru-RU" sz="1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тыс.рублей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912057" y="5583861"/>
            <a:ext cx="15471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Всего расходов    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1 905 112,4 </a:t>
            </a:r>
            <a:r>
              <a:rPr lang="ru-RU" sz="1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тыс.рублей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459257" y="5620596"/>
            <a:ext cx="15076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Всего расходов      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2 045 499,9 </a:t>
            </a:r>
          </a:p>
          <a:p>
            <a:r>
              <a:rPr lang="ru-RU" sz="1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тыс.рублей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36461" y="1841315"/>
            <a:ext cx="13236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Образование*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524307" y="1864365"/>
            <a:ext cx="10384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Культура*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311278" y="1835937"/>
            <a:ext cx="26219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Социальное обеспечение*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374715" y="1782791"/>
            <a:ext cx="16766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Физическая культура и спорт*</a:t>
            </a:r>
          </a:p>
        </p:txBody>
      </p:sp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1019454023"/>
              </p:ext>
            </p:extLst>
          </p:nvPr>
        </p:nvGraphicFramePr>
        <p:xfrm>
          <a:off x="1835696" y="2090568"/>
          <a:ext cx="2411278" cy="22642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12" name="Диаграмма 11"/>
          <p:cNvGraphicFramePr/>
          <p:nvPr>
            <p:extLst>
              <p:ext uri="{D42A27DB-BD31-4B8C-83A1-F6EECF244321}">
                <p14:modId xmlns:p14="http://schemas.microsoft.com/office/powerpoint/2010/main" val="3843930012"/>
              </p:ext>
            </p:extLst>
          </p:nvPr>
        </p:nvGraphicFramePr>
        <p:xfrm>
          <a:off x="4188035" y="2083740"/>
          <a:ext cx="2574236" cy="23944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4208005556"/>
              </p:ext>
            </p:extLst>
          </p:nvPr>
        </p:nvGraphicFramePr>
        <p:xfrm>
          <a:off x="6631257" y="2037647"/>
          <a:ext cx="2201605" cy="20404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</p:spTree>
    <p:extLst>
      <p:ext uri="{BB962C8B-B14F-4D97-AF65-F5344CB8AC3E}">
        <p14:creationId xmlns:p14="http://schemas.microsoft.com/office/powerpoint/2010/main" val="187928675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25D5DEC-3DF1-45FB-9ADD-644EC65F41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3437"/>
            <a:ext cx="8934450" cy="803275"/>
          </a:xfrm>
        </p:spPr>
        <p:txBody>
          <a:bodyPr>
            <a:noAutofit/>
          </a:bodyPr>
          <a:lstStyle/>
          <a:p>
            <a:pPr marL="0" indent="0" algn="ctr" fontAlgn="auto">
              <a:spcAft>
                <a:spcPts val="0"/>
              </a:spcAft>
              <a:buFont typeface="Georgia" panose="02040502050405020303" pitchFamily="18" charset="0"/>
              <a:buNone/>
              <a:defRPr/>
            </a:pPr>
            <a:r>
              <a:rPr lang="ru-RU" sz="1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Прогноз расходов консолидированного бюджета муниципального района Мелеузовский район на </a:t>
            </a:r>
            <a:r>
              <a:rPr lang="ru-RU" sz="1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2020 </a:t>
            </a:r>
            <a:r>
              <a:rPr lang="ru-RU" sz="1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– </a:t>
            </a:r>
            <a:r>
              <a:rPr lang="ru-RU" sz="1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2022 </a:t>
            </a:r>
            <a:r>
              <a:rPr lang="ru-RU" sz="1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годы</a:t>
            </a:r>
          </a:p>
        </p:txBody>
      </p:sp>
      <p:graphicFrame>
        <p:nvGraphicFramePr>
          <p:cNvPr id="4" name="Содержимое 3">
            <a:extLst>
              <a:ext uri="{FF2B5EF4-FFF2-40B4-BE49-F238E27FC236}">
                <a16:creationId xmlns:a16="http://schemas.microsoft.com/office/drawing/2014/main" xmlns="" id="{0C18E3DF-B08E-4299-84E2-3B966C9F6D7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74173810"/>
              </p:ext>
            </p:extLst>
          </p:nvPr>
        </p:nvGraphicFramePr>
        <p:xfrm>
          <a:off x="107503" y="692697"/>
          <a:ext cx="8928992" cy="6015112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66199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4260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4260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77239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912824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98310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842550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702173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716893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  <a:gridCol w="651850">
                  <a:extLst>
                    <a:ext uri="{9D8B030D-6E8A-4147-A177-3AD203B41FA5}">
                      <a16:colId xmlns:a16="http://schemas.microsoft.com/office/drawing/2014/main" xmlns="" val="20009"/>
                    </a:ext>
                  </a:extLst>
                </a:gridCol>
              </a:tblGrid>
              <a:tr h="293090">
                <a:tc rowSpan="3">
                  <a:txBody>
                    <a:bodyPr/>
                    <a:lstStyle/>
                    <a:p>
                      <a:pPr algn="ctr"/>
                      <a:r>
                        <a:rPr lang="ru-RU" sz="1050" b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</a:p>
                  </a:txBody>
                  <a:tcPr marL="91445" marR="91445" marT="45729" marB="45729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rowSpan="2" gridSpan="3">
                  <a:txBody>
                    <a:bodyPr/>
                    <a:lstStyle/>
                    <a:p>
                      <a:pPr algn="ctr"/>
                      <a:r>
                        <a:rPr lang="ru-RU" sz="1050" b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Консолидированный</a:t>
                      </a:r>
                      <a:r>
                        <a:rPr lang="ru-RU" sz="1050" b="0" baseline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бюджет</a:t>
                      </a:r>
                      <a:endParaRPr lang="ru-RU" sz="105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5" marR="91445" marT="45729" marB="45729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6">
                  <a:txBody>
                    <a:bodyPr/>
                    <a:lstStyle/>
                    <a:p>
                      <a:pPr algn="ctr"/>
                      <a:r>
                        <a:rPr lang="ru-RU" sz="1050" b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том числе:</a:t>
                      </a:r>
                    </a:p>
                  </a:txBody>
                  <a:tcPr marL="91445" marR="91445" marT="45729" marB="45729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4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91447" marR="91447" marT="45726" marB="45726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8458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Бюджет муниципального </a:t>
                      </a:r>
                      <a:r>
                        <a:rPr lang="ru-RU" sz="105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района</a:t>
                      </a:r>
                      <a:endParaRPr lang="ru-RU" sz="105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5" marR="91445" marT="45729" marB="45729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r>
                        <a:rPr lang="ru-RU" sz="105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Бюджеты</a:t>
                      </a:r>
                      <a:r>
                        <a:rPr lang="ru-RU" sz="1050" baseline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поселений</a:t>
                      </a:r>
                      <a:endParaRPr lang="ru-RU" sz="105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5" marR="91445" marT="45729" marB="45729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4089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1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2020</a:t>
                      </a:r>
                      <a:endParaRPr lang="ru-RU" sz="1050" b="1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5" marR="91445" marT="45729" marB="45729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1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2021</a:t>
                      </a:r>
                      <a:endParaRPr lang="ru-RU" sz="1050" b="1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5" marR="91445" marT="45729" marB="45729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1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2022</a:t>
                      </a:r>
                      <a:endParaRPr lang="ru-RU" sz="1050" b="1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5" marR="91445" marT="45729" marB="45729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1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2020</a:t>
                      </a:r>
                      <a:endParaRPr lang="ru-RU" sz="1050" b="1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5" marR="91445" marT="45729" marB="45729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1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2021</a:t>
                      </a:r>
                      <a:endParaRPr lang="ru-RU" sz="1050" b="1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5" marR="91445" marT="45729" marB="45729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1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2022</a:t>
                      </a:r>
                      <a:endParaRPr lang="ru-RU" sz="1050" b="1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5" marR="91445" marT="45729" marB="45729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1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2020</a:t>
                      </a:r>
                      <a:endParaRPr lang="ru-RU" sz="1050" b="1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5" marR="91445" marT="45729" marB="45729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1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2021</a:t>
                      </a:r>
                      <a:endParaRPr lang="ru-RU" sz="1050" b="1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5" marR="91445" marT="45729" marB="45729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1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2022</a:t>
                      </a:r>
                      <a:endParaRPr lang="ru-RU" sz="1050" b="1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5" marR="91445" marT="45729" marB="45729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9840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5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Общегосударственные вопросы</a:t>
                      </a:r>
                      <a:endParaRPr kumimoji="0" lang="ru-RU" sz="105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5" marR="91445" marT="45729" marB="45729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199 803,2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197 705,4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199 666,1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t" latinLnBrk="0" hangingPunct="1"/>
                      <a:r>
                        <a:rPr lang="ru-RU" sz="1100" kern="1200" dirty="0">
                          <a:solidFill>
                            <a:schemeClr val="bg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134 266,2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t" latinLnBrk="0" hangingPunct="1"/>
                      <a:r>
                        <a:rPr lang="ru-RU" sz="1100" kern="1200">
                          <a:solidFill>
                            <a:schemeClr val="bg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131 643,4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t" latinLnBrk="0" hangingPunct="1"/>
                      <a:r>
                        <a:rPr lang="ru-RU" sz="1100" kern="1200">
                          <a:solidFill>
                            <a:schemeClr val="bg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133 074,1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t" latinLnBrk="0" hangingPunct="1"/>
                      <a:r>
                        <a:rPr lang="ru-RU" sz="1100" kern="1200">
                          <a:solidFill>
                            <a:schemeClr val="bg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65 537,0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t" latinLnBrk="0" hangingPunct="1"/>
                      <a:r>
                        <a:rPr lang="ru-RU" sz="1100" kern="1200">
                          <a:solidFill>
                            <a:schemeClr val="bg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66 062,0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t" latinLnBrk="0" hangingPunct="1"/>
                      <a:r>
                        <a:rPr lang="ru-RU" sz="1100" kern="1200">
                          <a:solidFill>
                            <a:schemeClr val="bg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66 592,0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11583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Национальная оборона</a:t>
                      </a:r>
                      <a:endParaRPr kumimoji="0" lang="ru-RU" sz="105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87" marR="5487" marT="5488" marB="0" anchor="ctr" horzOverflow="overflow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2 021,2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2 035,1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2 099,9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457200" rtl="0" eaLnBrk="1" fontAlgn="t" latinLnBrk="0" hangingPunct="1"/>
                      <a:r>
                        <a:rPr lang="ru-RU" sz="1100" kern="1200" dirty="0">
                          <a:solidFill>
                            <a:schemeClr val="bg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2 021,2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457200" rtl="0" eaLnBrk="1" fontAlgn="t" latinLnBrk="0" hangingPunct="1"/>
                      <a:r>
                        <a:rPr lang="ru-RU" sz="1100" kern="1200">
                          <a:solidFill>
                            <a:schemeClr val="bg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2 035,1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457200" rtl="0" eaLnBrk="1" fontAlgn="t" latinLnBrk="0" hangingPunct="1"/>
                      <a:r>
                        <a:rPr lang="ru-RU" sz="1100" kern="1200">
                          <a:solidFill>
                            <a:schemeClr val="bg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2 099,9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457200" rtl="0" eaLnBrk="1" fontAlgn="t" latinLnBrk="0" hangingPunct="1"/>
                      <a:r>
                        <a:rPr lang="ru-RU" sz="1100" kern="1200">
                          <a:solidFill>
                            <a:schemeClr val="bg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2 021,2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457200" rtl="0" eaLnBrk="1" fontAlgn="t" latinLnBrk="0" hangingPunct="1"/>
                      <a:r>
                        <a:rPr lang="ru-RU" sz="1100" kern="1200">
                          <a:solidFill>
                            <a:schemeClr val="bg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2 035,1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457200" rtl="0" eaLnBrk="1" fontAlgn="t" latinLnBrk="0" hangingPunct="1"/>
                      <a:r>
                        <a:rPr lang="ru-RU" sz="1100" kern="1200">
                          <a:solidFill>
                            <a:schemeClr val="bg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2 099,9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631164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Национальная безопасность и правоохранительная деятельность</a:t>
                      </a:r>
                      <a:endParaRPr kumimoji="0" lang="ru-RU" sz="105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87" marR="5487" marT="5488" marB="0" anchor="ctr" horzOverflow="overflow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18 703,0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18 738,0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18 773,0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t" latinLnBrk="0" hangingPunct="1"/>
                      <a:r>
                        <a:rPr lang="ru-RU" sz="1100" kern="1200" dirty="0">
                          <a:solidFill>
                            <a:schemeClr val="bg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4 498,0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t" latinLnBrk="0" hangingPunct="1"/>
                      <a:r>
                        <a:rPr lang="ru-RU" sz="1100" kern="1200" dirty="0">
                          <a:solidFill>
                            <a:schemeClr val="bg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4 533,0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t" latinLnBrk="0" hangingPunct="1"/>
                      <a:r>
                        <a:rPr lang="ru-RU" sz="1100" kern="1200">
                          <a:solidFill>
                            <a:schemeClr val="bg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4 568,0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t" latinLnBrk="0" hangingPunct="1"/>
                      <a:r>
                        <a:rPr lang="ru-RU" sz="1100" kern="1200">
                          <a:solidFill>
                            <a:schemeClr val="bg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14 205,0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t" latinLnBrk="0" hangingPunct="1"/>
                      <a:r>
                        <a:rPr lang="ru-RU" sz="1100" kern="1200">
                          <a:solidFill>
                            <a:schemeClr val="bg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14 205,0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t" latinLnBrk="0" hangingPunct="1"/>
                      <a:r>
                        <a:rPr lang="ru-RU" sz="1100" kern="1200">
                          <a:solidFill>
                            <a:schemeClr val="bg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14 205,0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11583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Национальная экономика </a:t>
                      </a:r>
                      <a:endParaRPr kumimoji="0" lang="ru-RU" sz="105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87" marR="5487" marT="5488" marB="0" anchor="ctr" horzOverflow="overflow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158 437,8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180 635,4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169 356,8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457200" rtl="0" eaLnBrk="1" fontAlgn="t" latinLnBrk="0" hangingPunct="1"/>
                      <a:r>
                        <a:rPr lang="ru-RU" sz="1100" kern="1200">
                          <a:solidFill>
                            <a:schemeClr val="bg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106 863,8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457200" rtl="0" eaLnBrk="1" fontAlgn="t" latinLnBrk="0" hangingPunct="1"/>
                      <a:r>
                        <a:rPr lang="ru-RU" sz="1100" kern="1200" dirty="0">
                          <a:solidFill>
                            <a:schemeClr val="bg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128 567,4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457200" rtl="0" eaLnBrk="1" fontAlgn="t" latinLnBrk="0" hangingPunct="1"/>
                      <a:r>
                        <a:rPr lang="ru-RU" sz="1100" kern="1200">
                          <a:solidFill>
                            <a:schemeClr val="bg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117 143,8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457200" rtl="0" eaLnBrk="1" fontAlgn="t" latinLnBrk="0" hangingPunct="1"/>
                      <a:r>
                        <a:rPr lang="ru-RU" sz="1100" kern="1200">
                          <a:solidFill>
                            <a:schemeClr val="bg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51 574,0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457200" rtl="0" eaLnBrk="1" fontAlgn="t" latinLnBrk="0" hangingPunct="1"/>
                      <a:r>
                        <a:rPr lang="ru-RU" sz="1100" kern="1200">
                          <a:solidFill>
                            <a:schemeClr val="bg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52 068,0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457200" rtl="0" eaLnBrk="1" fontAlgn="t" latinLnBrk="0" hangingPunct="1"/>
                      <a:r>
                        <a:rPr lang="ru-RU" sz="1100" kern="1200">
                          <a:solidFill>
                            <a:schemeClr val="bg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52 213,0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27664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Жилищно – коммунальное хозяйство</a:t>
                      </a:r>
                      <a:endParaRPr kumimoji="0" lang="ru-RU" sz="105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87" marR="5487" marT="5488" marB="0" anchor="ctr" horzOverflow="overflow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165 734,1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187 299,5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253 779,9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t" latinLnBrk="0" hangingPunct="1"/>
                      <a:r>
                        <a:rPr lang="ru-RU" sz="1100" kern="1200">
                          <a:solidFill>
                            <a:schemeClr val="bg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97 396,1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t" latinLnBrk="0" hangingPunct="1"/>
                      <a:r>
                        <a:rPr lang="ru-RU" sz="1100" kern="1200" dirty="0">
                          <a:solidFill>
                            <a:schemeClr val="bg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122 328,5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t" latinLnBrk="0" hangingPunct="1"/>
                      <a:r>
                        <a:rPr lang="ru-RU" sz="1100" kern="1200">
                          <a:solidFill>
                            <a:schemeClr val="bg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187 590,9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t" latinLnBrk="0" hangingPunct="1"/>
                      <a:r>
                        <a:rPr lang="ru-RU" sz="1100" kern="1200">
                          <a:solidFill>
                            <a:schemeClr val="bg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68 338,0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t" latinLnBrk="0" hangingPunct="1"/>
                      <a:r>
                        <a:rPr lang="ru-RU" sz="1100" kern="1200">
                          <a:solidFill>
                            <a:schemeClr val="bg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64 971,0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t" latinLnBrk="0" hangingPunct="1"/>
                      <a:r>
                        <a:rPr lang="ru-RU" sz="1100" kern="1200">
                          <a:solidFill>
                            <a:schemeClr val="bg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66 189,0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18144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05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Охрана окружающей среды</a:t>
                      </a:r>
                      <a:endParaRPr lang="ru-RU" sz="1050" dirty="0">
                        <a:solidFill>
                          <a:schemeClr val="bg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5487" marR="5487" marT="5488" marB="0" anchor="ctr" horzOverflow="overflow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5 365,0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2 000,0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2 000,0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457200" rtl="0" eaLnBrk="1" fontAlgn="t" latinLnBrk="0" hangingPunct="1"/>
                      <a:r>
                        <a:rPr lang="ru-RU" sz="1100" kern="1200">
                          <a:solidFill>
                            <a:schemeClr val="bg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3 365,0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457200" rtl="0" eaLnBrk="1" fontAlgn="t" latinLnBrk="0" hangingPunct="1"/>
                      <a:r>
                        <a:rPr lang="ru-RU" sz="1100" kern="1200" dirty="0">
                          <a:solidFill>
                            <a:schemeClr val="bg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457200" rtl="0" eaLnBrk="1" fontAlgn="t" latinLnBrk="0" hangingPunct="1"/>
                      <a:r>
                        <a:rPr lang="ru-RU" sz="1100" kern="1200">
                          <a:solidFill>
                            <a:schemeClr val="bg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457200" rtl="0" eaLnBrk="1" fontAlgn="t" latinLnBrk="0" hangingPunct="1"/>
                      <a:r>
                        <a:rPr lang="ru-RU" sz="1100" kern="1200">
                          <a:solidFill>
                            <a:schemeClr val="bg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2 000,0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457200" rtl="0" eaLnBrk="1" fontAlgn="t" latinLnBrk="0" hangingPunct="1"/>
                      <a:r>
                        <a:rPr lang="ru-RU" sz="1100" kern="1200">
                          <a:solidFill>
                            <a:schemeClr val="bg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2 000,0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457200" rtl="0" eaLnBrk="1" fontAlgn="t" latinLnBrk="0" hangingPunct="1"/>
                      <a:r>
                        <a:rPr lang="ru-RU" sz="1100" kern="1200">
                          <a:solidFill>
                            <a:schemeClr val="bg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2 000,0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79577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Образование </a:t>
                      </a:r>
                      <a:endParaRPr kumimoji="0" lang="ru-RU" sz="105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87" marR="5487" marT="5488" marB="0" anchor="ctr" horzOverflow="overflow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1 127 785,7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1 169 635,0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1 219 505,5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t" latinLnBrk="0" hangingPunct="1"/>
                      <a:r>
                        <a:rPr lang="ru-RU" sz="1100" kern="1200">
                          <a:solidFill>
                            <a:schemeClr val="bg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1 127 785,7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t" latinLnBrk="0" hangingPunct="1"/>
                      <a:r>
                        <a:rPr lang="ru-RU" sz="1100" kern="1200">
                          <a:solidFill>
                            <a:schemeClr val="bg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1 169 635,0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t" latinLnBrk="0" hangingPunct="1"/>
                      <a:r>
                        <a:rPr lang="ru-RU" sz="1100" kern="1200" dirty="0">
                          <a:solidFill>
                            <a:schemeClr val="bg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1 219 505,5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t" latinLnBrk="0" hangingPunct="1"/>
                      <a:r>
                        <a:rPr lang="ru-RU" sz="1100" kern="1200">
                          <a:solidFill>
                            <a:schemeClr val="bg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t" latinLnBrk="0" hangingPunct="1"/>
                      <a:r>
                        <a:rPr lang="ru-RU" sz="1100" kern="1200">
                          <a:solidFill>
                            <a:schemeClr val="bg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t" latinLnBrk="0" hangingPunct="1"/>
                      <a:r>
                        <a:rPr lang="ru-RU" sz="1100" kern="1200">
                          <a:solidFill>
                            <a:schemeClr val="bg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384178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Культура, кинематография </a:t>
                      </a:r>
                      <a:endParaRPr kumimoji="0" lang="ru-RU" sz="105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87" marR="5487" marT="5488" marB="0" anchor="ctr" horzOverflow="overflow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121 747,8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127 512,4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133 729,9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t" latinLnBrk="0" hangingPunct="1"/>
                      <a:r>
                        <a:rPr lang="ru-RU" sz="1100" kern="1200">
                          <a:solidFill>
                            <a:schemeClr val="bg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92 016,8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t" latinLnBrk="0" hangingPunct="1"/>
                      <a:r>
                        <a:rPr lang="ru-RU" sz="1100" kern="1200">
                          <a:solidFill>
                            <a:schemeClr val="bg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97 625,4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t" latinLnBrk="0" hangingPunct="1"/>
                      <a:r>
                        <a:rPr lang="ru-RU" sz="1100" kern="1200" dirty="0">
                          <a:solidFill>
                            <a:schemeClr val="bg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103 683,9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t" latinLnBrk="0" hangingPunct="1"/>
                      <a:r>
                        <a:rPr lang="ru-RU" sz="1100" kern="1200">
                          <a:solidFill>
                            <a:schemeClr val="bg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29 731,0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t" latinLnBrk="0" hangingPunct="1"/>
                      <a:r>
                        <a:rPr lang="ru-RU" sz="1100" kern="1200">
                          <a:solidFill>
                            <a:schemeClr val="bg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29 887,0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t" latinLnBrk="0" hangingPunct="1"/>
                      <a:r>
                        <a:rPr lang="ru-RU" sz="1100" kern="1200">
                          <a:solidFill>
                            <a:schemeClr val="bg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30 046,0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11583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Социальная политика </a:t>
                      </a:r>
                      <a:endParaRPr kumimoji="0" lang="ru-RU" sz="105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87" marR="5487" marT="5488" marB="0" anchor="ctr" horzOverflow="overflow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115 207,0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110 964,6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114 841,8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457200" rtl="0" eaLnBrk="1" fontAlgn="t" latinLnBrk="0" hangingPunct="1"/>
                      <a:r>
                        <a:rPr lang="ru-RU" sz="1100" kern="1200">
                          <a:solidFill>
                            <a:schemeClr val="bg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115 207,0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457200" rtl="0" eaLnBrk="1" fontAlgn="t" latinLnBrk="0" hangingPunct="1"/>
                      <a:r>
                        <a:rPr lang="ru-RU" sz="1100" kern="1200">
                          <a:solidFill>
                            <a:schemeClr val="bg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110 964,6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457200" rtl="0" eaLnBrk="1" fontAlgn="t" latinLnBrk="0" hangingPunct="1"/>
                      <a:r>
                        <a:rPr lang="ru-RU" sz="1100" kern="1200" dirty="0">
                          <a:solidFill>
                            <a:schemeClr val="bg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114 841,8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457200" rtl="0" eaLnBrk="1" fontAlgn="t" latinLnBrk="0" hangingPunct="1"/>
                      <a:r>
                        <a:rPr lang="ru-RU" sz="1100" kern="1200">
                          <a:solidFill>
                            <a:schemeClr val="bg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457200" rtl="0" eaLnBrk="1" fontAlgn="t" latinLnBrk="0" hangingPunct="1"/>
                      <a:r>
                        <a:rPr lang="ru-RU" sz="1100" kern="1200">
                          <a:solidFill>
                            <a:schemeClr val="bg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457200" rtl="0" eaLnBrk="1" fontAlgn="t" latinLnBrk="0" hangingPunct="1"/>
                      <a:r>
                        <a:rPr lang="ru-RU" sz="1100" kern="1200">
                          <a:solidFill>
                            <a:schemeClr val="bg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318144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Физическая культура и спорт </a:t>
                      </a:r>
                      <a:endParaRPr kumimoji="0" lang="ru-RU" sz="105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87" marR="5487" marT="5488" marB="0" anchor="ctr" horzOverflow="overflow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49 246,1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42 800,0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43 021,0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t" latinLnBrk="0" hangingPunct="1"/>
                      <a:r>
                        <a:rPr lang="ru-RU" sz="1100" kern="1200">
                          <a:solidFill>
                            <a:schemeClr val="bg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49 246,1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t" latinLnBrk="0" hangingPunct="1"/>
                      <a:r>
                        <a:rPr lang="ru-RU" sz="1100" kern="1200" dirty="0">
                          <a:solidFill>
                            <a:schemeClr val="bg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42 800,0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t" latinLnBrk="0" hangingPunct="1"/>
                      <a:r>
                        <a:rPr lang="ru-RU" sz="1100" kern="1200" dirty="0">
                          <a:solidFill>
                            <a:schemeClr val="bg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43 021,0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t" latinLnBrk="0" hangingPunct="1"/>
                      <a:r>
                        <a:rPr lang="ru-RU" sz="1100" kern="1200">
                          <a:solidFill>
                            <a:schemeClr val="bg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t" latinLnBrk="0" hangingPunct="1"/>
                      <a:r>
                        <a:rPr lang="ru-RU" sz="1100" kern="1200">
                          <a:solidFill>
                            <a:schemeClr val="bg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t" latinLnBrk="0" hangingPunct="1"/>
                      <a:r>
                        <a:rPr lang="ru-RU" sz="1100" kern="1200">
                          <a:solidFill>
                            <a:schemeClr val="bg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318144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Средства массовой информации </a:t>
                      </a:r>
                      <a:endParaRPr kumimoji="0" lang="ru-RU" sz="105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87" marR="5487" marT="5488" marB="0" anchor="ctr" horzOverflow="overflow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5 062,0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5 062,0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5 062,0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457200" rtl="0" eaLnBrk="1" fontAlgn="t" latinLnBrk="0" hangingPunct="1"/>
                      <a:r>
                        <a:rPr lang="ru-RU" sz="1100" kern="1200">
                          <a:solidFill>
                            <a:schemeClr val="bg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4 507,0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457200" rtl="0" eaLnBrk="1" fontAlgn="t" latinLnBrk="0" hangingPunct="1"/>
                      <a:r>
                        <a:rPr lang="ru-RU" sz="1100" kern="1200" dirty="0">
                          <a:solidFill>
                            <a:schemeClr val="bg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4 507,0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457200" rtl="0" eaLnBrk="1" fontAlgn="t" latinLnBrk="0" hangingPunct="1"/>
                      <a:r>
                        <a:rPr lang="ru-RU" sz="1100" kern="1200" dirty="0">
                          <a:solidFill>
                            <a:schemeClr val="bg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4 507,0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457200" rtl="0" eaLnBrk="1" fontAlgn="t" latinLnBrk="0" hangingPunct="1"/>
                      <a:r>
                        <a:rPr lang="ru-RU" sz="1100" kern="1200">
                          <a:solidFill>
                            <a:schemeClr val="bg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555,0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457200" rtl="0" eaLnBrk="1" fontAlgn="t" latinLnBrk="0" hangingPunct="1"/>
                      <a:r>
                        <a:rPr lang="ru-RU" sz="1100" kern="1200">
                          <a:solidFill>
                            <a:schemeClr val="bg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555,0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457200" rtl="0" eaLnBrk="1" fontAlgn="t" latinLnBrk="0" hangingPunct="1"/>
                      <a:r>
                        <a:rPr lang="ru-RU" sz="1100" kern="1200">
                          <a:solidFill>
                            <a:schemeClr val="bg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555,0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384178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Межбюджетные трансферты</a:t>
                      </a:r>
                      <a:endParaRPr kumimoji="0" lang="ru-RU" sz="105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87" marR="5487" marT="5488" marB="0" anchor="ctr" horzOverflow="overflow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t" latinLnBrk="0" hangingPunct="1"/>
                      <a:r>
                        <a:rPr lang="ru-RU" sz="1100" kern="1200">
                          <a:solidFill>
                            <a:schemeClr val="bg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66 395,0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t" latinLnBrk="0" hangingPunct="1"/>
                      <a:r>
                        <a:rPr lang="ru-RU" sz="1100" kern="1200">
                          <a:solidFill>
                            <a:schemeClr val="bg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70 154,0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t" latinLnBrk="0" hangingPunct="1"/>
                      <a:r>
                        <a:rPr lang="ru-RU" sz="1100" kern="1200" dirty="0">
                          <a:solidFill>
                            <a:schemeClr val="bg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72 574,0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t" latinLnBrk="0" hangingPunct="1"/>
                      <a:r>
                        <a:rPr lang="ru-RU" sz="1100" kern="1200" dirty="0">
                          <a:solidFill>
                            <a:schemeClr val="bg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24 873,3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t" latinLnBrk="0" hangingPunct="1"/>
                      <a:r>
                        <a:rPr lang="ru-RU" sz="1100" kern="1200">
                          <a:solidFill>
                            <a:schemeClr val="bg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24 889,8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t" latinLnBrk="0" hangingPunct="1"/>
                      <a:r>
                        <a:rPr lang="ru-RU" sz="1100" kern="1200">
                          <a:solidFill>
                            <a:schemeClr val="bg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24 989,1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384178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Условно утвержденные расходы </a:t>
                      </a:r>
                      <a:endParaRPr kumimoji="0" lang="ru-RU" sz="105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87" marR="5487" marT="5488" marB="0" anchor="ctr" horzOverflow="overflow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26 293,0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55 261,0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457200" rtl="0" eaLnBrk="1" fontAlgn="t" latinLnBrk="0" hangingPunct="1"/>
                      <a:r>
                        <a:rPr lang="ru-RU" sz="1100" kern="1200">
                          <a:solidFill>
                            <a:schemeClr val="bg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457200" rtl="0" eaLnBrk="1" fontAlgn="t" latinLnBrk="0" hangingPunct="1"/>
                      <a:r>
                        <a:rPr lang="ru-RU" sz="1100" kern="1200">
                          <a:solidFill>
                            <a:schemeClr val="bg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20 319,0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457200" rtl="0" eaLnBrk="1" fontAlgn="t" latinLnBrk="0" hangingPunct="1"/>
                      <a:r>
                        <a:rPr lang="ru-RU" sz="1100" kern="1200" dirty="0">
                          <a:solidFill>
                            <a:schemeClr val="bg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42 890,0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457200" rtl="0" eaLnBrk="1" fontAlgn="t" latinLnBrk="0" hangingPunct="1"/>
                      <a:r>
                        <a:rPr lang="ru-RU" sz="1100" kern="1200" dirty="0">
                          <a:solidFill>
                            <a:schemeClr val="bg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457200" rtl="0" eaLnBrk="1" fontAlgn="t" latinLnBrk="0" hangingPunct="1"/>
                      <a:r>
                        <a:rPr lang="ru-RU" sz="1100" kern="1200" dirty="0">
                          <a:solidFill>
                            <a:schemeClr val="bg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5 974,0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457200" rtl="0" eaLnBrk="1" fontAlgn="t" latinLnBrk="0" hangingPunct="1"/>
                      <a:r>
                        <a:rPr lang="ru-RU" sz="1100" kern="1200">
                          <a:solidFill>
                            <a:schemeClr val="bg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12 371,0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  <a:tr h="379577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1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Итого расходов </a:t>
                      </a:r>
                      <a:endParaRPr kumimoji="0" lang="ru-RU" sz="105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87" marR="5487" marT="5488" marB="0" anchor="ctr" horzOverflow="overflow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1 969 112,9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2 070 680,4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2 217 096,9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t" latinLnBrk="0" hangingPunct="1"/>
                      <a:r>
                        <a:rPr lang="ru-RU" sz="1100" b="1" kern="1200" dirty="0">
                          <a:solidFill>
                            <a:schemeClr val="bg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1 803 567,9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t" latinLnBrk="0" hangingPunct="1"/>
                      <a:r>
                        <a:rPr lang="ru-RU" sz="1100" b="1" kern="1200" dirty="0">
                          <a:solidFill>
                            <a:schemeClr val="bg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1 905 112,4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t" latinLnBrk="0" hangingPunct="1"/>
                      <a:r>
                        <a:rPr lang="ru-RU" sz="1100" b="1" kern="1200" dirty="0">
                          <a:solidFill>
                            <a:schemeClr val="bg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2 045 499,9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t" latinLnBrk="0" hangingPunct="1"/>
                      <a:r>
                        <a:rPr lang="ru-RU" sz="1100" b="1" kern="1200" dirty="0">
                          <a:solidFill>
                            <a:schemeClr val="bg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258 834,5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t" latinLnBrk="0" hangingPunct="1"/>
                      <a:r>
                        <a:rPr lang="ru-RU" sz="1100" b="1" kern="1200" dirty="0">
                          <a:solidFill>
                            <a:schemeClr val="bg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262 646,9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t" latinLnBrk="0" hangingPunct="1"/>
                      <a:r>
                        <a:rPr lang="ru-RU" sz="1100" b="1" kern="1200" dirty="0">
                          <a:solidFill>
                            <a:schemeClr val="bg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271 260,0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5"/>
                  </a:ext>
                </a:extLst>
              </a:tr>
            </a:tbl>
          </a:graphicData>
        </a:graphic>
      </p:graphicFrame>
      <p:sp>
        <p:nvSpPr>
          <p:cNvPr id="36022" name="TextBox 4">
            <a:extLst>
              <a:ext uri="{FF2B5EF4-FFF2-40B4-BE49-F238E27FC236}">
                <a16:creationId xmlns:a16="http://schemas.microsoft.com/office/drawing/2014/main" xmlns="" id="{509CD963-E4A9-40EA-A674-75D176486B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01063" y="899845"/>
            <a:ext cx="642937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800">
                <a:solidFill>
                  <a:schemeClr val="bg1"/>
                </a:solidFill>
              </a:rPr>
              <a:t>тыс.руб.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Диаграмма 1">
            <a:extLst>
              <a:ext uri="{FF2B5EF4-FFF2-40B4-BE49-F238E27FC236}">
                <a16:creationId xmlns:a16="http://schemas.microsoft.com/office/drawing/2014/main" xmlns="" id="{691F7F92-481C-44DC-B2D3-75BD382A120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20235484"/>
              </p:ext>
            </p:extLst>
          </p:nvPr>
        </p:nvGraphicFramePr>
        <p:xfrm>
          <a:off x="3253277" y="684398"/>
          <a:ext cx="5688632" cy="61283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36866" name="Диаграмма 1">
            <a:extLst>
              <a:ext uri="{FF2B5EF4-FFF2-40B4-BE49-F238E27FC236}">
                <a16:creationId xmlns:a16="http://schemas.microsoft.com/office/drawing/2014/main" xmlns="" id="{5647D54C-E047-4EC5-B338-36F0352E0CE9}"/>
              </a:ext>
            </a:extLst>
          </p:cNvPr>
          <p:cNvGraphicFramePr>
            <a:graphicFrameLocks/>
          </p:cNvGraphicFramePr>
          <p:nvPr/>
        </p:nvGraphicFramePr>
        <p:xfrm>
          <a:off x="-50800" y="2147433475"/>
          <a:ext cx="101600" cy="101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243" name="Диаграмма" r:id="rId5" imgW="109738" imgH="103641" progId="Excel.Chart.8">
                  <p:embed/>
                </p:oleObj>
              </mc:Choice>
              <mc:Fallback>
                <p:oleObj name="Диаграмма" r:id="rId5" imgW="109738" imgH="103641" progId="Excel.Chart.8">
                  <p:embed/>
                  <p:pic>
                    <p:nvPicPr>
                      <p:cNvPr id="36866" name="Диаграмма 1">
                        <a:extLst>
                          <a:ext uri="{FF2B5EF4-FFF2-40B4-BE49-F238E27FC236}">
                            <a16:creationId xmlns:a16="http://schemas.microsoft.com/office/drawing/2014/main" xmlns="" id="{5647D54C-E047-4EC5-B338-36F0352E0CE9}"/>
                          </a:ext>
                        </a:extLst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50800" y="2147433475"/>
                        <a:ext cx="101600" cy="101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0179" name="TextBox 2">
            <a:extLst>
              <a:ext uri="{FF2B5EF4-FFF2-40B4-BE49-F238E27FC236}">
                <a16:creationId xmlns:a16="http://schemas.microsoft.com/office/drawing/2014/main" xmlns="" id="{FF55E81D-C562-4CBC-A1ED-55E22B81F4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708025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ru-RU" altLang="ru-RU" sz="1600" dirty="0">
                <a:solidFill>
                  <a:schemeClr val="tx1"/>
                </a:solidFill>
                <a:latin typeface="+mj-lt"/>
              </a:rPr>
              <a:t>              </a:t>
            </a:r>
            <a:r>
              <a:rPr lang="ru-RU" altLang="ru-RU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расходов бюджета муниципального района Мелеузовский район Республики Башкортостан на </a:t>
            </a:r>
            <a:r>
              <a:rPr lang="ru-RU" altLang="ru-RU" sz="2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2020-2022 </a:t>
            </a:r>
            <a:r>
              <a:rPr lang="ru-RU" altLang="ru-RU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годы, </a:t>
            </a:r>
            <a:r>
              <a:rPr lang="ru-RU" altLang="ru-RU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млн.руб</a:t>
            </a:r>
            <a:r>
              <a:rPr lang="ru-RU" altLang="ru-RU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aphicFrame>
        <p:nvGraphicFramePr>
          <p:cNvPr id="36868" name="Диаграмма 1">
            <a:extLst>
              <a:ext uri="{FF2B5EF4-FFF2-40B4-BE49-F238E27FC236}">
                <a16:creationId xmlns:a16="http://schemas.microsoft.com/office/drawing/2014/main" xmlns="" id="{F29AAE5C-5E22-4926-B5F2-1C40F8C8FC2F}"/>
              </a:ext>
            </a:extLst>
          </p:cNvPr>
          <p:cNvGraphicFramePr>
            <a:graphicFrameLocks/>
          </p:cNvGraphicFramePr>
          <p:nvPr/>
        </p:nvGraphicFramePr>
        <p:xfrm>
          <a:off x="2147433475" y="2147433475"/>
          <a:ext cx="101600" cy="101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244" name="Диаграмма" r:id="rId7" imgW="103641" imgH="103641" progId="Excel.Chart.8">
                  <p:embed/>
                </p:oleObj>
              </mc:Choice>
              <mc:Fallback>
                <p:oleObj name="Диаграмма" r:id="rId7" imgW="103641" imgH="103641" progId="Excel.Chart.8">
                  <p:embed/>
                  <p:pic>
                    <p:nvPicPr>
                      <p:cNvPr id="36868" name="Диаграмма 1">
                        <a:extLst>
                          <a:ext uri="{FF2B5EF4-FFF2-40B4-BE49-F238E27FC236}">
                            <a16:creationId xmlns:a16="http://schemas.microsoft.com/office/drawing/2014/main" xmlns="" id="{F29AAE5C-5E22-4926-B5F2-1C40F8C8FC2F}"/>
                          </a:ext>
                        </a:extLst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47433475" y="2147433475"/>
                        <a:ext cx="101600" cy="101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869" name="Диаграмма 1">
            <a:extLst>
              <a:ext uri="{FF2B5EF4-FFF2-40B4-BE49-F238E27FC236}">
                <a16:creationId xmlns:a16="http://schemas.microsoft.com/office/drawing/2014/main" xmlns="" id="{28EDCDD9-DE83-429F-9A47-46AB04F7B2FB}"/>
              </a:ext>
            </a:extLst>
          </p:cNvPr>
          <p:cNvGraphicFramePr>
            <a:graphicFrameLocks/>
          </p:cNvGraphicFramePr>
          <p:nvPr/>
        </p:nvGraphicFramePr>
        <p:xfrm>
          <a:off x="2147433475" y="-50800"/>
          <a:ext cx="101600" cy="101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245" name="Диаграмма" r:id="rId9" imgW="103641" imgH="109738" progId="Excel.Chart.8">
                  <p:embed/>
                </p:oleObj>
              </mc:Choice>
              <mc:Fallback>
                <p:oleObj name="Диаграмма" r:id="rId9" imgW="103641" imgH="109738" progId="Excel.Chart.8">
                  <p:embed/>
                  <p:pic>
                    <p:nvPicPr>
                      <p:cNvPr id="36869" name="Диаграмма 1">
                        <a:extLst>
                          <a:ext uri="{FF2B5EF4-FFF2-40B4-BE49-F238E27FC236}">
                            <a16:creationId xmlns:a16="http://schemas.microsoft.com/office/drawing/2014/main" xmlns="" id="{28EDCDD9-DE83-429F-9A47-46AB04F7B2FB}"/>
                          </a:ext>
                        </a:extLst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47433475" y="-50800"/>
                        <a:ext cx="101600" cy="101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Овал 3">
            <a:extLst>
              <a:ext uri="{FF2B5EF4-FFF2-40B4-BE49-F238E27FC236}">
                <a16:creationId xmlns:a16="http://schemas.microsoft.com/office/drawing/2014/main" xmlns="" id="{009F52E6-19F6-4C18-B51A-E1FAA4DAFB20}"/>
              </a:ext>
            </a:extLst>
          </p:cNvPr>
          <p:cNvSpPr/>
          <p:nvPr/>
        </p:nvSpPr>
        <p:spPr>
          <a:xfrm>
            <a:off x="755576" y="3068960"/>
            <a:ext cx="1657350" cy="360362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 год</a:t>
            </a:r>
            <a:endParaRPr lang="ru-RU" b="1" dirty="0"/>
          </a:p>
        </p:txBody>
      </p:sp>
      <p:sp>
        <p:nvSpPr>
          <p:cNvPr id="5" name="Овал 4">
            <a:extLst>
              <a:ext uri="{FF2B5EF4-FFF2-40B4-BE49-F238E27FC236}">
                <a16:creationId xmlns:a16="http://schemas.microsoft.com/office/drawing/2014/main" xmlns="" id="{496DFA48-7EA8-4F57-B887-DB76CB496025}"/>
              </a:ext>
            </a:extLst>
          </p:cNvPr>
          <p:cNvSpPr/>
          <p:nvPr/>
        </p:nvSpPr>
        <p:spPr>
          <a:xfrm>
            <a:off x="3131840" y="6381750"/>
            <a:ext cx="1655762" cy="287338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 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</a:t>
            </a:r>
            <a:endParaRPr lang="ru-RU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Овал 6">
            <a:extLst>
              <a:ext uri="{FF2B5EF4-FFF2-40B4-BE49-F238E27FC236}">
                <a16:creationId xmlns:a16="http://schemas.microsoft.com/office/drawing/2014/main" xmlns="" id="{77AEA890-4392-4D3E-8C2C-DD80CBB654AF}"/>
              </a:ext>
            </a:extLst>
          </p:cNvPr>
          <p:cNvSpPr/>
          <p:nvPr/>
        </p:nvSpPr>
        <p:spPr>
          <a:xfrm>
            <a:off x="4788024" y="4293096"/>
            <a:ext cx="1511300" cy="360363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 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</a:t>
            </a:r>
          </a:p>
        </p:txBody>
      </p:sp>
      <p:graphicFrame>
        <p:nvGraphicFramePr>
          <p:cNvPr id="2" name="Диаграмма 1">
            <a:extLst>
              <a:ext uri="{FF2B5EF4-FFF2-40B4-BE49-F238E27FC236}">
                <a16:creationId xmlns:a16="http://schemas.microsoft.com/office/drawing/2014/main" xmlns="" id="{468E7F72-787B-4400-BE67-8E5F500546B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91632613"/>
              </p:ext>
            </p:extLst>
          </p:nvPr>
        </p:nvGraphicFramePr>
        <p:xfrm>
          <a:off x="-231850" y="553565"/>
          <a:ext cx="3632201" cy="30559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graphicFrame>
        <p:nvGraphicFramePr>
          <p:cNvPr id="6" name="Диаграмма 1">
            <a:extLst>
              <a:ext uri="{FF2B5EF4-FFF2-40B4-BE49-F238E27FC236}">
                <a16:creationId xmlns:a16="http://schemas.microsoft.com/office/drawing/2014/main" xmlns="" id="{4528431D-E7F4-4958-A313-27E84D5B195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79619262"/>
              </p:ext>
            </p:extLst>
          </p:nvPr>
        </p:nvGraphicFramePr>
        <p:xfrm>
          <a:off x="141288" y="4203700"/>
          <a:ext cx="4214812" cy="2954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" name="Диаграмма 29"/>
          <p:cNvGraphicFramePr/>
          <p:nvPr>
            <p:extLst>
              <p:ext uri="{D42A27DB-BD31-4B8C-83A1-F6EECF244321}">
                <p14:modId xmlns:p14="http://schemas.microsoft.com/office/powerpoint/2010/main" val="1875599931"/>
              </p:ext>
            </p:extLst>
          </p:nvPr>
        </p:nvGraphicFramePr>
        <p:xfrm>
          <a:off x="6010448" y="5229200"/>
          <a:ext cx="3100958" cy="1800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" name="Диаграмма 27">
            <a:extLst>
              <a:ext uri="{FF2B5EF4-FFF2-40B4-BE49-F238E27FC236}">
                <a16:creationId xmlns:a16="http://schemas.microsoft.com/office/drawing/2014/main" xmlns="" id="{FB51576F-6E1E-4B93-AEE6-D6C704D2B7A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59056854"/>
              </p:ext>
            </p:extLst>
          </p:nvPr>
        </p:nvGraphicFramePr>
        <p:xfrm>
          <a:off x="-108519" y="3945382"/>
          <a:ext cx="3813840" cy="16319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F35AD243-6D0D-417E-A94C-0AA2B1092F7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4355" y="4475315"/>
            <a:ext cx="2327957" cy="1391378"/>
          </a:xfrm>
          <a:prstGeom prst="rect">
            <a:avLst/>
          </a:prstGeom>
        </p:spPr>
      </p:pic>
      <p:sp>
        <p:nvSpPr>
          <p:cNvPr id="37890" name="Заголовок 1">
            <a:extLst>
              <a:ext uri="{FF2B5EF4-FFF2-40B4-BE49-F238E27FC236}">
                <a16:creationId xmlns:a16="http://schemas.microsoft.com/office/drawing/2014/main" xmlns="" id="{3BB74B3D-0FD8-4B23-9808-E962AA7A07CD}"/>
              </a:ext>
            </a:extLst>
          </p:cNvPr>
          <p:cNvSpPr txBox="1">
            <a:spLocks/>
          </p:cNvSpPr>
          <p:nvPr/>
        </p:nvSpPr>
        <p:spPr bwMode="auto">
          <a:xfrm>
            <a:off x="4251325" y="5445125"/>
            <a:ext cx="415766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endParaRPr lang="ru-RU" altLang="ru-RU" sz="11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891" name="TextBox 7">
            <a:extLst>
              <a:ext uri="{FF2B5EF4-FFF2-40B4-BE49-F238E27FC236}">
                <a16:creationId xmlns:a16="http://schemas.microsoft.com/office/drawing/2014/main" xmlns="" id="{0BFBE53D-E901-493E-9F80-967874DD83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08988" y="4016375"/>
            <a:ext cx="225425" cy="18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600" b="1"/>
              <a:t>. </a:t>
            </a:r>
          </a:p>
        </p:txBody>
      </p:sp>
      <p:sp>
        <p:nvSpPr>
          <p:cNvPr id="10" name="Заголовок 1">
            <a:extLst>
              <a:ext uri="{FF2B5EF4-FFF2-40B4-BE49-F238E27FC236}">
                <a16:creationId xmlns:a16="http://schemas.microsoft.com/office/drawing/2014/main" xmlns="" id="{CFE608C6-44CB-4278-BFE7-FFF07BD11159}"/>
              </a:ext>
            </a:extLst>
          </p:cNvPr>
          <p:cNvSpPr txBox="1">
            <a:spLocks/>
          </p:cNvSpPr>
          <p:nvPr/>
        </p:nvSpPr>
        <p:spPr>
          <a:xfrm>
            <a:off x="4787900" y="1401763"/>
            <a:ext cx="4157663" cy="276225"/>
          </a:xfrm>
          <a:prstGeom prst="rect">
            <a:avLst/>
          </a:prstGeom>
        </p:spPr>
        <p:txBody>
          <a:bodyPr lIns="68580" tIns="34290" rIns="68580" bIns="3429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endParaRPr lang="ru-RU" sz="105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893" name="Заголовок 1">
            <a:extLst>
              <a:ext uri="{FF2B5EF4-FFF2-40B4-BE49-F238E27FC236}">
                <a16:creationId xmlns:a16="http://schemas.microsoft.com/office/drawing/2014/main" xmlns="" id="{A9E24AB8-3FCB-4A3A-A351-E6AD787F0696}"/>
              </a:ext>
            </a:extLst>
          </p:cNvPr>
          <p:cNvSpPr txBox="1">
            <a:spLocks/>
          </p:cNvSpPr>
          <p:nvPr/>
        </p:nvSpPr>
        <p:spPr bwMode="auto">
          <a:xfrm>
            <a:off x="-4763" y="2420938"/>
            <a:ext cx="415766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endParaRPr lang="ru-RU" altLang="ru-RU" sz="12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254" name="TextBox 2">
            <a:extLst>
              <a:ext uri="{FF2B5EF4-FFF2-40B4-BE49-F238E27FC236}">
                <a16:creationId xmlns:a16="http://schemas.microsoft.com/office/drawing/2014/main" xmlns="" id="{086D49C9-13BB-4A92-B6D6-587BDB982E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7080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ru-RU" altLang="ru-RU" sz="1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</a:t>
            </a:r>
            <a:r>
              <a:rPr lang="ru-RU" altLang="ru-RU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бюджета муниципального района Мелеузовский район на общегосударственные вопросы в </a:t>
            </a:r>
            <a:r>
              <a:rPr lang="ru-RU" altLang="ru-RU" sz="2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2020-2022 </a:t>
            </a:r>
            <a:r>
              <a:rPr lang="ru-RU" altLang="ru-RU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годах</a:t>
            </a:r>
          </a:p>
        </p:txBody>
      </p:sp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xmlns="" id="{BB793AD0-A639-423E-A245-560D9CAAAD6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1503411"/>
              </p:ext>
            </p:extLst>
          </p:nvPr>
        </p:nvGraphicFramePr>
        <p:xfrm>
          <a:off x="327025" y="907254"/>
          <a:ext cx="8349431" cy="252174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496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79410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</a:tblGrid>
              <a:tr h="564415"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 marL="91448" marR="91448" marT="45704" marB="45704"/>
                </a:tc>
                <a:tc>
                  <a:txBody>
                    <a:bodyPr/>
                    <a:lstStyle/>
                    <a:p>
                      <a:r>
                        <a:rPr lang="ru-RU" sz="1000" dirty="0"/>
                        <a:t>Наименование показателя</a:t>
                      </a:r>
                    </a:p>
                  </a:txBody>
                  <a:tcPr marL="91448" marR="91448" marT="45704" marB="45704"/>
                </a:tc>
                <a:tc>
                  <a:txBody>
                    <a:bodyPr/>
                    <a:lstStyle/>
                    <a:p>
                      <a:r>
                        <a:rPr lang="ru-RU" sz="1000" dirty="0" smtClean="0"/>
                        <a:t>2020  </a:t>
                      </a:r>
                      <a:r>
                        <a:rPr lang="ru-RU" sz="1000" dirty="0"/>
                        <a:t>год             (план)</a:t>
                      </a:r>
                    </a:p>
                  </a:txBody>
                  <a:tcPr marL="91448" marR="91448" marT="45704" marB="45704"/>
                </a:tc>
                <a:tc>
                  <a:txBody>
                    <a:bodyPr/>
                    <a:lstStyle/>
                    <a:p>
                      <a:r>
                        <a:rPr lang="ru-RU" sz="1000" dirty="0" smtClean="0"/>
                        <a:t>2021 год</a:t>
                      </a:r>
                    </a:p>
                    <a:p>
                      <a:r>
                        <a:rPr lang="ru-RU" sz="1000" dirty="0" smtClean="0"/>
                        <a:t>   </a:t>
                      </a:r>
                      <a:r>
                        <a:rPr lang="ru-RU" sz="1000" dirty="0"/>
                        <a:t>(план)</a:t>
                      </a:r>
                    </a:p>
                  </a:txBody>
                  <a:tcPr marL="91448" marR="91448" marT="45704" marB="45704"/>
                </a:tc>
                <a:tc>
                  <a:txBody>
                    <a:bodyPr/>
                    <a:lstStyle/>
                    <a:p>
                      <a:r>
                        <a:rPr lang="ru-RU" sz="1000" dirty="0" smtClean="0"/>
                        <a:t>2022 </a:t>
                      </a:r>
                      <a:r>
                        <a:rPr lang="ru-RU" sz="1000" baseline="0" dirty="0" smtClean="0"/>
                        <a:t>год </a:t>
                      </a:r>
                    </a:p>
                    <a:p>
                      <a:r>
                        <a:rPr lang="ru-RU" sz="1000" baseline="0" dirty="0" smtClean="0"/>
                        <a:t>(</a:t>
                      </a:r>
                      <a:r>
                        <a:rPr lang="ru-RU" sz="1000" baseline="0" dirty="0"/>
                        <a:t>план)</a:t>
                      </a:r>
                      <a:endParaRPr lang="ru-RU" sz="1000" dirty="0"/>
                    </a:p>
                  </a:txBody>
                  <a:tcPr marL="91448" marR="91448" marT="45704" marB="45704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50209">
                <a:tc>
                  <a:txBody>
                    <a:bodyPr/>
                    <a:lstStyle/>
                    <a:p>
                      <a:endParaRPr lang="ru-RU" sz="1000" dirty="0"/>
                    </a:p>
                  </a:txBody>
                  <a:tcPr marL="91448" marR="91448" marT="45704" marB="45704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Общегосударственные вопросы</a:t>
                      </a:r>
                    </a:p>
                  </a:txBody>
                  <a:tcPr marL="9526" marR="9526" marT="9522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134 266,2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8" marR="91448" marT="45704" marB="4570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131 643,4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8" marR="91448" marT="45704" marB="4570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133 074,1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8" marR="91448" marT="45704" marB="45704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78973">
                <a:tc>
                  <a:txBody>
                    <a:bodyPr/>
                    <a:lstStyle/>
                    <a:p>
                      <a:r>
                        <a:rPr lang="ru-RU" sz="1000" dirty="0"/>
                        <a:t>1</a:t>
                      </a:r>
                    </a:p>
                  </a:txBody>
                  <a:tcPr marL="91448" marR="91448" marT="45704" marB="45704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Функционирование законодательных (представительных) органов государственной власти и представительных органов муниципальных образований</a:t>
                      </a:r>
                    </a:p>
                  </a:txBody>
                  <a:tcPr marL="9526" marR="9526" marT="9522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4 747,0</a:t>
                      </a:r>
                      <a:endParaRPr lang="ru-RU" sz="10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8" marR="91448" marT="45704" marB="4570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4 784,0</a:t>
                      </a:r>
                      <a:endParaRPr lang="ru-RU" sz="10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8" marR="91448" marT="45704" marB="4570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4 822,0</a:t>
                      </a:r>
                      <a:endParaRPr lang="ru-RU" sz="10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8" marR="91448" marT="45704" marB="45704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77523">
                <a:tc>
                  <a:txBody>
                    <a:bodyPr/>
                    <a:lstStyle/>
                    <a:p>
                      <a:r>
                        <a:rPr lang="ru-RU" sz="1000" dirty="0"/>
                        <a:t>2</a:t>
                      </a:r>
                    </a:p>
                  </a:txBody>
                  <a:tcPr marL="91448" marR="91448" marT="45704" marB="45704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Функционирование Правительства РФ, высших исполнительных органов государственной власти субъектов РФ, местных администраций</a:t>
                      </a:r>
                    </a:p>
                  </a:txBody>
                  <a:tcPr marL="9526" marR="9526" marT="9522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101 039,0</a:t>
                      </a:r>
                      <a:endParaRPr lang="ru-RU" sz="10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8" marR="91448" marT="45704" marB="4570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101 826,0</a:t>
                      </a:r>
                      <a:endParaRPr lang="ru-RU" sz="10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8" marR="91448" marT="45704" marB="4570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102 620,0</a:t>
                      </a:r>
                      <a:endParaRPr lang="ru-RU" sz="10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8" marR="91448" marT="45704" marB="45704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50209">
                <a:tc>
                  <a:txBody>
                    <a:bodyPr/>
                    <a:lstStyle/>
                    <a:p>
                      <a:r>
                        <a:rPr lang="ru-RU" sz="1000" dirty="0"/>
                        <a:t>3</a:t>
                      </a:r>
                    </a:p>
                  </a:txBody>
                  <a:tcPr marL="91448" marR="91448" marT="45704" marB="45704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Обеспечение проведения выборов и референдумов</a:t>
                      </a:r>
                    </a:p>
                  </a:txBody>
                  <a:tcPr marL="9526" marR="9526" marT="9522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ru-RU" sz="1000" b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600,0</a:t>
                      </a:r>
                      <a:endParaRPr lang="ru-RU" sz="10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8" marR="91448" marT="45704" marB="4570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1448" marR="91448" marT="45704" marB="4570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1448" marR="91448" marT="45704" marB="45704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50209">
                <a:tc>
                  <a:txBody>
                    <a:bodyPr/>
                    <a:lstStyle/>
                    <a:p>
                      <a:r>
                        <a:rPr lang="ru-RU" sz="1000" dirty="0"/>
                        <a:t>4</a:t>
                      </a:r>
                    </a:p>
                  </a:txBody>
                  <a:tcPr marL="91448" marR="91448" marT="45704" marB="45704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Резервные фонды</a:t>
                      </a:r>
                    </a:p>
                  </a:txBody>
                  <a:tcPr marL="9526" marR="9526" marT="9522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800,0</a:t>
                      </a:r>
                      <a:endParaRPr lang="ru-RU" sz="10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8" marR="91448" marT="45704" marB="4570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800,0</a:t>
                      </a:r>
                    </a:p>
                  </a:txBody>
                  <a:tcPr marL="91448" marR="91448" marT="45704" marB="4570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800,0</a:t>
                      </a:r>
                    </a:p>
                  </a:txBody>
                  <a:tcPr marL="91448" marR="91448" marT="45704" marB="45704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50209">
                <a:tc>
                  <a:txBody>
                    <a:bodyPr/>
                    <a:lstStyle/>
                    <a:p>
                      <a:r>
                        <a:rPr lang="ru-RU" sz="1000" dirty="0"/>
                        <a:t>5</a:t>
                      </a:r>
                    </a:p>
                  </a:txBody>
                  <a:tcPr marL="91448" marR="91448" marT="45704" marB="45704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Другие общегосударственные вопросы</a:t>
                      </a:r>
                    </a:p>
                  </a:txBody>
                  <a:tcPr marL="9526" marR="9526" marT="9522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25 049,2</a:t>
                      </a:r>
                      <a:endParaRPr lang="ru-RU" sz="10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8" marR="91448" marT="45704" marB="4570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24 200,2</a:t>
                      </a:r>
                      <a:endParaRPr lang="ru-RU" sz="10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8" marR="91448" marT="45704" marB="4570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24 564,7</a:t>
                      </a:r>
                      <a:endParaRPr lang="ru-RU" sz="10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8" marR="91448" marT="45704" marB="45704" anchor="ctr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sp>
        <p:nvSpPr>
          <p:cNvPr id="37961" name="TextBox 17">
            <a:extLst>
              <a:ext uri="{FF2B5EF4-FFF2-40B4-BE49-F238E27FC236}">
                <a16:creationId xmlns:a16="http://schemas.microsoft.com/office/drawing/2014/main" xmlns="" id="{D49597E0-9B81-446A-A815-B52BBD36A6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6100" y="1038225"/>
            <a:ext cx="1841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ru-RU" altLang="ru-RU"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962" name="TextBox 18">
            <a:extLst>
              <a:ext uri="{FF2B5EF4-FFF2-40B4-BE49-F238E27FC236}">
                <a16:creationId xmlns:a16="http://schemas.microsoft.com/office/drawing/2014/main" xmlns="" id="{4C15B3E5-7CDE-4B1C-A532-66FD7C5FF8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80528" y="3663950"/>
            <a:ext cx="932452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Динамика показателей расходов бюджета муниципального района </a:t>
            </a:r>
            <a:r>
              <a:rPr lang="ru-RU" altLang="ru-RU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Мелеузовский</a:t>
            </a:r>
            <a:r>
              <a:rPr lang="ru-RU" alt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район Республики Башкортостан, в %</a:t>
            </a:r>
          </a:p>
        </p:txBody>
      </p:sp>
      <p:sp>
        <p:nvSpPr>
          <p:cNvPr id="37963" name="TextBox 19">
            <a:extLst>
              <a:ext uri="{FF2B5EF4-FFF2-40B4-BE49-F238E27FC236}">
                <a16:creationId xmlns:a16="http://schemas.microsoft.com/office/drawing/2014/main" xmlns="" id="{B33B0A38-09D4-4F13-99E0-02E3DCB4A0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26438" y="576263"/>
            <a:ext cx="989012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1100"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тыс.рублей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D72A8CF1-58C5-40F4-9ECB-B326082F8F85}"/>
              </a:ext>
            </a:extLst>
          </p:cNvPr>
          <p:cNvSpPr txBox="1"/>
          <p:nvPr/>
        </p:nvSpPr>
        <p:spPr>
          <a:xfrm>
            <a:off x="406400" y="4144255"/>
            <a:ext cx="214313" cy="277813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ru-RU" sz="1200" dirty="0"/>
              <a:t>1</a:t>
            </a:r>
          </a:p>
        </p:txBody>
      </p:sp>
      <p:graphicFrame>
        <p:nvGraphicFramePr>
          <p:cNvPr id="3" name="Диаграмма 28">
            <a:extLst>
              <a:ext uri="{FF2B5EF4-FFF2-40B4-BE49-F238E27FC236}">
                <a16:creationId xmlns:a16="http://schemas.microsoft.com/office/drawing/2014/main" xmlns="" id="{EA624F59-C623-4A26-AAE3-ECEF05BE766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88391331"/>
              </p:ext>
            </p:extLst>
          </p:nvPr>
        </p:nvGraphicFramePr>
        <p:xfrm>
          <a:off x="5514975" y="3698865"/>
          <a:ext cx="3629025" cy="16637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4" name="Диаграмма 29">
            <a:extLst>
              <a:ext uri="{FF2B5EF4-FFF2-40B4-BE49-F238E27FC236}">
                <a16:creationId xmlns:a16="http://schemas.microsoft.com/office/drawing/2014/main" xmlns="" id="{0024F07A-052D-4F18-9AE3-862701227C8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89270771"/>
              </p:ext>
            </p:extLst>
          </p:nvPr>
        </p:nvGraphicFramePr>
        <p:xfrm>
          <a:off x="152400" y="5467350"/>
          <a:ext cx="3671888" cy="14446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37968" name="TextBox 32">
            <a:extLst>
              <a:ext uri="{FF2B5EF4-FFF2-40B4-BE49-F238E27FC236}">
                <a16:creationId xmlns:a16="http://schemas.microsoft.com/office/drawing/2014/main" xmlns="" id="{487E0F38-0670-4011-9D08-C95AEDC439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96136" y="3931520"/>
            <a:ext cx="214312" cy="276225"/>
          </a:xfrm>
          <a:prstGeom prst="rect">
            <a:avLst/>
          </a:prstGeom>
          <a:solidFill>
            <a:srgbClr val="00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1200" dirty="0"/>
              <a:t>2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30A44D5B-630A-47DB-BFE0-EA5A75289C73}"/>
              </a:ext>
            </a:extLst>
          </p:cNvPr>
          <p:cNvSpPr txBox="1"/>
          <p:nvPr/>
        </p:nvSpPr>
        <p:spPr>
          <a:xfrm>
            <a:off x="512763" y="5495925"/>
            <a:ext cx="215900" cy="277813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ru-RU" sz="1200" dirty="0"/>
              <a:t>4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0BD813DE-973B-414E-803F-EE674C44881D}"/>
              </a:ext>
            </a:extLst>
          </p:cNvPr>
          <p:cNvSpPr txBox="1"/>
          <p:nvPr/>
        </p:nvSpPr>
        <p:spPr>
          <a:xfrm>
            <a:off x="5798040" y="5542348"/>
            <a:ext cx="214313" cy="277813"/>
          </a:xfrm>
          <a:prstGeom prst="rect">
            <a:avLst/>
          </a:prstGeom>
          <a:solidFill>
            <a:srgbClr val="00B0F0"/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ru-RU" sz="1200" dirty="0"/>
              <a:t>5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Заголовок 1">
            <a:extLst>
              <a:ext uri="{FF2B5EF4-FFF2-40B4-BE49-F238E27FC236}">
                <a16:creationId xmlns:a16="http://schemas.microsoft.com/office/drawing/2014/main" xmlns="" id="{4F4B2C7F-076C-40ED-BC56-3495E22C22A7}"/>
              </a:ext>
            </a:extLst>
          </p:cNvPr>
          <p:cNvSpPr txBox="1">
            <a:spLocks/>
          </p:cNvSpPr>
          <p:nvPr/>
        </p:nvSpPr>
        <p:spPr bwMode="auto">
          <a:xfrm>
            <a:off x="4251325" y="5445125"/>
            <a:ext cx="415766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endParaRPr lang="ru-RU" altLang="ru-RU" sz="11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915" name="TextBox 7">
            <a:extLst>
              <a:ext uri="{FF2B5EF4-FFF2-40B4-BE49-F238E27FC236}">
                <a16:creationId xmlns:a16="http://schemas.microsoft.com/office/drawing/2014/main" xmlns="" id="{FD61CB08-AC83-4B2C-9AD3-043FA5DE84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08988" y="4016375"/>
            <a:ext cx="225425" cy="18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600" b="1"/>
              <a:t>. </a:t>
            </a:r>
          </a:p>
        </p:txBody>
      </p:sp>
      <p:sp>
        <p:nvSpPr>
          <p:cNvPr id="10" name="Заголовок 1">
            <a:extLst>
              <a:ext uri="{FF2B5EF4-FFF2-40B4-BE49-F238E27FC236}">
                <a16:creationId xmlns:a16="http://schemas.microsoft.com/office/drawing/2014/main" xmlns="" id="{CAF58F42-4B82-47A3-B6B4-E5B0D0EF6DCC}"/>
              </a:ext>
            </a:extLst>
          </p:cNvPr>
          <p:cNvSpPr txBox="1">
            <a:spLocks/>
          </p:cNvSpPr>
          <p:nvPr/>
        </p:nvSpPr>
        <p:spPr>
          <a:xfrm>
            <a:off x="4787900" y="1401763"/>
            <a:ext cx="4157663" cy="276225"/>
          </a:xfrm>
          <a:prstGeom prst="rect">
            <a:avLst/>
          </a:prstGeom>
        </p:spPr>
        <p:txBody>
          <a:bodyPr lIns="68580" tIns="34290" rIns="68580" bIns="3429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endParaRPr lang="ru-RU" sz="105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917" name="Заголовок 1">
            <a:extLst>
              <a:ext uri="{FF2B5EF4-FFF2-40B4-BE49-F238E27FC236}">
                <a16:creationId xmlns:a16="http://schemas.microsoft.com/office/drawing/2014/main" xmlns="" id="{B4614464-900A-44CF-9AEB-B7AED75AD4DB}"/>
              </a:ext>
            </a:extLst>
          </p:cNvPr>
          <p:cNvSpPr txBox="1">
            <a:spLocks/>
          </p:cNvSpPr>
          <p:nvPr/>
        </p:nvSpPr>
        <p:spPr bwMode="auto">
          <a:xfrm>
            <a:off x="-4763" y="2420938"/>
            <a:ext cx="415766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endParaRPr lang="ru-RU" altLang="ru-RU" sz="12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278" name="TextBox 2">
            <a:extLst>
              <a:ext uri="{FF2B5EF4-FFF2-40B4-BE49-F238E27FC236}">
                <a16:creationId xmlns:a16="http://schemas.microsoft.com/office/drawing/2014/main" xmlns="" id="{7A3169C8-5B02-47DD-BE0C-4CD7B7103F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14312" y="184939"/>
            <a:ext cx="9144000" cy="707886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ru-RU" altLang="ru-RU" sz="2000" b="1" i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</a:t>
            </a:r>
            <a:r>
              <a:rPr lang="ru-RU" altLang="ru-RU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бюджета муниципального района Мелеузовский район на национальную оборону в 2018-2022 годах</a:t>
            </a:r>
          </a:p>
        </p:txBody>
      </p:sp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xmlns="" id="{9642C0EC-CDDB-4DD1-968F-3D1952CA606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3936006"/>
              </p:ext>
            </p:extLst>
          </p:nvPr>
        </p:nvGraphicFramePr>
        <p:xfrm>
          <a:off x="546100" y="1196752"/>
          <a:ext cx="8193407" cy="150041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942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14639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68833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688332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710209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796619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864094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</a:tblGrid>
              <a:tr h="660884"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 marL="91449" marR="91449" marT="45710" marB="45710"/>
                </a:tc>
                <a:tc>
                  <a:txBody>
                    <a:bodyPr/>
                    <a:lstStyle/>
                    <a:p>
                      <a:r>
                        <a:rPr lang="ru-RU" sz="1000" dirty="0"/>
                        <a:t>Наименование показателя</a:t>
                      </a:r>
                    </a:p>
                  </a:txBody>
                  <a:tcPr marL="91449" marR="91449" marT="45710" marB="45710" anchor="ctr"/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2018</a:t>
                      </a:r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r>
                        <a:rPr lang="ru-RU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(отчет)</a:t>
                      </a:r>
                    </a:p>
                  </a:txBody>
                  <a:tcPr marL="91449" marR="91449" marT="45710" marB="45710"/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 </a:t>
                      </a:r>
                      <a:r>
                        <a:rPr lang="ru-RU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 (план)</a:t>
                      </a:r>
                    </a:p>
                  </a:txBody>
                  <a:tcPr marL="91449" marR="91449" marT="45710" marB="45710"/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  </a:t>
                      </a:r>
                      <a:r>
                        <a:rPr lang="ru-RU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       (план)</a:t>
                      </a:r>
                    </a:p>
                  </a:txBody>
                  <a:tcPr marL="91449" marR="91449" marT="45710" marB="45710"/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  </a:t>
                      </a:r>
                      <a:r>
                        <a:rPr lang="ru-RU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 (план)</a:t>
                      </a:r>
                    </a:p>
                  </a:txBody>
                  <a:tcPr marL="91449" marR="91449" marT="45710" marB="45710"/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  </a:t>
                      </a:r>
                      <a:r>
                        <a:rPr lang="ru-RU" sz="1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 (план)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9" marR="91449" marT="45710" marB="4571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43102">
                <a:tc>
                  <a:txBody>
                    <a:bodyPr/>
                    <a:lstStyle/>
                    <a:p>
                      <a:endParaRPr lang="ru-RU" sz="1000" dirty="0"/>
                    </a:p>
                  </a:txBody>
                  <a:tcPr marL="91449" marR="91449" marT="45710" marB="4571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Национальная оборона</a:t>
                      </a:r>
                    </a:p>
                  </a:txBody>
                  <a:tcPr marL="9526" marR="9526" marT="9523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1 735,3</a:t>
                      </a:r>
                      <a:endParaRPr lang="ru-RU" sz="1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9" marR="91449" marT="45710" marB="4571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1853,5</a:t>
                      </a:r>
                      <a:endParaRPr lang="ru-RU" sz="1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9" marR="91449" marT="45710" marB="4571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ru-RU" sz="12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021,2</a:t>
                      </a:r>
                      <a:endParaRPr lang="ru-RU" sz="1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9" marR="91449" marT="45710" marB="4571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2 035,1</a:t>
                      </a:r>
                      <a:endParaRPr lang="ru-RU" sz="1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9" marR="91449" marT="45710" marB="4571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2 099,9</a:t>
                      </a:r>
                      <a:endParaRPr lang="ru-RU" sz="1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9" marR="91449" marT="45710" marB="4571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96425">
                <a:tc>
                  <a:txBody>
                    <a:bodyPr/>
                    <a:lstStyle/>
                    <a:p>
                      <a:r>
                        <a:rPr lang="ru-RU" sz="1000" dirty="0"/>
                        <a:t>1</a:t>
                      </a:r>
                    </a:p>
                  </a:txBody>
                  <a:tcPr marL="91449" marR="91449" marT="45710" marB="4571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Мобилизационная 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и вневойсковая подготовка</a:t>
                      </a:r>
                    </a:p>
                  </a:txBody>
                  <a:tcPr marL="9526" marR="9526" marT="9523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1 735,3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9" marR="91449" marT="45710" marB="4571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1853,5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9" marR="91449" marT="45710" marB="4571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ru-RU" sz="1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021,2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9" marR="91449" marT="45710" marB="4571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2 035,1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9" marR="91449" marT="45710" marB="4571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2 099,9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9" marR="91449" marT="45710" marB="4571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38953" name="TextBox 17">
            <a:extLst>
              <a:ext uri="{FF2B5EF4-FFF2-40B4-BE49-F238E27FC236}">
                <a16:creationId xmlns:a16="http://schemas.microsoft.com/office/drawing/2014/main" xmlns="" id="{49E3D40A-4A0A-4905-8A5B-6F397FED3C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6100" y="1038225"/>
            <a:ext cx="1841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ru-RU" altLang="ru-RU"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954" name="TextBox 18">
            <a:extLst>
              <a:ext uri="{FF2B5EF4-FFF2-40B4-BE49-F238E27FC236}">
                <a16:creationId xmlns:a16="http://schemas.microsoft.com/office/drawing/2014/main" xmlns="" id="{2F57CB1C-163E-422E-9D7B-2CE3190196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9525" y="3614738"/>
            <a:ext cx="932497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Динамика показателей расходов бюджета муниципального района Мелеузовский район Республики Башкортостан, в %</a:t>
            </a:r>
          </a:p>
        </p:txBody>
      </p:sp>
      <p:sp>
        <p:nvSpPr>
          <p:cNvPr id="38955" name="TextBox 19">
            <a:extLst>
              <a:ext uri="{FF2B5EF4-FFF2-40B4-BE49-F238E27FC236}">
                <a16:creationId xmlns:a16="http://schemas.microsoft.com/office/drawing/2014/main" xmlns="" id="{35BBA276-238C-4F0E-B837-A24210107C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26438" y="576263"/>
            <a:ext cx="989012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1100"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тыс.рублей</a:t>
            </a:r>
          </a:p>
        </p:txBody>
      </p:sp>
      <p:graphicFrame>
        <p:nvGraphicFramePr>
          <p:cNvPr id="38956" name="Диаграмма 27">
            <a:extLst>
              <a:ext uri="{FF2B5EF4-FFF2-40B4-BE49-F238E27FC236}">
                <a16:creationId xmlns:a16="http://schemas.microsoft.com/office/drawing/2014/main" xmlns="" id="{953F80D2-7F8B-4B91-A6B1-378C741097EB}"/>
              </a:ext>
            </a:extLst>
          </p:cNvPr>
          <p:cNvGraphicFramePr>
            <a:graphicFrameLocks/>
          </p:cNvGraphicFramePr>
          <p:nvPr/>
        </p:nvGraphicFramePr>
        <p:xfrm>
          <a:off x="2147433475" y="-50800"/>
          <a:ext cx="101600" cy="101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81" name="Диаграмма" r:id="rId3" imgW="103641" imgH="109738" progId="Excel.Chart.8">
                  <p:embed/>
                </p:oleObj>
              </mc:Choice>
              <mc:Fallback>
                <p:oleObj name="Диаграмма" r:id="rId3" imgW="103641" imgH="109738" progId="Excel.Chart.8">
                  <p:embed/>
                  <p:pic>
                    <p:nvPicPr>
                      <p:cNvPr id="38956" name="Диаграмма 27">
                        <a:extLst>
                          <a:ext uri="{FF2B5EF4-FFF2-40B4-BE49-F238E27FC236}">
                            <a16:creationId xmlns:a16="http://schemas.microsoft.com/office/drawing/2014/main" xmlns="" id="{953F80D2-7F8B-4B91-A6B1-378C741097EB}"/>
                          </a:ext>
                        </a:extLst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47433475" y="-50800"/>
                        <a:ext cx="101600" cy="101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Диаграмма 28">
            <a:extLst>
              <a:ext uri="{FF2B5EF4-FFF2-40B4-BE49-F238E27FC236}">
                <a16:creationId xmlns:a16="http://schemas.microsoft.com/office/drawing/2014/main" xmlns="" id="{E5080BC9-88EF-47E8-A687-8C93B69CCF0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76419480"/>
              </p:ext>
            </p:extLst>
          </p:nvPr>
        </p:nvGraphicFramePr>
        <p:xfrm>
          <a:off x="301625" y="3984625"/>
          <a:ext cx="4435475" cy="21399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C9F94FEF-D05A-466F-B964-C81108CEF3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46426" y="4399762"/>
            <a:ext cx="3440609" cy="195103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Заголовок 1">
            <a:extLst>
              <a:ext uri="{FF2B5EF4-FFF2-40B4-BE49-F238E27FC236}">
                <a16:creationId xmlns:a16="http://schemas.microsoft.com/office/drawing/2014/main" xmlns="" id="{54E92838-0D18-4D8A-BCA6-887DE62D2C6D}"/>
              </a:ext>
            </a:extLst>
          </p:cNvPr>
          <p:cNvSpPr txBox="1">
            <a:spLocks/>
          </p:cNvSpPr>
          <p:nvPr/>
        </p:nvSpPr>
        <p:spPr bwMode="auto">
          <a:xfrm>
            <a:off x="4251325" y="5445125"/>
            <a:ext cx="415766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endParaRPr lang="ru-RU" altLang="ru-RU" sz="11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939" name="TextBox 7">
            <a:extLst>
              <a:ext uri="{FF2B5EF4-FFF2-40B4-BE49-F238E27FC236}">
                <a16:creationId xmlns:a16="http://schemas.microsoft.com/office/drawing/2014/main" xmlns="" id="{CBE71C85-E533-4781-9116-1130E18943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08988" y="4016375"/>
            <a:ext cx="225425" cy="18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600" b="1"/>
              <a:t>. </a:t>
            </a:r>
          </a:p>
        </p:txBody>
      </p:sp>
      <p:sp>
        <p:nvSpPr>
          <p:cNvPr id="10" name="Заголовок 1">
            <a:extLst>
              <a:ext uri="{FF2B5EF4-FFF2-40B4-BE49-F238E27FC236}">
                <a16:creationId xmlns:a16="http://schemas.microsoft.com/office/drawing/2014/main" xmlns="" id="{9399B036-13F6-445B-A716-2C12E07C9F5F}"/>
              </a:ext>
            </a:extLst>
          </p:cNvPr>
          <p:cNvSpPr txBox="1">
            <a:spLocks/>
          </p:cNvSpPr>
          <p:nvPr/>
        </p:nvSpPr>
        <p:spPr>
          <a:xfrm>
            <a:off x="4787900" y="1401763"/>
            <a:ext cx="4157663" cy="276225"/>
          </a:xfrm>
          <a:prstGeom prst="rect">
            <a:avLst/>
          </a:prstGeom>
        </p:spPr>
        <p:txBody>
          <a:bodyPr lIns="68580" tIns="34290" rIns="68580" bIns="3429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endParaRPr lang="ru-RU" sz="105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941" name="Заголовок 1">
            <a:extLst>
              <a:ext uri="{FF2B5EF4-FFF2-40B4-BE49-F238E27FC236}">
                <a16:creationId xmlns:a16="http://schemas.microsoft.com/office/drawing/2014/main" xmlns="" id="{5FF8D060-3846-4597-8211-A78068C10609}"/>
              </a:ext>
            </a:extLst>
          </p:cNvPr>
          <p:cNvSpPr txBox="1">
            <a:spLocks/>
          </p:cNvSpPr>
          <p:nvPr/>
        </p:nvSpPr>
        <p:spPr bwMode="auto">
          <a:xfrm>
            <a:off x="-4763" y="2420938"/>
            <a:ext cx="415766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endParaRPr lang="ru-RU" altLang="ru-RU" sz="12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302" name="TextBox 2">
            <a:extLst>
              <a:ext uri="{FF2B5EF4-FFF2-40B4-BE49-F238E27FC236}">
                <a16:creationId xmlns:a16="http://schemas.microsoft.com/office/drawing/2014/main" xmlns="" id="{7EAC56DD-D137-474A-A7F0-2688E1BD09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10160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ru-RU" altLang="ru-RU" sz="20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</a:t>
            </a:r>
            <a:r>
              <a:rPr lang="ru-RU" altLang="ru-RU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бюджета муниципального района Мелеузовский      </a:t>
            </a:r>
          </a:p>
          <a:p>
            <a:pPr algn="ctr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ru-RU" altLang="ru-RU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район на национальную безопасность и правоохранительную деятельность в </a:t>
            </a:r>
            <a:r>
              <a:rPr lang="ru-RU" altLang="ru-RU" sz="2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2018-2022 </a:t>
            </a:r>
            <a:r>
              <a:rPr lang="ru-RU" altLang="ru-RU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годах</a:t>
            </a:r>
          </a:p>
        </p:txBody>
      </p:sp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xmlns="" id="{FA2ECFBC-A204-4071-A958-2884207F153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6609040"/>
              </p:ext>
            </p:extLst>
          </p:nvPr>
        </p:nvGraphicFramePr>
        <p:xfrm>
          <a:off x="214313" y="979488"/>
          <a:ext cx="8331200" cy="217645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46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21612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69990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699908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933212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777676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699908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</a:tblGrid>
              <a:tr h="548839"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 marL="91448" marR="91448" marT="45709" marB="45709"/>
                </a:tc>
                <a:tc>
                  <a:txBody>
                    <a:bodyPr/>
                    <a:lstStyle/>
                    <a:p>
                      <a:r>
                        <a:rPr lang="ru-RU" sz="1000" dirty="0"/>
                        <a:t>Наименование показателя</a:t>
                      </a:r>
                    </a:p>
                  </a:txBody>
                  <a:tcPr marL="91448" marR="91448" marT="45709" marB="45709"/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2018 год </a:t>
                      </a:r>
                      <a:r>
                        <a:rPr lang="ru-RU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(отчет)</a:t>
                      </a:r>
                    </a:p>
                  </a:txBody>
                  <a:tcPr marL="91448" marR="91448" marT="45709" marB="45709"/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 </a:t>
                      </a:r>
                      <a:r>
                        <a:rPr lang="ru-RU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 (план)</a:t>
                      </a:r>
                    </a:p>
                  </a:txBody>
                  <a:tcPr marL="91448" marR="91448" marT="45709" marB="45709"/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 </a:t>
                      </a:r>
                      <a:r>
                        <a:rPr lang="ru-RU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             (план)</a:t>
                      </a:r>
                    </a:p>
                  </a:txBody>
                  <a:tcPr marL="91448" marR="91448" marT="45709" marB="45709"/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 </a:t>
                      </a:r>
                      <a:r>
                        <a:rPr lang="ru-RU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 (отчет)</a:t>
                      </a:r>
                    </a:p>
                  </a:txBody>
                  <a:tcPr marL="91448" marR="91448" marT="45709" marB="45709"/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</a:t>
                      </a:r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 (план)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8" marR="91448" marT="45709" marB="45709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5459">
                <a:tc>
                  <a:txBody>
                    <a:bodyPr/>
                    <a:lstStyle/>
                    <a:p>
                      <a:endParaRPr lang="ru-RU" sz="1000" dirty="0"/>
                    </a:p>
                  </a:txBody>
                  <a:tcPr marL="91448" marR="91448" marT="45709" marB="45709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Национальная безопасность и правоохранительная деятельность</a:t>
                      </a:r>
                    </a:p>
                  </a:txBody>
                  <a:tcPr marL="9526" marR="9526" marT="9522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7 654,2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8" marR="91448" marT="45709" marB="4570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3 459,4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8" marR="91448" marT="45709" marB="4570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4 498,0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8" marR="91448" marT="45709" marB="4570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4 533,0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8" marR="91448" marT="45709" marB="4570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4 568,0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8" marR="91448" marT="45709" marB="45709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3086">
                <a:tc>
                  <a:txBody>
                    <a:bodyPr/>
                    <a:lstStyle/>
                    <a:p>
                      <a:r>
                        <a:rPr lang="ru-RU" sz="1000" dirty="0"/>
                        <a:t>1</a:t>
                      </a:r>
                    </a:p>
                  </a:txBody>
                  <a:tcPr marL="91448" marR="91448" marT="45709" marB="45709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Защита населения и территории от чрезвычайных ситуаций природного и техногенного характера, гражданская оборона</a:t>
                      </a:r>
                    </a:p>
                  </a:txBody>
                  <a:tcPr marL="9526" marR="9526" marT="9522" marB="0" anchor="b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3 058,9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3 244,0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4 498,0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4 533,0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4 568,0</a:t>
                      </a: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18715">
                <a:tc>
                  <a:txBody>
                    <a:bodyPr/>
                    <a:lstStyle/>
                    <a:p>
                      <a:r>
                        <a:rPr lang="ru-RU" sz="1000" dirty="0"/>
                        <a:t>2</a:t>
                      </a:r>
                    </a:p>
                  </a:txBody>
                  <a:tcPr marL="91448" marR="91448" marT="45709" marB="45709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Обеспечение пожарной безопасности</a:t>
                      </a:r>
                    </a:p>
                  </a:txBody>
                  <a:tcPr marL="9526" marR="9526" marT="9522" marB="0" anchor="b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1 177,4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215,4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1448" marR="91448" marT="45709" marB="4570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1448" marR="91448" marT="45709" marB="4570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1448" marR="91448" marT="45709" marB="45709"/>
                </a:tc>
                <a:extLst>
                  <a:ext uri="{0D108BD9-81ED-4DB2-BD59-A6C34878D82A}">
                    <a16:rowId xmlns:a16="http://schemas.microsoft.com/office/drawing/2014/main" xmlns="" val="115964971"/>
                  </a:ext>
                </a:extLst>
              </a:tr>
              <a:tr h="432048">
                <a:tc>
                  <a:txBody>
                    <a:bodyPr/>
                    <a:lstStyle/>
                    <a:p>
                      <a:r>
                        <a:rPr lang="ru-RU" sz="1000" dirty="0"/>
                        <a:t>3</a:t>
                      </a:r>
                    </a:p>
                  </a:txBody>
                  <a:tcPr marL="91448" marR="91448" marT="45709" marB="45709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Другие вопросы в области национальной безопасности и правоохранительной деятельности</a:t>
                      </a:r>
                    </a:p>
                    <a:p>
                      <a:pPr algn="l" fontAlgn="b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6" marR="9526" marT="9522" marB="0" anchor="b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3 327,9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1448" marR="91448" marT="45709" marB="4570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1448" marR="91448" marT="45709" marB="4570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1448" marR="91448" marT="45709" marB="4570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1448" marR="91448" marT="45709" marB="45709"/>
                </a:tc>
                <a:extLst>
                  <a:ext uri="{0D108BD9-81ED-4DB2-BD59-A6C34878D82A}">
                    <a16:rowId xmlns:a16="http://schemas.microsoft.com/office/drawing/2014/main" xmlns="" val="2471418762"/>
                  </a:ext>
                </a:extLst>
              </a:tr>
            </a:tbl>
          </a:graphicData>
        </a:graphic>
      </p:graphicFrame>
      <p:sp>
        <p:nvSpPr>
          <p:cNvPr id="39977" name="TextBox 17">
            <a:extLst>
              <a:ext uri="{FF2B5EF4-FFF2-40B4-BE49-F238E27FC236}">
                <a16:creationId xmlns:a16="http://schemas.microsoft.com/office/drawing/2014/main" xmlns="" id="{EE827530-6E77-4824-A9A5-DB8E733F90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6100" y="1038225"/>
            <a:ext cx="1841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ru-RU" altLang="ru-RU"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978" name="TextBox 18">
            <a:extLst>
              <a:ext uri="{FF2B5EF4-FFF2-40B4-BE49-F238E27FC236}">
                <a16:creationId xmlns:a16="http://schemas.microsoft.com/office/drawing/2014/main" xmlns="" id="{CF83483E-679C-4555-BAE9-45E7BBC56D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55600" y="3420989"/>
            <a:ext cx="930116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Динамика показателей расходов бюджета муниципального района Мелеузовский район Республики Башкортостан, в %</a:t>
            </a:r>
          </a:p>
        </p:txBody>
      </p:sp>
      <p:sp>
        <p:nvSpPr>
          <p:cNvPr id="39979" name="TextBox 19">
            <a:extLst>
              <a:ext uri="{FF2B5EF4-FFF2-40B4-BE49-F238E27FC236}">
                <a16:creationId xmlns:a16="http://schemas.microsoft.com/office/drawing/2014/main" xmlns="" id="{89B2943A-7665-4FAB-97BB-264F216C3E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40578" y="751512"/>
            <a:ext cx="989012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тыс.рублей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E107076E-A129-4061-A2D3-848F20976FFA}"/>
              </a:ext>
            </a:extLst>
          </p:cNvPr>
          <p:cNvSpPr txBox="1"/>
          <p:nvPr/>
        </p:nvSpPr>
        <p:spPr>
          <a:xfrm>
            <a:off x="1966912" y="3850239"/>
            <a:ext cx="214312" cy="276225"/>
          </a:xfrm>
          <a:prstGeom prst="rect">
            <a:avLst/>
          </a:prstGeom>
          <a:solidFill>
            <a:srgbClr val="92D050"/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ru-RU" sz="1200" dirty="0"/>
              <a:t>1</a:t>
            </a:r>
          </a:p>
        </p:txBody>
      </p:sp>
      <p:pic>
        <p:nvPicPr>
          <p:cNvPr id="39982" name="Рисунок 1">
            <a:extLst>
              <a:ext uri="{FF2B5EF4-FFF2-40B4-BE49-F238E27FC236}">
                <a16:creationId xmlns:a16="http://schemas.microsoft.com/office/drawing/2014/main" xmlns="" id="{DA7EB6AA-F8B9-43DC-9DC7-D0E3FC63F9B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48" y="5445125"/>
            <a:ext cx="3022600" cy="1427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7A32D52D-B1C9-403B-9983-F7F211A6F2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0954" y="4879398"/>
            <a:ext cx="2750490" cy="1768259"/>
          </a:xfrm>
          <a:prstGeom prst="rect">
            <a:avLst/>
          </a:prstGeom>
        </p:spPr>
      </p:pic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204044934"/>
              </p:ext>
            </p:extLst>
          </p:nvPr>
        </p:nvGraphicFramePr>
        <p:xfrm>
          <a:off x="2390778" y="3187816"/>
          <a:ext cx="3909414" cy="27614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3" name="Диаграмма 32"/>
          <p:cNvGraphicFramePr/>
          <p:nvPr>
            <p:extLst>
              <p:ext uri="{D42A27DB-BD31-4B8C-83A1-F6EECF244321}">
                <p14:modId xmlns:p14="http://schemas.microsoft.com/office/powerpoint/2010/main" val="2888623431"/>
              </p:ext>
            </p:extLst>
          </p:nvPr>
        </p:nvGraphicFramePr>
        <p:xfrm>
          <a:off x="493522" y="4941168"/>
          <a:ext cx="3100958" cy="1800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0962" name="Заголовок 1">
            <a:extLst>
              <a:ext uri="{FF2B5EF4-FFF2-40B4-BE49-F238E27FC236}">
                <a16:creationId xmlns:a16="http://schemas.microsoft.com/office/drawing/2014/main" xmlns="" id="{E25D70C2-3AE5-4D67-BB22-76FD4BE03B83}"/>
              </a:ext>
            </a:extLst>
          </p:cNvPr>
          <p:cNvSpPr txBox="1">
            <a:spLocks/>
          </p:cNvSpPr>
          <p:nvPr/>
        </p:nvSpPr>
        <p:spPr bwMode="auto">
          <a:xfrm>
            <a:off x="4251325" y="5445125"/>
            <a:ext cx="415766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endParaRPr lang="ru-RU" altLang="ru-RU" sz="11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963" name="TextBox 7">
            <a:extLst>
              <a:ext uri="{FF2B5EF4-FFF2-40B4-BE49-F238E27FC236}">
                <a16:creationId xmlns:a16="http://schemas.microsoft.com/office/drawing/2014/main" xmlns="" id="{574C4FD4-F381-4A6A-A8F5-80EFC55F13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08988" y="4016375"/>
            <a:ext cx="225425" cy="18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600" b="1">
                <a:solidFill>
                  <a:srgbClr val="000000"/>
                </a:solidFill>
              </a:rPr>
              <a:t>. </a:t>
            </a:r>
          </a:p>
        </p:txBody>
      </p:sp>
      <p:sp>
        <p:nvSpPr>
          <p:cNvPr id="10" name="Заголовок 1">
            <a:extLst>
              <a:ext uri="{FF2B5EF4-FFF2-40B4-BE49-F238E27FC236}">
                <a16:creationId xmlns:a16="http://schemas.microsoft.com/office/drawing/2014/main" xmlns="" id="{7DD27911-9D32-46FF-831E-92D9F8CFB321}"/>
              </a:ext>
            </a:extLst>
          </p:cNvPr>
          <p:cNvSpPr txBox="1">
            <a:spLocks/>
          </p:cNvSpPr>
          <p:nvPr/>
        </p:nvSpPr>
        <p:spPr>
          <a:xfrm>
            <a:off x="4787900" y="1401763"/>
            <a:ext cx="4157663" cy="276225"/>
          </a:xfrm>
          <a:prstGeom prst="rect">
            <a:avLst/>
          </a:prstGeom>
        </p:spPr>
        <p:txBody>
          <a:bodyPr lIns="68580" tIns="34290" rIns="68580" bIns="3429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endParaRPr lang="ru-RU" sz="105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965" name="Заголовок 1">
            <a:extLst>
              <a:ext uri="{FF2B5EF4-FFF2-40B4-BE49-F238E27FC236}">
                <a16:creationId xmlns:a16="http://schemas.microsoft.com/office/drawing/2014/main" xmlns="" id="{0A4BC8F7-232F-4CFB-A216-73E475FEA8F2}"/>
              </a:ext>
            </a:extLst>
          </p:cNvPr>
          <p:cNvSpPr txBox="1">
            <a:spLocks/>
          </p:cNvSpPr>
          <p:nvPr/>
        </p:nvSpPr>
        <p:spPr bwMode="auto">
          <a:xfrm>
            <a:off x="-4763" y="2420938"/>
            <a:ext cx="415766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endParaRPr lang="ru-RU" altLang="ru-RU" sz="12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326" name="TextBox 2">
            <a:extLst>
              <a:ext uri="{FF2B5EF4-FFF2-40B4-BE49-F238E27FC236}">
                <a16:creationId xmlns:a16="http://schemas.microsoft.com/office/drawing/2014/main" xmlns="" id="{74CFC738-E936-4D36-91A7-75BD70C0CC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7080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ru-RU" altLang="ru-RU" sz="20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</a:t>
            </a:r>
            <a:r>
              <a:rPr lang="ru-RU" altLang="ru-RU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бюджета муниципального района Мелеузовский район на национальную экономику в </a:t>
            </a:r>
            <a:r>
              <a:rPr lang="ru-RU" altLang="ru-RU" sz="2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2018-2022 </a:t>
            </a:r>
            <a:r>
              <a:rPr lang="ru-RU" altLang="ru-RU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годах</a:t>
            </a:r>
          </a:p>
        </p:txBody>
      </p:sp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xmlns="" id="{6BD8A0AD-835E-49B2-8190-EB75D53C645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5027543"/>
              </p:ext>
            </p:extLst>
          </p:nvPr>
        </p:nvGraphicFramePr>
        <p:xfrm>
          <a:off x="85725" y="800100"/>
          <a:ext cx="8859839" cy="22082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378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1537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7647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876471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058072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726171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845170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</a:tblGrid>
              <a:tr h="548582"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 marL="91448" marR="91448" marT="45691" marB="45691"/>
                </a:tc>
                <a:tc>
                  <a:txBody>
                    <a:bodyPr/>
                    <a:lstStyle/>
                    <a:p>
                      <a:r>
                        <a:rPr lang="ru-RU" sz="1000" dirty="0"/>
                        <a:t>Наименование показателя</a:t>
                      </a:r>
                    </a:p>
                  </a:txBody>
                  <a:tcPr marL="91448" marR="91448" marT="45691" marB="45691"/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2018 год </a:t>
                      </a:r>
                      <a:r>
                        <a:rPr lang="ru-RU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(отчет)</a:t>
                      </a:r>
                    </a:p>
                  </a:txBody>
                  <a:tcPr marL="91448" marR="91448" marT="45709" marB="45709"/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 </a:t>
                      </a:r>
                      <a:r>
                        <a:rPr lang="ru-RU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 (план)</a:t>
                      </a:r>
                    </a:p>
                  </a:txBody>
                  <a:tcPr marL="91448" marR="91448" marT="45709" marB="45709"/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 </a:t>
                      </a:r>
                      <a:r>
                        <a:rPr lang="ru-RU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             (план)</a:t>
                      </a:r>
                    </a:p>
                  </a:txBody>
                  <a:tcPr marL="91448" marR="91448" marT="45709" marB="45709"/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 </a:t>
                      </a:r>
                      <a:r>
                        <a:rPr lang="ru-RU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 (отчет)</a:t>
                      </a:r>
                    </a:p>
                  </a:txBody>
                  <a:tcPr marL="91448" marR="91448" marT="45709" marB="45709"/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</a:t>
                      </a:r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 (план)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8" marR="91448" marT="45709" marB="45709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43782">
                <a:tc>
                  <a:txBody>
                    <a:bodyPr/>
                    <a:lstStyle/>
                    <a:p>
                      <a:endParaRPr lang="ru-RU" sz="1000" dirty="0"/>
                    </a:p>
                  </a:txBody>
                  <a:tcPr marL="91448" marR="91448" marT="45691" marB="45691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Национальная экономика</a:t>
                      </a:r>
                    </a:p>
                  </a:txBody>
                  <a:tcPr marL="9526" marR="9526" marT="9519" marB="0" anchor="b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132 105,3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153 416,8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106 863,8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128 567,4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117 143,8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79987">
                <a:tc>
                  <a:txBody>
                    <a:bodyPr/>
                    <a:lstStyle/>
                    <a:p>
                      <a:r>
                        <a:rPr lang="ru-RU" sz="1000" dirty="0"/>
                        <a:t>1</a:t>
                      </a:r>
                    </a:p>
                  </a:txBody>
                  <a:tcPr marL="91448" marR="91448" marT="45691" marB="45691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Общеэкономические вопросы</a:t>
                      </a:r>
                    </a:p>
                  </a:txBody>
                  <a:tcPr marL="9526" marR="9526" marT="9519" marB="0" anchor="b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118,6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52167">
                <a:tc>
                  <a:txBody>
                    <a:bodyPr/>
                    <a:lstStyle/>
                    <a:p>
                      <a:r>
                        <a:rPr lang="ru-RU" sz="1000" dirty="0"/>
                        <a:t>2</a:t>
                      </a:r>
                    </a:p>
                  </a:txBody>
                  <a:tcPr marL="91448" marR="91448" marT="45691" marB="45691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Сельское хозяйство и рыболовство</a:t>
                      </a:r>
                    </a:p>
                  </a:txBody>
                  <a:tcPr marL="9526" marR="9526" marT="9519" marB="0" anchor="b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7 702,5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8 741,6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15 732,8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8756,8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8 780,8</a:t>
                      </a: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43782">
                <a:tc>
                  <a:txBody>
                    <a:bodyPr/>
                    <a:lstStyle/>
                    <a:p>
                      <a:r>
                        <a:rPr lang="ru-RU" sz="1000" dirty="0"/>
                        <a:t>3</a:t>
                      </a:r>
                    </a:p>
                  </a:txBody>
                  <a:tcPr marL="91448" marR="91448" marT="45691" marB="45691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Транспорт</a:t>
                      </a:r>
                    </a:p>
                  </a:txBody>
                  <a:tcPr marL="9526" marR="9526" marT="9519" marB="0" anchor="b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270,0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270,0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310,0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310,0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310,0</a:t>
                      </a: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43782">
                <a:tc>
                  <a:txBody>
                    <a:bodyPr/>
                    <a:lstStyle/>
                    <a:p>
                      <a:r>
                        <a:rPr lang="ru-RU" sz="1000" dirty="0"/>
                        <a:t>4</a:t>
                      </a:r>
                    </a:p>
                  </a:txBody>
                  <a:tcPr marL="91448" marR="91448" marT="45691" marB="45691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Дорожное хозяйство (дорожные фонды)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6" marR="9526" marT="9519" marB="0" anchor="b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98 869,2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114 929,4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79 701,0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106 859,8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96 833,0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96133">
                <a:tc>
                  <a:txBody>
                    <a:bodyPr/>
                    <a:lstStyle/>
                    <a:p>
                      <a:r>
                        <a:rPr lang="ru-RU" sz="1000" dirty="0"/>
                        <a:t>5</a:t>
                      </a:r>
                    </a:p>
                  </a:txBody>
                  <a:tcPr marL="91448" marR="91448" marT="45691" marB="45691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Другие вопросы в области национальной экономики</a:t>
                      </a:r>
                    </a:p>
                  </a:txBody>
                  <a:tcPr marL="9526" marR="9526" marT="9519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25 145,0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29 475,8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11 120,0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12 640,8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11 220,0</a:t>
                      </a: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sp>
        <p:nvSpPr>
          <p:cNvPr id="41033" name="TextBox 17">
            <a:extLst>
              <a:ext uri="{FF2B5EF4-FFF2-40B4-BE49-F238E27FC236}">
                <a16:creationId xmlns:a16="http://schemas.microsoft.com/office/drawing/2014/main" xmlns="" id="{30995A54-907B-47E8-9287-34F1500F39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6100" y="1038225"/>
            <a:ext cx="1841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ru-RU" altLang="ru-RU" sz="12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034" name="TextBox 18">
            <a:extLst>
              <a:ext uri="{FF2B5EF4-FFF2-40B4-BE49-F238E27FC236}">
                <a16:creationId xmlns:a16="http://schemas.microsoft.com/office/drawing/2014/main" xmlns="" id="{BA505071-A4CA-4D6E-9529-79A48CDFFE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66700" y="3033713"/>
            <a:ext cx="890111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Динамика показателей расходов бюджета муниципального района </a:t>
            </a:r>
            <a:r>
              <a:rPr lang="ru-RU" altLang="ru-RU" sz="1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Мелеузовский</a:t>
            </a:r>
            <a:r>
              <a:rPr lang="ru-RU" alt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 Республики Башкортостан, в %</a:t>
            </a:r>
          </a:p>
        </p:txBody>
      </p:sp>
      <p:sp>
        <p:nvSpPr>
          <p:cNvPr id="41035" name="TextBox 19">
            <a:extLst>
              <a:ext uri="{FF2B5EF4-FFF2-40B4-BE49-F238E27FC236}">
                <a16:creationId xmlns:a16="http://schemas.microsoft.com/office/drawing/2014/main" xmlns="" id="{61EE799D-E44D-45FA-8F02-611BC76D76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26438" y="576263"/>
            <a:ext cx="989012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11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тыс.рублей</a:t>
            </a:r>
          </a:p>
        </p:txBody>
      </p:sp>
      <p:graphicFrame>
        <p:nvGraphicFramePr>
          <p:cNvPr id="3" name="Диаграмма 8">
            <a:extLst>
              <a:ext uri="{FF2B5EF4-FFF2-40B4-BE49-F238E27FC236}">
                <a16:creationId xmlns:a16="http://schemas.microsoft.com/office/drawing/2014/main" xmlns="" id="{01C35F4B-8125-40EA-B113-8F57D143242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60579913"/>
              </p:ext>
            </p:extLst>
          </p:nvPr>
        </p:nvGraphicFramePr>
        <p:xfrm>
          <a:off x="3154425" y="3258430"/>
          <a:ext cx="3527425" cy="20177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A2264FAD-4ABF-478C-B586-6BF68C1F1A35}"/>
              </a:ext>
            </a:extLst>
          </p:cNvPr>
          <p:cNvSpPr txBox="1"/>
          <p:nvPr/>
        </p:nvSpPr>
        <p:spPr>
          <a:xfrm>
            <a:off x="44450" y="4016375"/>
            <a:ext cx="214313" cy="277813"/>
          </a:xfrm>
          <a:prstGeom prst="rect">
            <a:avLst/>
          </a:prstGeom>
          <a:solidFill>
            <a:srgbClr val="92D050"/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ru-RU" sz="1200" dirty="0">
                <a:solidFill>
                  <a:prstClr val="black"/>
                </a:solidFill>
              </a:rPr>
              <a:t>2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9BA09B89-AAFF-41B8-9541-3AF0CD6FCB9B}"/>
              </a:ext>
            </a:extLst>
          </p:cNvPr>
          <p:cNvSpPr txBox="1"/>
          <p:nvPr/>
        </p:nvSpPr>
        <p:spPr>
          <a:xfrm>
            <a:off x="3517107" y="3688271"/>
            <a:ext cx="214312" cy="277812"/>
          </a:xfrm>
          <a:prstGeom prst="rect">
            <a:avLst/>
          </a:prstGeom>
          <a:solidFill>
            <a:srgbClr val="00B0F0"/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ru-RU" sz="1200" dirty="0">
                <a:solidFill>
                  <a:prstClr val="black"/>
                </a:solidFill>
              </a:rPr>
              <a:t>3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C8D22474-A944-4742-AA21-6D856BB677A9}"/>
              </a:ext>
            </a:extLst>
          </p:cNvPr>
          <p:cNvSpPr txBox="1"/>
          <p:nvPr/>
        </p:nvSpPr>
        <p:spPr>
          <a:xfrm>
            <a:off x="95187" y="5445125"/>
            <a:ext cx="214313" cy="277812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ru-RU" sz="1200" dirty="0">
                <a:solidFill>
                  <a:prstClr val="black"/>
                </a:solidFill>
              </a:rPr>
              <a:t>4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79B3A71B-3EC6-4403-A84E-D9B2B9FF3301}"/>
              </a:ext>
            </a:extLst>
          </p:cNvPr>
          <p:cNvSpPr txBox="1"/>
          <p:nvPr/>
        </p:nvSpPr>
        <p:spPr>
          <a:xfrm>
            <a:off x="3409950" y="5437188"/>
            <a:ext cx="214313" cy="277812"/>
          </a:xfrm>
          <a:prstGeom prst="rect">
            <a:avLst/>
          </a:prstGeom>
          <a:solidFill>
            <a:srgbClr val="FFFF00"/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ru-RU" sz="1200" dirty="0">
                <a:solidFill>
                  <a:prstClr val="black"/>
                </a:solidFill>
              </a:rPr>
              <a:t>5</a:t>
            </a:r>
          </a:p>
        </p:txBody>
      </p:sp>
      <p:pic>
        <p:nvPicPr>
          <p:cNvPr id="41044" name="Рисунок 1">
            <a:extLst>
              <a:ext uri="{FF2B5EF4-FFF2-40B4-BE49-F238E27FC236}">
                <a16:creationId xmlns:a16="http://schemas.microsoft.com/office/drawing/2014/main" xmlns="" id="{65613E0E-89AA-4855-89C9-CCBEFD40221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6" y="3358897"/>
            <a:ext cx="2394115" cy="1720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4" descr="https://agrovesti.net/images/2016-content/00456743745g4556y45y4e5y56u5e646f836012a54288c3dc36fda04c0aaa30.jpg">
            <a:extLst>
              <a:ext uri="{FF2B5EF4-FFF2-40B4-BE49-F238E27FC236}">
                <a16:creationId xmlns:a16="http://schemas.microsoft.com/office/drawing/2014/main" xmlns="" id="{551B4EF9-0FE7-4D54-A264-131FCE74C3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7" y="5179496"/>
            <a:ext cx="2394115" cy="1669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7" name="Диаграмма 16"/>
          <p:cNvGraphicFramePr/>
          <p:nvPr>
            <p:extLst>
              <p:ext uri="{D42A27DB-BD31-4B8C-83A1-F6EECF244321}">
                <p14:modId xmlns:p14="http://schemas.microsoft.com/office/powerpoint/2010/main" val="3731857935"/>
              </p:ext>
            </p:extLst>
          </p:nvPr>
        </p:nvGraphicFramePr>
        <p:xfrm>
          <a:off x="3631630" y="4941168"/>
          <a:ext cx="3100958" cy="1800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14" name="Диаграмма 13"/>
          <p:cNvGraphicFramePr/>
          <p:nvPr>
            <p:extLst>
              <p:ext uri="{D42A27DB-BD31-4B8C-83A1-F6EECF244321}">
                <p14:modId xmlns:p14="http://schemas.microsoft.com/office/powerpoint/2010/main" val="374757500"/>
              </p:ext>
            </p:extLst>
          </p:nvPr>
        </p:nvGraphicFramePr>
        <p:xfrm>
          <a:off x="202343" y="3358897"/>
          <a:ext cx="3421919" cy="16639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Box 1">
            <a:extLst>
              <a:ext uri="{FF2B5EF4-FFF2-40B4-BE49-F238E27FC236}">
                <a16:creationId xmlns:a16="http://schemas.microsoft.com/office/drawing/2014/main" xmlns="" id="{668375C5-9C3F-44F5-B3A1-560C3550A9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260350"/>
            <a:ext cx="8640763" cy="6652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"/>
              <a:defRPr sz="2400">
                <a:solidFill>
                  <a:srgbClr val="262626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"/>
              <a:defRPr sz="2200">
                <a:solidFill>
                  <a:srgbClr val="262626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"/>
              <a:defRPr sz="2000">
                <a:solidFill>
                  <a:srgbClr val="262626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"/>
              <a:defRPr>
                <a:solidFill>
                  <a:srgbClr val="262626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"/>
              <a:defRPr sz="1600">
                <a:solidFill>
                  <a:srgbClr val="262626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"/>
              <a:defRPr sz="1600">
                <a:solidFill>
                  <a:srgbClr val="262626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"/>
              <a:defRPr sz="1600">
                <a:solidFill>
                  <a:srgbClr val="262626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"/>
              <a:defRPr sz="1600">
                <a:solidFill>
                  <a:srgbClr val="262626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"/>
              <a:defRPr sz="1600">
                <a:solidFill>
                  <a:srgbClr val="262626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  <a:defRPr/>
            </a:pPr>
            <a:r>
              <a:rPr lang="ru-RU" altLang="ru-RU" sz="2000" b="1" dirty="0">
                <a:solidFill>
                  <a:srgbClr val="FF0000"/>
                </a:solidFill>
                <a:latin typeface="Arial" panose="020B0604020202020204" pitchFamily="34" charset="0"/>
              </a:rPr>
              <a:t>     </a:t>
            </a:r>
            <a:r>
              <a:rPr lang="ru-RU" sz="2000" b="1" i="1" dirty="0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Открытость бюджетных данных и уровень качества управления муниципальными финансами в муниципальном районе Мелеузовский район Республики Башкортостан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r>
              <a:rPr lang="ru-RU" sz="1100" dirty="0">
                <a:solidFill>
                  <a:srgbClr val="333300"/>
                </a:solidFill>
                <a:ea typeface="Times New Roman" panose="02020603050405020304" pitchFamily="18" charset="0"/>
              </a:rPr>
              <a:t>            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r>
              <a:rPr lang="ru-RU" sz="1200" dirty="0">
                <a:solidFill>
                  <a:schemeClr val="tx1"/>
                </a:solidFill>
                <a:ea typeface="Times New Roman" panose="02020603050405020304" pitchFamily="18" charset="0"/>
              </a:rPr>
              <a:t>             </a:t>
            </a:r>
            <a:r>
              <a:rPr lang="ru-RU" sz="1200" dirty="0">
                <a:solidFill>
                  <a:schemeClr val="bg1"/>
                </a:solidFill>
                <a:ea typeface="Times New Roman" panose="02020603050405020304" pitchFamily="18" charset="0"/>
              </a:rPr>
              <a:t>Представление информации о бюджете в доступной для граждан форме осуществляется на сайте Финансового управления Администрации муниципального района Мелеузовский район Республики Башкортостан. Данные материалы отвечают требованиям Методики проведения мониторинга и составления рейтинга муниципальных районов (городских округов) Республики Башкортостан по уровню открытости бюджетных данных (далее – Методика). Рейтинг муниципальных районов (городских округов) Республики Башкортостан по уровню открытости бюджетных данных составляется с 2016 года. </a:t>
            </a:r>
          </a:p>
          <a:p>
            <a:pPr algn="just">
              <a:lnSpc>
                <a:spcPct val="150000"/>
              </a:lnSpc>
              <a:buNone/>
              <a:defRPr/>
            </a:pPr>
            <a:r>
              <a:rPr lang="ru-RU" sz="1200" dirty="0">
                <a:solidFill>
                  <a:schemeClr val="bg1"/>
                </a:solidFill>
                <a:ea typeface="Times New Roman" panose="02020603050405020304" pitchFamily="18" charset="0"/>
              </a:rPr>
              <a:t>В </a:t>
            </a:r>
            <a:r>
              <a:rPr lang="ru-RU" sz="1200" dirty="0" smtClean="0">
                <a:solidFill>
                  <a:schemeClr val="bg1"/>
                </a:solidFill>
                <a:ea typeface="Times New Roman" panose="02020603050405020304" pitchFamily="18" charset="0"/>
              </a:rPr>
              <a:t>2018 </a:t>
            </a:r>
            <a:r>
              <a:rPr lang="ru-RU" sz="1200" dirty="0">
                <a:solidFill>
                  <a:schemeClr val="bg1"/>
                </a:solidFill>
                <a:ea typeface="Times New Roman" panose="02020603050405020304" pitchFamily="18" charset="0"/>
              </a:rPr>
              <a:t>году в рейтинге по уровню открытости бюджетных данных Мелеузовский район занял 1 место из 63 муниципальных образований. В первом квартале </a:t>
            </a:r>
            <a:r>
              <a:rPr lang="ru-RU" sz="1200" dirty="0" smtClean="0">
                <a:solidFill>
                  <a:schemeClr val="bg1"/>
                </a:solidFill>
                <a:ea typeface="Times New Roman" panose="02020603050405020304" pitchFamily="18" charset="0"/>
              </a:rPr>
              <a:t>2019 </a:t>
            </a:r>
            <a:r>
              <a:rPr lang="ru-RU" sz="1200" dirty="0">
                <a:solidFill>
                  <a:schemeClr val="bg1"/>
                </a:solidFill>
                <a:ea typeface="Times New Roman" panose="02020603050405020304" pitchFamily="18" charset="0"/>
              </a:rPr>
              <a:t>года муниципальный район занял с </a:t>
            </a:r>
            <a:r>
              <a:rPr lang="ru-RU" sz="1200" dirty="0" smtClean="0">
                <a:solidFill>
                  <a:schemeClr val="bg1"/>
                </a:solidFill>
                <a:ea typeface="Times New Roman" panose="02020603050405020304" pitchFamily="18" charset="0"/>
              </a:rPr>
              <a:t>1-9 </a:t>
            </a:r>
            <a:r>
              <a:rPr lang="ru-RU" sz="1200" dirty="0">
                <a:solidFill>
                  <a:schemeClr val="bg1"/>
                </a:solidFill>
                <a:ea typeface="Times New Roman" panose="02020603050405020304" pitchFamily="18" charset="0"/>
              </a:rPr>
              <a:t>место, во втором квартале </a:t>
            </a:r>
            <a:r>
              <a:rPr lang="ru-RU" sz="1200" dirty="0" smtClean="0">
                <a:solidFill>
                  <a:schemeClr val="bg1"/>
                </a:solidFill>
                <a:ea typeface="Times New Roman" panose="02020603050405020304" pitchFamily="18" charset="0"/>
              </a:rPr>
              <a:t>2019 года</a:t>
            </a:r>
            <a:r>
              <a:rPr lang="ru-RU" sz="1200" dirty="0">
                <a:solidFill>
                  <a:schemeClr val="bg1"/>
                </a:solidFill>
                <a:ea typeface="Times New Roman" panose="02020603050405020304" pitchFamily="18" charset="0"/>
              </a:rPr>
              <a:t> </a:t>
            </a:r>
            <a:r>
              <a:rPr lang="ru-RU" sz="1200" dirty="0" smtClean="0">
                <a:solidFill>
                  <a:schemeClr val="bg1"/>
                </a:solidFill>
                <a:ea typeface="Times New Roman" panose="02020603050405020304" pitchFamily="18" charset="0"/>
              </a:rPr>
              <a:t>-  1-6 </a:t>
            </a:r>
            <a:r>
              <a:rPr lang="ru-RU" sz="1200" dirty="0">
                <a:solidFill>
                  <a:schemeClr val="bg1"/>
                </a:solidFill>
                <a:ea typeface="Times New Roman" panose="02020603050405020304" pitchFamily="18" charset="0"/>
              </a:rPr>
              <a:t>место по Республике </a:t>
            </a:r>
            <a:r>
              <a:rPr lang="ru-RU" sz="1200" dirty="0" smtClean="0">
                <a:solidFill>
                  <a:schemeClr val="bg1"/>
                </a:solidFill>
                <a:ea typeface="Times New Roman" panose="02020603050405020304" pitchFamily="18" charset="0"/>
              </a:rPr>
              <a:t>Башкортостан, в третьем квартале – 1-30 место.</a:t>
            </a:r>
            <a:endParaRPr lang="ru-RU" sz="1200" dirty="0">
              <a:solidFill>
                <a:schemeClr val="bg1"/>
              </a:solidFill>
              <a:ea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buNone/>
              <a:defRPr/>
            </a:pPr>
            <a:r>
              <a:rPr lang="ru-RU" sz="1200" dirty="0">
                <a:solidFill>
                  <a:schemeClr val="bg1"/>
                </a:solidFill>
                <a:ea typeface="Times New Roman" panose="02020603050405020304" pitchFamily="18" charset="0"/>
              </a:rPr>
              <a:t> Оценка качества управления муниципальными финансами проводится в соответствии с Приказом Минфина Республики Башкортостан от 12.08.2013 № 75  «О порядке осуществления оперативного (ежеквартального)  и годового мониторинга и оценки качества управления муниципальными финансами». Оценка качества характеризует следующие аспекты управления муниципальными финансами в муниципальных районах (городских округах) Республики Башкортостан: бюджетное планирование, исполнение бюджета, управление муниципальным долгом, финансовые взаимоотношения с поселениями, управление муниципальной собственностью и оказание муниципальных услуг, прозрачность бюджетного процесса, индикаторы, характеризующие выполнение указов Президента Российской Федерации от 7 мая 2012 года. 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r>
              <a:rPr lang="ru-RU" sz="1200" dirty="0">
                <a:solidFill>
                  <a:schemeClr val="bg1"/>
                </a:solidFill>
                <a:ea typeface="Times New Roman" panose="02020603050405020304" pitchFamily="18" charset="0"/>
              </a:rPr>
              <a:t>           Согласно результатов комплексной оценки качества управления муниципальными финансами по итогам 2017 года муниципальному району Мелеузовский район Республики Башкортостан присвоена </a:t>
            </a:r>
            <a:r>
              <a:rPr lang="en-US" sz="1200" dirty="0">
                <a:solidFill>
                  <a:schemeClr val="bg1"/>
                </a:solidFill>
                <a:ea typeface="Times New Roman" panose="02020603050405020304" pitchFamily="18" charset="0"/>
              </a:rPr>
              <a:t>I</a:t>
            </a:r>
            <a:r>
              <a:rPr lang="ru-RU" sz="1200" dirty="0">
                <a:solidFill>
                  <a:schemeClr val="bg1"/>
                </a:solidFill>
                <a:ea typeface="Times New Roman" panose="02020603050405020304" pitchFamily="18" charset="0"/>
              </a:rPr>
              <a:t> степень качества.</a:t>
            </a:r>
          </a:p>
          <a:p>
            <a:pPr algn="just">
              <a:spcBef>
                <a:spcPct val="0"/>
              </a:spcBef>
              <a:buClrTx/>
              <a:buFontTx/>
              <a:buNone/>
              <a:defRPr/>
            </a:pPr>
            <a:r>
              <a:rPr lang="ru-RU" altLang="ru-RU" sz="1600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</a:p>
          <a:p>
            <a:pPr algn="just">
              <a:spcBef>
                <a:spcPct val="0"/>
              </a:spcBef>
              <a:buClrTx/>
              <a:buFontTx/>
              <a:buNone/>
              <a:defRPr/>
            </a:pPr>
            <a:endParaRPr lang="ru-RU" altLang="ru-RU" sz="16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slow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" name="Диаграмма 23"/>
          <p:cNvGraphicFramePr/>
          <p:nvPr>
            <p:extLst>
              <p:ext uri="{D42A27DB-BD31-4B8C-83A1-F6EECF244321}">
                <p14:modId xmlns:p14="http://schemas.microsoft.com/office/powerpoint/2010/main" val="2809566936"/>
              </p:ext>
            </p:extLst>
          </p:nvPr>
        </p:nvGraphicFramePr>
        <p:xfrm>
          <a:off x="3726082" y="2988945"/>
          <a:ext cx="3100958" cy="1800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481A2F0C-6B6A-4D82-92C6-7F16126789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82163" y="5451475"/>
            <a:ext cx="2162860" cy="121443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41986" name="Заголовок 1">
            <a:extLst>
              <a:ext uri="{FF2B5EF4-FFF2-40B4-BE49-F238E27FC236}">
                <a16:creationId xmlns:a16="http://schemas.microsoft.com/office/drawing/2014/main" xmlns="" id="{46BF2FD7-2DBF-47AA-B400-ADEA21DB97C6}"/>
              </a:ext>
            </a:extLst>
          </p:cNvPr>
          <p:cNvSpPr txBox="1">
            <a:spLocks/>
          </p:cNvSpPr>
          <p:nvPr/>
        </p:nvSpPr>
        <p:spPr bwMode="auto">
          <a:xfrm>
            <a:off x="4251325" y="5445125"/>
            <a:ext cx="415766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endParaRPr lang="ru-RU" altLang="ru-RU" sz="11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987" name="TextBox 7">
            <a:extLst>
              <a:ext uri="{FF2B5EF4-FFF2-40B4-BE49-F238E27FC236}">
                <a16:creationId xmlns:a16="http://schemas.microsoft.com/office/drawing/2014/main" xmlns="" id="{66114435-3338-48F5-85D5-01C5775223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08988" y="4016375"/>
            <a:ext cx="225425" cy="18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600" b="1">
                <a:solidFill>
                  <a:srgbClr val="000000"/>
                </a:solidFill>
              </a:rPr>
              <a:t>. </a:t>
            </a:r>
          </a:p>
        </p:txBody>
      </p:sp>
      <p:sp>
        <p:nvSpPr>
          <p:cNvPr id="10" name="Заголовок 1">
            <a:extLst>
              <a:ext uri="{FF2B5EF4-FFF2-40B4-BE49-F238E27FC236}">
                <a16:creationId xmlns:a16="http://schemas.microsoft.com/office/drawing/2014/main" xmlns="" id="{69A76C2C-55A4-4EDD-A173-A0F249053221}"/>
              </a:ext>
            </a:extLst>
          </p:cNvPr>
          <p:cNvSpPr txBox="1">
            <a:spLocks/>
          </p:cNvSpPr>
          <p:nvPr/>
        </p:nvSpPr>
        <p:spPr>
          <a:xfrm>
            <a:off x="4787900" y="1401763"/>
            <a:ext cx="4157663" cy="276225"/>
          </a:xfrm>
          <a:prstGeom prst="rect">
            <a:avLst/>
          </a:prstGeom>
        </p:spPr>
        <p:txBody>
          <a:bodyPr lIns="68580" tIns="34290" rIns="68580" bIns="3429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endParaRPr lang="ru-RU" sz="105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989" name="Заголовок 1">
            <a:extLst>
              <a:ext uri="{FF2B5EF4-FFF2-40B4-BE49-F238E27FC236}">
                <a16:creationId xmlns:a16="http://schemas.microsoft.com/office/drawing/2014/main" xmlns="" id="{99E56D0E-4D65-48F8-A91A-3EA317E86739}"/>
              </a:ext>
            </a:extLst>
          </p:cNvPr>
          <p:cNvSpPr txBox="1">
            <a:spLocks/>
          </p:cNvSpPr>
          <p:nvPr/>
        </p:nvSpPr>
        <p:spPr bwMode="auto">
          <a:xfrm>
            <a:off x="-4763" y="2420938"/>
            <a:ext cx="415766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endParaRPr lang="ru-RU" altLang="ru-RU" sz="12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350" name="TextBox 2">
            <a:extLst>
              <a:ext uri="{FF2B5EF4-FFF2-40B4-BE49-F238E27FC236}">
                <a16:creationId xmlns:a16="http://schemas.microsoft.com/office/drawing/2014/main" xmlns="" id="{37B0FD50-ACA9-4D9D-B99D-A837E453ED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7080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ru-RU" altLang="ru-RU" sz="20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</a:t>
            </a:r>
            <a:r>
              <a:rPr lang="ru-RU" altLang="ru-RU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бюджета муниципального района Мелеузовский район на жилищно-коммунальное хозяйство в 2018-2022 годах</a:t>
            </a:r>
          </a:p>
        </p:txBody>
      </p:sp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xmlns="" id="{AB6BA509-6988-43CF-B864-C193523CA2B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9734469"/>
              </p:ext>
            </p:extLst>
          </p:nvPr>
        </p:nvGraphicFramePr>
        <p:xfrm>
          <a:off x="198438" y="785813"/>
          <a:ext cx="8248650" cy="21320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144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92765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79203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840598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923965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76997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692973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</a:tblGrid>
              <a:tr h="548617"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 marL="91442" marR="91442" marT="45709" marB="45709"/>
                </a:tc>
                <a:tc>
                  <a:txBody>
                    <a:bodyPr/>
                    <a:lstStyle/>
                    <a:p>
                      <a:r>
                        <a:rPr lang="ru-RU" sz="1000" dirty="0"/>
                        <a:t>Наименование показателя</a:t>
                      </a:r>
                    </a:p>
                  </a:txBody>
                  <a:tcPr marL="91442" marR="91442" marT="45709" marB="45709"/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2018 год </a:t>
                      </a:r>
                      <a:r>
                        <a:rPr lang="ru-RU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(отчет)</a:t>
                      </a:r>
                    </a:p>
                  </a:txBody>
                  <a:tcPr marL="91448" marR="91448" marT="45709" marB="45709"/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 </a:t>
                      </a:r>
                      <a:r>
                        <a:rPr lang="ru-RU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 (план)</a:t>
                      </a:r>
                    </a:p>
                  </a:txBody>
                  <a:tcPr marL="91448" marR="91448" marT="45709" marB="45709"/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 </a:t>
                      </a:r>
                      <a:r>
                        <a:rPr lang="ru-RU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             (план)</a:t>
                      </a:r>
                    </a:p>
                  </a:txBody>
                  <a:tcPr marL="91448" marR="91448" marT="45709" marB="45709"/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 </a:t>
                      </a:r>
                      <a:r>
                        <a:rPr lang="ru-RU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 (отчет)</a:t>
                      </a:r>
                    </a:p>
                  </a:txBody>
                  <a:tcPr marL="91448" marR="91448" marT="45709" marB="45709"/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</a:t>
                      </a:r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 (план)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8" marR="91448" marT="45709" marB="45709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43818">
                <a:tc>
                  <a:txBody>
                    <a:bodyPr/>
                    <a:lstStyle/>
                    <a:p>
                      <a:endParaRPr lang="ru-RU" sz="1000" dirty="0"/>
                    </a:p>
                  </a:txBody>
                  <a:tcPr marL="91442" marR="91442" marT="45709" marB="45709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Жилищно-коммунальное хозяйство</a:t>
                      </a:r>
                    </a:p>
                  </a:txBody>
                  <a:tcPr marL="9525" marR="9525" marT="9523" marB="0" anchor="b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91 649,7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263 823,6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97 396,1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122 328,5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187 590,9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80095">
                <a:tc>
                  <a:txBody>
                    <a:bodyPr/>
                    <a:lstStyle/>
                    <a:p>
                      <a:r>
                        <a:rPr lang="ru-RU" sz="1000" dirty="0"/>
                        <a:t>1</a:t>
                      </a:r>
                    </a:p>
                  </a:txBody>
                  <a:tcPr marL="91442" marR="91442" marT="45709" marB="45709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Жилищное хозяйство</a:t>
                      </a:r>
                    </a:p>
                  </a:txBody>
                  <a:tcPr marL="9525" marR="9525" marT="9523" marB="0" anchor="b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6 941,6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4 340,3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1 717,0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1 291,2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1 712,3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15897">
                <a:tc>
                  <a:txBody>
                    <a:bodyPr/>
                    <a:lstStyle/>
                    <a:p>
                      <a:r>
                        <a:rPr lang="ru-RU" sz="1000" dirty="0"/>
                        <a:t>2</a:t>
                      </a:r>
                    </a:p>
                  </a:txBody>
                  <a:tcPr marL="91442" marR="91442" marT="45709" marB="45709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Коммунальное хозяйство</a:t>
                      </a:r>
                    </a:p>
                  </a:txBody>
                  <a:tcPr marL="9525" marR="9525" marT="9523" marB="0" anchor="b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45 093,4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143 215,1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14 930,4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22 104,0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20 914,6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68303">
                <a:tc>
                  <a:txBody>
                    <a:bodyPr/>
                    <a:lstStyle/>
                    <a:p>
                      <a:r>
                        <a:rPr lang="ru-RU" sz="1000" dirty="0"/>
                        <a:t>3</a:t>
                      </a:r>
                    </a:p>
                  </a:txBody>
                  <a:tcPr marL="91442" marR="91442" marT="45709" marB="45709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Благоустройство</a:t>
                      </a:r>
                    </a:p>
                  </a:txBody>
                  <a:tcPr marL="9525" marR="9525" marT="9523" marB="0" anchor="b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31 456,2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110 212,4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80 748,7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67 933,3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69 264,0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75283">
                <a:tc>
                  <a:txBody>
                    <a:bodyPr/>
                    <a:lstStyle/>
                    <a:p>
                      <a:r>
                        <a:rPr lang="ru-RU" sz="1000" dirty="0"/>
                        <a:t>4</a:t>
                      </a:r>
                    </a:p>
                  </a:txBody>
                  <a:tcPr marL="91442" marR="91442" marT="45709" marB="45709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Другие вопросы в области жилищно-коммунального хозяйства</a:t>
                      </a:r>
                    </a:p>
                  </a:txBody>
                  <a:tcPr marL="9525" marR="9525" marT="9523" marB="0" anchor="b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8 158,5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6 055,8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31 000,0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95 700,0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sp>
        <p:nvSpPr>
          <p:cNvPr id="42049" name="TextBox 17">
            <a:extLst>
              <a:ext uri="{FF2B5EF4-FFF2-40B4-BE49-F238E27FC236}">
                <a16:creationId xmlns:a16="http://schemas.microsoft.com/office/drawing/2014/main" xmlns="" id="{4C9B9BFE-31A4-4717-8D0A-49E7DFB61F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6100" y="1038225"/>
            <a:ext cx="1841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ru-RU" altLang="ru-RU" sz="12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050" name="TextBox 19">
            <a:extLst>
              <a:ext uri="{FF2B5EF4-FFF2-40B4-BE49-F238E27FC236}">
                <a16:creationId xmlns:a16="http://schemas.microsoft.com/office/drawing/2014/main" xmlns="" id="{F7547C8D-EFB6-4034-8C21-51B8AFE189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54988" y="477837"/>
            <a:ext cx="989012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1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тыс.рублей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B08C5583-45EC-4A70-9140-B7C615F4A2D6}"/>
              </a:ext>
            </a:extLst>
          </p:cNvPr>
          <p:cNvSpPr txBox="1"/>
          <p:nvPr/>
        </p:nvSpPr>
        <p:spPr>
          <a:xfrm>
            <a:off x="103188" y="3117850"/>
            <a:ext cx="214312" cy="277813"/>
          </a:xfrm>
          <a:prstGeom prst="rect">
            <a:avLst/>
          </a:prstGeom>
          <a:solidFill>
            <a:srgbClr val="00B0F0"/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ru-RU" sz="1200" dirty="0">
                <a:solidFill>
                  <a:prstClr val="black"/>
                </a:solidFill>
              </a:rPr>
              <a:t>1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650541AD-56DE-4BE5-9D8C-8F19346ECDD6}"/>
              </a:ext>
            </a:extLst>
          </p:cNvPr>
          <p:cNvSpPr txBox="1"/>
          <p:nvPr/>
        </p:nvSpPr>
        <p:spPr>
          <a:xfrm>
            <a:off x="3635375" y="3117850"/>
            <a:ext cx="215900" cy="27781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ru-RU" sz="1200" dirty="0">
                <a:solidFill>
                  <a:prstClr val="black"/>
                </a:solidFill>
              </a:rPr>
              <a:t>2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47F2BD39-2BBD-4CE9-B56B-6233E3881217}"/>
              </a:ext>
            </a:extLst>
          </p:cNvPr>
          <p:cNvSpPr txBox="1"/>
          <p:nvPr/>
        </p:nvSpPr>
        <p:spPr>
          <a:xfrm>
            <a:off x="103188" y="5313363"/>
            <a:ext cx="214312" cy="276225"/>
          </a:xfrm>
          <a:prstGeom prst="rect">
            <a:avLst/>
          </a:prstGeom>
          <a:solidFill>
            <a:srgbClr val="FFFF00"/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ru-RU" sz="1200" dirty="0">
                <a:solidFill>
                  <a:prstClr val="black"/>
                </a:solidFill>
              </a:rPr>
              <a:t>3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30CBB8E6-DEF4-4ABF-A0F4-4F287505DE88}"/>
              </a:ext>
            </a:extLst>
          </p:cNvPr>
          <p:cNvSpPr txBox="1"/>
          <p:nvPr/>
        </p:nvSpPr>
        <p:spPr>
          <a:xfrm>
            <a:off x="3635375" y="5307013"/>
            <a:ext cx="215900" cy="27622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ru-RU" sz="1200" dirty="0">
                <a:solidFill>
                  <a:prstClr val="black"/>
                </a:solidFill>
              </a:rPr>
              <a:t>4</a:t>
            </a:r>
          </a:p>
        </p:txBody>
      </p:sp>
      <p:pic>
        <p:nvPicPr>
          <p:cNvPr id="42059" name="Picture 2" descr="http://www.grozny-inform.ru/LoadedImages/2015/12/16/metod-stoimostnoy-otsenki-pri-vybore-perevozchika-9350-small.jpg">
            <a:extLst>
              <a:ext uri="{FF2B5EF4-FFF2-40B4-BE49-F238E27FC236}">
                <a16:creationId xmlns:a16="http://schemas.microsoft.com/office/drawing/2014/main" xmlns="" id="{BFBA82EF-BD7B-48EF-AA80-12965BB1A1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7200" y="3048000"/>
            <a:ext cx="2124075" cy="1936750"/>
          </a:xfrm>
          <a:prstGeom prst="rect">
            <a:avLst/>
          </a:prstGeom>
          <a:noFill/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2" name="Диаграмма 21"/>
          <p:cNvGraphicFramePr/>
          <p:nvPr>
            <p:extLst>
              <p:ext uri="{D42A27DB-BD31-4B8C-83A1-F6EECF244321}">
                <p14:modId xmlns:p14="http://schemas.microsoft.com/office/powerpoint/2010/main" val="2989951772"/>
              </p:ext>
            </p:extLst>
          </p:nvPr>
        </p:nvGraphicFramePr>
        <p:xfrm>
          <a:off x="557022" y="3116275"/>
          <a:ext cx="3100958" cy="1800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25" name="Диаграмма 24"/>
          <p:cNvGraphicFramePr/>
          <p:nvPr>
            <p:extLst>
              <p:ext uri="{D42A27DB-BD31-4B8C-83A1-F6EECF244321}">
                <p14:modId xmlns:p14="http://schemas.microsoft.com/office/powerpoint/2010/main" val="136265102"/>
              </p:ext>
            </p:extLst>
          </p:nvPr>
        </p:nvGraphicFramePr>
        <p:xfrm>
          <a:off x="512236" y="4984750"/>
          <a:ext cx="3100958" cy="1800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26" name="Диаграмма 25"/>
          <p:cNvGraphicFramePr/>
          <p:nvPr>
            <p:extLst>
              <p:ext uri="{D42A27DB-BD31-4B8C-83A1-F6EECF244321}">
                <p14:modId xmlns:p14="http://schemas.microsoft.com/office/powerpoint/2010/main" val="1068731960"/>
              </p:ext>
            </p:extLst>
          </p:nvPr>
        </p:nvGraphicFramePr>
        <p:xfrm>
          <a:off x="3749237" y="4984750"/>
          <a:ext cx="3100958" cy="1800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Заголовок 1">
            <a:extLst>
              <a:ext uri="{FF2B5EF4-FFF2-40B4-BE49-F238E27FC236}">
                <a16:creationId xmlns:a16="http://schemas.microsoft.com/office/drawing/2014/main" xmlns="" id="{46BF2FD7-2DBF-47AA-B400-ADEA21DB97C6}"/>
              </a:ext>
            </a:extLst>
          </p:cNvPr>
          <p:cNvSpPr txBox="1">
            <a:spLocks/>
          </p:cNvSpPr>
          <p:nvPr/>
        </p:nvSpPr>
        <p:spPr bwMode="auto">
          <a:xfrm>
            <a:off x="4251325" y="5445125"/>
            <a:ext cx="415766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endParaRPr lang="ru-RU" altLang="ru-RU" sz="11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987" name="TextBox 7">
            <a:extLst>
              <a:ext uri="{FF2B5EF4-FFF2-40B4-BE49-F238E27FC236}">
                <a16:creationId xmlns:a16="http://schemas.microsoft.com/office/drawing/2014/main" xmlns="" id="{66114435-3338-48F5-85D5-01C5775223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08988" y="4016375"/>
            <a:ext cx="225425" cy="18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600" b="1">
                <a:solidFill>
                  <a:srgbClr val="000000"/>
                </a:solidFill>
              </a:rPr>
              <a:t>. </a:t>
            </a:r>
          </a:p>
        </p:txBody>
      </p:sp>
      <p:sp>
        <p:nvSpPr>
          <p:cNvPr id="10" name="Заголовок 1">
            <a:extLst>
              <a:ext uri="{FF2B5EF4-FFF2-40B4-BE49-F238E27FC236}">
                <a16:creationId xmlns:a16="http://schemas.microsoft.com/office/drawing/2014/main" xmlns="" id="{69A76C2C-55A4-4EDD-A173-A0F249053221}"/>
              </a:ext>
            </a:extLst>
          </p:cNvPr>
          <p:cNvSpPr txBox="1">
            <a:spLocks/>
          </p:cNvSpPr>
          <p:nvPr/>
        </p:nvSpPr>
        <p:spPr>
          <a:xfrm>
            <a:off x="4787900" y="1401763"/>
            <a:ext cx="4157663" cy="276225"/>
          </a:xfrm>
          <a:prstGeom prst="rect">
            <a:avLst/>
          </a:prstGeom>
        </p:spPr>
        <p:txBody>
          <a:bodyPr lIns="68580" tIns="34290" rIns="68580" bIns="3429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endParaRPr lang="ru-RU" sz="105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989" name="Заголовок 1">
            <a:extLst>
              <a:ext uri="{FF2B5EF4-FFF2-40B4-BE49-F238E27FC236}">
                <a16:creationId xmlns:a16="http://schemas.microsoft.com/office/drawing/2014/main" xmlns="" id="{99E56D0E-4D65-48F8-A91A-3EA317E86739}"/>
              </a:ext>
            </a:extLst>
          </p:cNvPr>
          <p:cNvSpPr txBox="1">
            <a:spLocks/>
          </p:cNvSpPr>
          <p:nvPr/>
        </p:nvSpPr>
        <p:spPr bwMode="auto">
          <a:xfrm>
            <a:off x="-4763" y="2420938"/>
            <a:ext cx="415766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endParaRPr lang="ru-RU" altLang="ru-RU" sz="12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350" name="TextBox 2">
            <a:extLst>
              <a:ext uri="{FF2B5EF4-FFF2-40B4-BE49-F238E27FC236}">
                <a16:creationId xmlns:a16="http://schemas.microsoft.com/office/drawing/2014/main" xmlns="" id="{37B0FD50-ACA9-4D9D-B99D-A837E453ED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7080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ru-RU" altLang="ru-RU" sz="20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</a:t>
            </a:r>
            <a:r>
              <a:rPr lang="ru-RU" altLang="ru-RU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бюджета муниципального района Мелеузовский район на </a:t>
            </a:r>
            <a:r>
              <a:rPr lang="ru-RU" altLang="ru-RU" sz="2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охрану окружающей среды в 2018-2022 </a:t>
            </a:r>
            <a:r>
              <a:rPr lang="ru-RU" altLang="ru-RU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годах</a:t>
            </a:r>
          </a:p>
        </p:txBody>
      </p:sp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xmlns="" id="{AB6BA509-6988-43CF-B864-C193523CA2B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7777232"/>
              </p:ext>
            </p:extLst>
          </p:nvPr>
        </p:nvGraphicFramePr>
        <p:xfrm>
          <a:off x="198438" y="785813"/>
          <a:ext cx="8248650" cy="10725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144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92765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79203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840598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923965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76997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692973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</a:tblGrid>
              <a:tr h="548617"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 marL="91442" marR="91442" marT="45709" marB="45709"/>
                </a:tc>
                <a:tc>
                  <a:txBody>
                    <a:bodyPr/>
                    <a:lstStyle/>
                    <a:p>
                      <a:r>
                        <a:rPr lang="ru-RU" sz="1000" dirty="0"/>
                        <a:t>Наименование показателя</a:t>
                      </a:r>
                    </a:p>
                  </a:txBody>
                  <a:tcPr marL="91442" marR="91442" marT="45709" marB="45709"/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2018 год </a:t>
                      </a:r>
                      <a:r>
                        <a:rPr lang="ru-RU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(отчет)</a:t>
                      </a:r>
                    </a:p>
                  </a:txBody>
                  <a:tcPr marL="91448" marR="91448" marT="45709" marB="45709"/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 </a:t>
                      </a:r>
                      <a:r>
                        <a:rPr lang="ru-RU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 (план)</a:t>
                      </a:r>
                    </a:p>
                  </a:txBody>
                  <a:tcPr marL="91448" marR="91448" marT="45709" marB="45709"/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 </a:t>
                      </a:r>
                      <a:r>
                        <a:rPr lang="ru-RU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             (план)</a:t>
                      </a:r>
                    </a:p>
                  </a:txBody>
                  <a:tcPr marL="91448" marR="91448" marT="45709" marB="45709"/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 </a:t>
                      </a:r>
                      <a:r>
                        <a:rPr lang="ru-RU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 (отчет)</a:t>
                      </a:r>
                    </a:p>
                  </a:txBody>
                  <a:tcPr marL="91448" marR="91448" marT="45709" marB="45709"/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</a:t>
                      </a:r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 (план)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8" marR="91448" marT="45709" marB="45709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43818">
                <a:tc>
                  <a:txBody>
                    <a:bodyPr/>
                    <a:lstStyle/>
                    <a:p>
                      <a:endParaRPr lang="ru-RU" sz="1000" dirty="0"/>
                    </a:p>
                  </a:txBody>
                  <a:tcPr marL="91442" marR="91442" marT="45709" marB="45709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Охрана окружающей среды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3" marB="0" anchor="b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9 740,0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3 365,0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80095">
                <a:tc>
                  <a:txBody>
                    <a:bodyPr/>
                    <a:lstStyle/>
                    <a:p>
                      <a:r>
                        <a:rPr lang="ru-RU" sz="1000" dirty="0"/>
                        <a:t>1</a:t>
                      </a:r>
                    </a:p>
                  </a:txBody>
                  <a:tcPr marL="91442" marR="91442" marT="45709" marB="45709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0605-другие вопросы в области охраны окрыжающей среды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9 740,0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3 365,0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42049" name="TextBox 17">
            <a:extLst>
              <a:ext uri="{FF2B5EF4-FFF2-40B4-BE49-F238E27FC236}">
                <a16:creationId xmlns:a16="http://schemas.microsoft.com/office/drawing/2014/main" xmlns="" id="{4C9B9BFE-31A4-4717-8D0A-49E7DFB61F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6100" y="1038225"/>
            <a:ext cx="1841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ru-RU" altLang="ru-RU" sz="12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050" name="TextBox 19">
            <a:extLst>
              <a:ext uri="{FF2B5EF4-FFF2-40B4-BE49-F238E27FC236}">
                <a16:creationId xmlns:a16="http://schemas.microsoft.com/office/drawing/2014/main" xmlns="" id="{F7547C8D-EFB6-4034-8C21-51B8AFE189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54988" y="477837"/>
            <a:ext cx="989012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1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тыс.рублей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B08C5583-45EC-4A70-9140-B7C615F4A2D6}"/>
              </a:ext>
            </a:extLst>
          </p:cNvPr>
          <p:cNvSpPr txBox="1"/>
          <p:nvPr/>
        </p:nvSpPr>
        <p:spPr>
          <a:xfrm>
            <a:off x="103188" y="3117850"/>
            <a:ext cx="214312" cy="277813"/>
          </a:xfrm>
          <a:prstGeom prst="rect">
            <a:avLst/>
          </a:prstGeom>
          <a:solidFill>
            <a:srgbClr val="00FF00"/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ru-RU" sz="1200" dirty="0">
                <a:solidFill>
                  <a:prstClr val="black"/>
                </a:solidFill>
              </a:rPr>
              <a:t>1</a:t>
            </a:r>
          </a:p>
        </p:txBody>
      </p:sp>
      <p:pic>
        <p:nvPicPr>
          <p:cNvPr id="42059" name="Picture 2">
            <a:extLst>
              <a:ext uri="{FF2B5EF4-FFF2-40B4-BE49-F238E27FC236}">
                <a16:creationId xmlns:a16="http://schemas.microsoft.com/office/drawing/2014/main" xmlns="" id="{BFBA82EF-BD7B-48EF-AA80-12965BB1A1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04026" y="2697163"/>
            <a:ext cx="4499877" cy="3396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4" name="Диаграмма 13"/>
          <p:cNvGraphicFramePr/>
          <p:nvPr>
            <p:extLst>
              <p:ext uri="{D42A27DB-BD31-4B8C-83A1-F6EECF244321}">
                <p14:modId xmlns:p14="http://schemas.microsoft.com/office/powerpoint/2010/main" val="3261261872"/>
              </p:ext>
            </p:extLst>
          </p:nvPr>
        </p:nvGraphicFramePr>
        <p:xfrm>
          <a:off x="546100" y="2697162"/>
          <a:ext cx="3757926" cy="26040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76647467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BDEDFEF2-4519-4CAA-B921-613C1DF7179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5029" y="5252658"/>
            <a:ext cx="2404826" cy="1585083"/>
          </a:xfrm>
          <a:prstGeom prst="rect">
            <a:avLst/>
          </a:prstGeom>
        </p:spPr>
      </p:pic>
      <p:sp>
        <p:nvSpPr>
          <p:cNvPr id="43011" name="TextBox 7">
            <a:extLst>
              <a:ext uri="{FF2B5EF4-FFF2-40B4-BE49-F238E27FC236}">
                <a16:creationId xmlns:a16="http://schemas.microsoft.com/office/drawing/2014/main" xmlns="" id="{97F867CE-DE32-47F3-BEE7-1B191E2F97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08988" y="4016375"/>
            <a:ext cx="225425" cy="18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600" b="1">
                <a:solidFill>
                  <a:srgbClr val="000000"/>
                </a:solidFill>
              </a:rPr>
              <a:t>. </a:t>
            </a:r>
          </a:p>
        </p:txBody>
      </p:sp>
      <p:sp>
        <p:nvSpPr>
          <p:cNvPr id="10" name="Заголовок 1">
            <a:extLst>
              <a:ext uri="{FF2B5EF4-FFF2-40B4-BE49-F238E27FC236}">
                <a16:creationId xmlns:a16="http://schemas.microsoft.com/office/drawing/2014/main" xmlns="" id="{E24DA2F2-6C65-4E40-9631-A3278EE272FB}"/>
              </a:ext>
            </a:extLst>
          </p:cNvPr>
          <p:cNvSpPr txBox="1">
            <a:spLocks/>
          </p:cNvSpPr>
          <p:nvPr/>
        </p:nvSpPr>
        <p:spPr>
          <a:xfrm>
            <a:off x="4787900" y="1401763"/>
            <a:ext cx="4157663" cy="276225"/>
          </a:xfrm>
          <a:prstGeom prst="rect">
            <a:avLst/>
          </a:prstGeom>
        </p:spPr>
        <p:txBody>
          <a:bodyPr lIns="68580" tIns="34290" rIns="68580" bIns="3429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endParaRPr lang="ru-RU" sz="105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xmlns="" id="{48E736F7-16CE-4606-A7C9-32F927043CD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4667829"/>
              </p:ext>
            </p:extLst>
          </p:nvPr>
        </p:nvGraphicFramePr>
        <p:xfrm>
          <a:off x="220663" y="812800"/>
          <a:ext cx="8815833" cy="2430929"/>
        </p:xfrm>
        <a:graphic>
          <a:graphicData uri="http://schemas.openxmlformats.org/drawingml/2006/table">
            <a:tbl>
              <a:tblPr firstRow="1" bandRow="1">
                <a:effectLst/>
                <a:tableStyleId>{5C22544A-7EE6-4342-B048-85BDC9FD1C3A}</a:tableStyleId>
              </a:tblPr>
              <a:tblGrid>
                <a:gridCol w="32217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48261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98083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98084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056288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98084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1012236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</a:tblGrid>
              <a:tr h="548561"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 marL="91448" marR="91448" marT="45681" marB="45681"/>
                </a:tc>
                <a:tc>
                  <a:txBody>
                    <a:bodyPr/>
                    <a:lstStyle/>
                    <a:p>
                      <a:r>
                        <a:rPr lang="ru-RU" sz="1000" dirty="0"/>
                        <a:t>Наименование показателя</a:t>
                      </a:r>
                    </a:p>
                  </a:txBody>
                  <a:tcPr marL="91448" marR="91448" marT="45681" marB="45681"/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2018 год </a:t>
                      </a:r>
                      <a:r>
                        <a:rPr lang="ru-RU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(отчет)</a:t>
                      </a:r>
                    </a:p>
                  </a:txBody>
                  <a:tcPr marL="91448" marR="91448" marT="45709" marB="45709"/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 </a:t>
                      </a:r>
                      <a:r>
                        <a:rPr lang="ru-RU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 (план)</a:t>
                      </a:r>
                    </a:p>
                  </a:txBody>
                  <a:tcPr marL="91448" marR="91448" marT="45709" marB="45709"/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 </a:t>
                      </a:r>
                      <a:r>
                        <a:rPr lang="ru-RU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             (план)</a:t>
                      </a:r>
                    </a:p>
                  </a:txBody>
                  <a:tcPr marL="91448" marR="91448" marT="45709" marB="45709"/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 </a:t>
                      </a:r>
                      <a:r>
                        <a:rPr lang="ru-RU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 (отчет)</a:t>
                      </a:r>
                    </a:p>
                  </a:txBody>
                  <a:tcPr marL="91448" marR="91448" marT="45709" marB="45709"/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</a:t>
                      </a:r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 (план)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8" marR="91448" marT="45709" marB="45709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43762">
                <a:tc>
                  <a:txBody>
                    <a:bodyPr/>
                    <a:lstStyle/>
                    <a:p>
                      <a:endParaRPr lang="ru-RU" sz="1000" dirty="0"/>
                    </a:p>
                  </a:txBody>
                  <a:tcPr marL="91448" marR="91448" marT="45681" marB="45681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Образование</a:t>
                      </a:r>
                    </a:p>
                  </a:txBody>
                  <a:tcPr marL="9526" marR="9526" marT="9516" marB="0" anchor="b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1 076 125,3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1 163 363,2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1 127 785,7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1 169 635,0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1 219 505,5</a:t>
                      </a: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79930">
                <a:tc>
                  <a:txBody>
                    <a:bodyPr/>
                    <a:lstStyle/>
                    <a:p>
                      <a:r>
                        <a:rPr lang="ru-RU" sz="1000" dirty="0"/>
                        <a:t>1</a:t>
                      </a:r>
                    </a:p>
                  </a:txBody>
                  <a:tcPr marL="91448" marR="91448" marT="45681" marB="45681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Дошкольное образование</a:t>
                      </a:r>
                    </a:p>
                  </a:txBody>
                  <a:tcPr marL="9526" marR="9526" marT="9516" marB="0" anchor="b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374 763,2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394 687,5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382 380,8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395 280,8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411 778,8</a:t>
                      </a: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52114">
                <a:tc>
                  <a:txBody>
                    <a:bodyPr/>
                    <a:lstStyle/>
                    <a:p>
                      <a:r>
                        <a:rPr lang="ru-RU" sz="1000" dirty="0"/>
                        <a:t>2</a:t>
                      </a:r>
                    </a:p>
                  </a:txBody>
                  <a:tcPr marL="91448" marR="91448" marT="45681" marB="45681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Общее и дополнительное образование</a:t>
                      </a:r>
                    </a:p>
                  </a:txBody>
                  <a:tcPr marL="9526" marR="9526" marT="9516" marB="0" anchor="b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539 476,2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592 087,8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568 722,6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592 260,4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619 363,2</a:t>
                      </a: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11713">
                <a:tc>
                  <a:txBody>
                    <a:bodyPr/>
                    <a:lstStyle/>
                    <a:p>
                      <a:r>
                        <a:rPr lang="ru-RU" sz="1000" dirty="0"/>
                        <a:t>3</a:t>
                      </a:r>
                    </a:p>
                  </a:txBody>
                  <a:tcPr marL="91448" marR="91448" marT="45681" marB="45681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Дополнительное образование детей</a:t>
                      </a:r>
                    </a:p>
                  </a:txBody>
                  <a:tcPr marL="9526" marR="9526" marT="9516" marB="0" anchor="b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98 668,1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104 882,2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104 761,3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109 064,3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114 118,8</a:t>
                      </a: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75276">
                <a:tc>
                  <a:txBody>
                    <a:bodyPr/>
                    <a:lstStyle/>
                    <a:p>
                      <a:r>
                        <a:rPr lang="ru-RU" sz="1000" dirty="0" smtClean="0"/>
                        <a:t>4</a:t>
                      </a:r>
                      <a:endParaRPr lang="ru-RU" sz="1000" dirty="0"/>
                    </a:p>
                  </a:txBody>
                  <a:tcPr marL="91448" marR="91448" marT="45681" marB="45681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Профессиональная подготовка, переподготовка и повышение квалификации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6" marR="9526" marT="9516" marB="0" anchor="b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43762">
                <a:tc>
                  <a:txBody>
                    <a:bodyPr/>
                    <a:lstStyle/>
                    <a:p>
                      <a:r>
                        <a:rPr lang="ru-RU" sz="1000" dirty="0"/>
                        <a:t>5</a:t>
                      </a:r>
                    </a:p>
                  </a:txBody>
                  <a:tcPr marL="91448" marR="91448" marT="45681" marB="45681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Молодежная политика </a:t>
                      </a:r>
                    </a:p>
                  </a:txBody>
                  <a:tcPr marL="9526" marR="9526" marT="9516" marB="0" anchor="b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30 977,5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35 098,2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32 674,0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33 478,5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34 387,7</a:t>
                      </a: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43762">
                <a:tc>
                  <a:txBody>
                    <a:bodyPr/>
                    <a:lstStyle/>
                    <a:p>
                      <a:r>
                        <a:rPr lang="ru-RU" sz="1000" dirty="0"/>
                        <a:t>6</a:t>
                      </a:r>
                    </a:p>
                  </a:txBody>
                  <a:tcPr marL="91448" marR="91448" marT="45681" marB="45681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Другие вопросы в области образования</a:t>
                      </a:r>
                    </a:p>
                  </a:txBody>
                  <a:tcPr marL="9526" marR="9526" marT="9516" marB="0" anchor="b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32 240,3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36 607,5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39 247,0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39 551,0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39 857,0</a:t>
                      </a: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  <p:sp>
        <p:nvSpPr>
          <p:cNvPr id="43089" name="TextBox 17">
            <a:extLst>
              <a:ext uri="{FF2B5EF4-FFF2-40B4-BE49-F238E27FC236}">
                <a16:creationId xmlns:a16="http://schemas.microsoft.com/office/drawing/2014/main" xmlns="" id="{590272B3-FF4C-4E37-A47D-3362E822AA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6100" y="1038225"/>
            <a:ext cx="1841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ru-RU" altLang="ru-RU" sz="12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090" name="TextBox 18">
            <a:extLst>
              <a:ext uri="{FF2B5EF4-FFF2-40B4-BE49-F238E27FC236}">
                <a16:creationId xmlns:a16="http://schemas.microsoft.com/office/drawing/2014/main" xmlns="" id="{9E38DC41-5564-4A98-9099-08F4EB9D29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7323" y="3377304"/>
            <a:ext cx="867824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Динамика показателей расходов бюджета муниципального района Мелеузовский район Республики Башкортостан, в %</a:t>
            </a:r>
          </a:p>
        </p:txBody>
      </p:sp>
      <p:sp>
        <p:nvSpPr>
          <p:cNvPr id="43091" name="TextBox 19">
            <a:extLst>
              <a:ext uri="{FF2B5EF4-FFF2-40B4-BE49-F238E27FC236}">
                <a16:creationId xmlns:a16="http://schemas.microsoft.com/office/drawing/2014/main" xmlns="" id="{1C5D0DF9-C728-4158-9DE5-849F9B7267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26438" y="576263"/>
            <a:ext cx="989012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11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тыс.рублей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6401AD09-36A0-491B-81D6-2C6A1315E9F6}"/>
              </a:ext>
            </a:extLst>
          </p:cNvPr>
          <p:cNvSpPr txBox="1"/>
          <p:nvPr/>
        </p:nvSpPr>
        <p:spPr>
          <a:xfrm>
            <a:off x="75170" y="3722284"/>
            <a:ext cx="214313" cy="277813"/>
          </a:xfrm>
          <a:prstGeom prst="rect">
            <a:avLst/>
          </a:prstGeom>
          <a:solidFill>
            <a:srgbClr val="FF0000"/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ru-RU" sz="1200" dirty="0">
                <a:solidFill>
                  <a:prstClr val="black"/>
                </a:solidFill>
              </a:rPr>
              <a:t>1</a:t>
            </a:r>
          </a:p>
        </p:txBody>
      </p:sp>
      <p:sp>
        <p:nvSpPr>
          <p:cNvPr id="43098" name="TextBox 32">
            <a:extLst>
              <a:ext uri="{FF2B5EF4-FFF2-40B4-BE49-F238E27FC236}">
                <a16:creationId xmlns:a16="http://schemas.microsoft.com/office/drawing/2014/main" xmlns="" id="{DD31DA2C-14B4-4294-B5F0-44D7C400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15940" y="3677898"/>
            <a:ext cx="215900" cy="276225"/>
          </a:xfrm>
          <a:prstGeom prst="rect">
            <a:avLst/>
          </a:prstGeom>
          <a:solidFill>
            <a:srgbClr val="00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1200">
                <a:solidFill>
                  <a:srgbClr val="000000"/>
                </a:solidFill>
              </a:rPr>
              <a:t>2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D392DF17-3DFB-4CE3-8AA0-D284123F301A}"/>
              </a:ext>
            </a:extLst>
          </p:cNvPr>
          <p:cNvSpPr txBox="1"/>
          <p:nvPr/>
        </p:nvSpPr>
        <p:spPr>
          <a:xfrm>
            <a:off x="6084168" y="3654303"/>
            <a:ext cx="214312" cy="277813"/>
          </a:xfrm>
          <a:prstGeom prst="rect">
            <a:avLst/>
          </a:prstGeom>
          <a:solidFill>
            <a:schemeClr val="accent5"/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ru-RU" sz="1200" dirty="0">
                <a:solidFill>
                  <a:prstClr val="black"/>
                </a:solidFill>
              </a:rPr>
              <a:t>3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2E6B53F1-0667-4F0B-A6A4-B80312F4C187}"/>
              </a:ext>
            </a:extLst>
          </p:cNvPr>
          <p:cNvSpPr txBox="1"/>
          <p:nvPr/>
        </p:nvSpPr>
        <p:spPr>
          <a:xfrm>
            <a:off x="53010" y="5252912"/>
            <a:ext cx="214313" cy="276225"/>
          </a:xfrm>
          <a:prstGeom prst="rect">
            <a:avLst/>
          </a:prstGeom>
          <a:solidFill>
            <a:srgbClr val="FFFF00"/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ru-RU" sz="1200" dirty="0">
                <a:solidFill>
                  <a:prstClr val="black"/>
                </a:solidFill>
              </a:rPr>
              <a:t>5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CC46A803-081B-4393-8A1D-3F499C8F7D7C}"/>
              </a:ext>
            </a:extLst>
          </p:cNvPr>
          <p:cNvSpPr txBox="1"/>
          <p:nvPr/>
        </p:nvSpPr>
        <p:spPr>
          <a:xfrm>
            <a:off x="6053095" y="5391024"/>
            <a:ext cx="214313" cy="276225"/>
          </a:xfrm>
          <a:prstGeom prst="rect">
            <a:avLst/>
          </a:prstGeom>
          <a:solidFill>
            <a:srgbClr val="00B0F0"/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ru-RU" sz="1200" dirty="0">
                <a:solidFill>
                  <a:prstClr val="black"/>
                </a:solidFill>
              </a:rPr>
              <a:t>6</a:t>
            </a:r>
          </a:p>
        </p:txBody>
      </p:sp>
      <p:graphicFrame>
        <p:nvGraphicFramePr>
          <p:cNvPr id="23" name="Диаграмма 22"/>
          <p:cNvGraphicFramePr/>
          <p:nvPr>
            <p:extLst>
              <p:ext uri="{D42A27DB-BD31-4B8C-83A1-F6EECF244321}">
                <p14:modId xmlns:p14="http://schemas.microsoft.com/office/powerpoint/2010/main" val="2314924351"/>
              </p:ext>
            </p:extLst>
          </p:nvPr>
        </p:nvGraphicFramePr>
        <p:xfrm>
          <a:off x="112494" y="3544258"/>
          <a:ext cx="2754130" cy="1708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5" name="Диаграмма 24"/>
          <p:cNvGraphicFramePr/>
          <p:nvPr>
            <p:extLst>
              <p:ext uri="{D42A27DB-BD31-4B8C-83A1-F6EECF244321}">
                <p14:modId xmlns:p14="http://schemas.microsoft.com/office/powerpoint/2010/main" val="1827442010"/>
              </p:ext>
            </p:extLst>
          </p:nvPr>
        </p:nvGraphicFramePr>
        <p:xfrm>
          <a:off x="3083149" y="3515803"/>
          <a:ext cx="2929011" cy="1800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26" name="Диаграмма 25"/>
          <p:cNvGraphicFramePr/>
          <p:nvPr>
            <p:extLst>
              <p:ext uri="{D42A27DB-BD31-4B8C-83A1-F6EECF244321}">
                <p14:modId xmlns:p14="http://schemas.microsoft.com/office/powerpoint/2010/main" val="345517342"/>
              </p:ext>
            </p:extLst>
          </p:nvPr>
        </p:nvGraphicFramePr>
        <p:xfrm>
          <a:off x="6248496" y="3504834"/>
          <a:ext cx="2822695" cy="1800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27" name="Диаграмма 26"/>
          <p:cNvGraphicFramePr/>
          <p:nvPr>
            <p:extLst>
              <p:ext uri="{D42A27DB-BD31-4B8C-83A1-F6EECF244321}">
                <p14:modId xmlns:p14="http://schemas.microsoft.com/office/powerpoint/2010/main" val="3574464969"/>
              </p:ext>
            </p:extLst>
          </p:nvPr>
        </p:nvGraphicFramePr>
        <p:xfrm>
          <a:off x="102393" y="5149600"/>
          <a:ext cx="2754130" cy="1708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29" name="Диаграмма 28"/>
          <p:cNvGraphicFramePr/>
          <p:nvPr>
            <p:extLst>
              <p:ext uri="{D42A27DB-BD31-4B8C-83A1-F6EECF244321}">
                <p14:modId xmlns:p14="http://schemas.microsoft.com/office/powerpoint/2010/main" val="2709672595"/>
              </p:ext>
            </p:extLst>
          </p:nvPr>
        </p:nvGraphicFramePr>
        <p:xfrm>
          <a:off x="6238395" y="5110176"/>
          <a:ext cx="2822695" cy="1800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30" name="TextBox 2">
            <a:extLst>
              <a:ext uri="{FF2B5EF4-FFF2-40B4-BE49-F238E27FC236}">
                <a16:creationId xmlns:a16="http://schemas.microsoft.com/office/drawing/2014/main" xmlns="" id="{37B0FD50-ACA9-4D9D-B99D-A837E453ED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7080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ru-RU" altLang="ru-RU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 бюджета муниципального района </a:t>
            </a:r>
            <a:r>
              <a:rPr lang="ru-RU" altLang="ru-RU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Мелеузовский</a:t>
            </a:r>
            <a:r>
              <a:rPr lang="ru-RU" altLang="ru-RU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 на образование в 2018-2022 годах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B4A4A7F-96AE-4E03-944B-35B74725C1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99392"/>
            <a:ext cx="8585328" cy="1143000"/>
          </a:xfrm>
        </p:spPr>
        <p:txBody>
          <a:bodyPr/>
          <a:lstStyle/>
          <a:p>
            <a:pPr algn="ctr"/>
            <a:r>
              <a:rPr lang="ru-RU" altLang="ru-RU" sz="2000" b="1" i="1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Расходы  бюджета муниципального района Мелеузовский район на образование в </a:t>
            </a:r>
            <a:r>
              <a:rPr lang="ru-RU" altLang="ru-RU" sz="2000" b="1" i="1" kern="1200" dirty="0" smtClean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2018-2022 </a:t>
            </a:r>
            <a:r>
              <a:rPr lang="ru-RU" altLang="ru-RU" sz="2000" b="1" i="1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годах</a:t>
            </a:r>
            <a:endParaRPr lang="ru-RU" dirty="0">
              <a:solidFill>
                <a:srgbClr val="FF0000"/>
              </a:solidFill>
            </a:endParaRPr>
          </a:p>
        </p:txBody>
      </p:sp>
      <p:graphicFrame>
        <p:nvGraphicFramePr>
          <p:cNvPr id="5" name="Диаграмма 4">
            <a:extLst>
              <a:ext uri="{FF2B5EF4-FFF2-40B4-BE49-F238E27FC236}">
                <a16:creationId xmlns:a16="http://schemas.microsoft.com/office/drawing/2014/main" xmlns="" id="{4FE33F03-156A-41AD-A4AC-0C03FDE3668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38652705"/>
              </p:ext>
            </p:extLst>
          </p:nvPr>
        </p:nvGraphicFramePr>
        <p:xfrm>
          <a:off x="4946593" y="1688450"/>
          <a:ext cx="3888432" cy="26642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Диаграмма 5">
            <a:extLst>
              <a:ext uri="{FF2B5EF4-FFF2-40B4-BE49-F238E27FC236}">
                <a16:creationId xmlns:a16="http://schemas.microsoft.com/office/drawing/2014/main" xmlns="" id="{A7670E68-27E6-4944-92EB-BF6B549CC2D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74837410"/>
              </p:ext>
            </p:extLst>
          </p:nvPr>
        </p:nvGraphicFramePr>
        <p:xfrm>
          <a:off x="251520" y="1688450"/>
          <a:ext cx="4032448" cy="24606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7DF72E72-80E8-4F47-A49E-8E1DD88D63E3}"/>
              </a:ext>
            </a:extLst>
          </p:cNvPr>
          <p:cNvSpPr txBox="1"/>
          <p:nvPr/>
        </p:nvSpPr>
        <p:spPr>
          <a:xfrm>
            <a:off x="457200" y="1196752"/>
            <a:ext cx="85853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Средняя заработная плата педагогических работников образовательных организаций</a:t>
            </a:r>
          </a:p>
        </p:txBody>
      </p:sp>
      <p:graphicFrame>
        <p:nvGraphicFramePr>
          <p:cNvPr id="8" name="Диаграмма 7">
            <a:extLst>
              <a:ext uri="{FF2B5EF4-FFF2-40B4-BE49-F238E27FC236}">
                <a16:creationId xmlns:a16="http://schemas.microsoft.com/office/drawing/2014/main" xmlns="" id="{FC20D6FF-3DFD-4E5B-9710-9D2D7F221E9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47767272"/>
              </p:ext>
            </p:extLst>
          </p:nvPr>
        </p:nvGraphicFramePr>
        <p:xfrm>
          <a:off x="251520" y="4293095"/>
          <a:ext cx="4320480" cy="24446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DE5CB347-19AC-4E14-A3BB-50CA6229BD0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92080" y="4509120"/>
            <a:ext cx="3197459" cy="19387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2854931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Заголовок 1">
            <a:extLst>
              <a:ext uri="{FF2B5EF4-FFF2-40B4-BE49-F238E27FC236}">
                <a16:creationId xmlns:a16="http://schemas.microsoft.com/office/drawing/2014/main" xmlns="" id="{10E42230-8728-43DF-A844-7DB767C6D22F}"/>
              </a:ext>
            </a:extLst>
          </p:cNvPr>
          <p:cNvSpPr txBox="1">
            <a:spLocks/>
          </p:cNvSpPr>
          <p:nvPr/>
        </p:nvSpPr>
        <p:spPr bwMode="auto">
          <a:xfrm>
            <a:off x="4207024" y="5357018"/>
            <a:ext cx="415766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endParaRPr lang="ru-RU" altLang="ru-RU" sz="11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035" name="TextBox 7">
            <a:extLst>
              <a:ext uri="{FF2B5EF4-FFF2-40B4-BE49-F238E27FC236}">
                <a16:creationId xmlns:a16="http://schemas.microsoft.com/office/drawing/2014/main" xmlns="" id="{7B4EF20F-18C0-444D-A8FC-B39DE7FE4D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08988" y="4016375"/>
            <a:ext cx="225425" cy="18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600" b="1"/>
              <a:t>. </a:t>
            </a:r>
          </a:p>
        </p:txBody>
      </p:sp>
      <p:sp>
        <p:nvSpPr>
          <p:cNvPr id="10" name="Заголовок 1">
            <a:extLst>
              <a:ext uri="{FF2B5EF4-FFF2-40B4-BE49-F238E27FC236}">
                <a16:creationId xmlns:a16="http://schemas.microsoft.com/office/drawing/2014/main" xmlns="" id="{3E845A8A-C710-4D5B-A8C4-A6932CC71249}"/>
              </a:ext>
            </a:extLst>
          </p:cNvPr>
          <p:cNvSpPr txBox="1">
            <a:spLocks/>
          </p:cNvSpPr>
          <p:nvPr/>
        </p:nvSpPr>
        <p:spPr>
          <a:xfrm>
            <a:off x="4787900" y="1401763"/>
            <a:ext cx="4157663" cy="276225"/>
          </a:xfrm>
          <a:prstGeom prst="rect">
            <a:avLst/>
          </a:prstGeom>
        </p:spPr>
        <p:txBody>
          <a:bodyPr lIns="68580" tIns="34290" rIns="68580" bIns="3429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endParaRPr lang="ru-RU" sz="105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037" name="Заголовок 1">
            <a:extLst>
              <a:ext uri="{FF2B5EF4-FFF2-40B4-BE49-F238E27FC236}">
                <a16:creationId xmlns:a16="http://schemas.microsoft.com/office/drawing/2014/main" xmlns="" id="{19E8419E-A620-4D30-A558-CC8C65ABFDF9}"/>
              </a:ext>
            </a:extLst>
          </p:cNvPr>
          <p:cNvSpPr txBox="1">
            <a:spLocks/>
          </p:cNvSpPr>
          <p:nvPr/>
        </p:nvSpPr>
        <p:spPr bwMode="auto">
          <a:xfrm>
            <a:off x="-4763" y="2420938"/>
            <a:ext cx="415766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endParaRPr lang="ru-RU" altLang="ru-RU" sz="12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0422" name="TextBox 2">
            <a:extLst>
              <a:ext uri="{FF2B5EF4-FFF2-40B4-BE49-F238E27FC236}">
                <a16:creationId xmlns:a16="http://schemas.microsoft.com/office/drawing/2014/main" xmlns="" id="{2B82E50D-B620-4CD2-9BAE-E3371181B8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7080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ru-RU" altLang="ru-RU" sz="20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</a:t>
            </a:r>
            <a:r>
              <a:rPr lang="ru-RU" altLang="ru-RU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бюджета муниципального района Мелеузовский район на культуру в </a:t>
            </a:r>
            <a:r>
              <a:rPr lang="ru-RU" altLang="ru-RU" sz="2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2018-2022 </a:t>
            </a:r>
            <a:r>
              <a:rPr lang="ru-RU" altLang="ru-RU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годах</a:t>
            </a:r>
          </a:p>
        </p:txBody>
      </p:sp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xmlns="" id="{F2ECDE7B-3659-4F82-B83D-00D8FE25E3C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808057"/>
              </p:ext>
            </p:extLst>
          </p:nvPr>
        </p:nvGraphicFramePr>
        <p:xfrm>
          <a:off x="428625" y="901700"/>
          <a:ext cx="8391525" cy="16637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666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24665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70497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75705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88789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783307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704976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</a:tblGrid>
              <a:tr h="797097"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 marL="91444" marR="91444" marT="45757" marB="45757"/>
                </a:tc>
                <a:tc>
                  <a:txBody>
                    <a:bodyPr/>
                    <a:lstStyle/>
                    <a:p>
                      <a:r>
                        <a:rPr lang="ru-RU" sz="1000" dirty="0"/>
                        <a:t>Наименование показателя</a:t>
                      </a:r>
                    </a:p>
                  </a:txBody>
                  <a:tcPr marL="91444" marR="91444" marT="45757" marB="45757"/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2018 год </a:t>
                      </a:r>
                      <a:r>
                        <a:rPr lang="ru-RU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(отчет)</a:t>
                      </a:r>
                    </a:p>
                  </a:txBody>
                  <a:tcPr marL="91448" marR="91448" marT="45709" marB="45709"/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 </a:t>
                      </a:r>
                      <a:r>
                        <a:rPr lang="ru-RU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 (план)</a:t>
                      </a:r>
                    </a:p>
                  </a:txBody>
                  <a:tcPr marL="91448" marR="91448" marT="45709" marB="45709"/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 </a:t>
                      </a:r>
                      <a:r>
                        <a:rPr lang="ru-RU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             (план)</a:t>
                      </a:r>
                    </a:p>
                  </a:txBody>
                  <a:tcPr marL="91448" marR="91448" marT="45709" marB="45709"/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 </a:t>
                      </a:r>
                      <a:r>
                        <a:rPr lang="ru-RU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 (отчет)</a:t>
                      </a:r>
                    </a:p>
                  </a:txBody>
                  <a:tcPr marL="91448" marR="91448" marT="45709" marB="45709"/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</a:t>
                      </a:r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 (план)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8" marR="91448" marT="45709" marB="45709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59563">
                <a:tc>
                  <a:txBody>
                    <a:bodyPr/>
                    <a:lstStyle/>
                    <a:p>
                      <a:endParaRPr lang="ru-RU" sz="1000" dirty="0"/>
                    </a:p>
                  </a:txBody>
                  <a:tcPr marL="91444" marR="91444" marT="45757" marB="45757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Культура, кинемотография</a:t>
                      </a:r>
                    </a:p>
                  </a:txBody>
                  <a:tcPr marL="9526" marR="9526" marT="9532" marB="0" anchor="b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92 746,5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97 279,4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92 016,8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97 625,4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103 683,9</a:t>
                      </a: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07041">
                <a:tc>
                  <a:txBody>
                    <a:bodyPr/>
                    <a:lstStyle/>
                    <a:p>
                      <a:r>
                        <a:rPr lang="ru-RU" sz="1000" dirty="0"/>
                        <a:t>1</a:t>
                      </a:r>
                    </a:p>
                  </a:txBody>
                  <a:tcPr marL="91444" marR="91444" marT="45757" marB="45757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Культура</a:t>
                      </a:r>
                    </a:p>
                  </a:txBody>
                  <a:tcPr marL="9526" marR="9526" marT="9532" marB="0" anchor="b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92 746,5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97 279,4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92 016,8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97 625,4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103 683,9</a:t>
                      </a: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44073" name="TextBox 17">
            <a:extLst>
              <a:ext uri="{FF2B5EF4-FFF2-40B4-BE49-F238E27FC236}">
                <a16:creationId xmlns:a16="http://schemas.microsoft.com/office/drawing/2014/main" xmlns="" id="{9726875D-AC71-41F9-8F9D-E415CA823D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6100" y="1038225"/>
            <a:ext cx="1841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ru-RU" altLang="ru-RU"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074" name="TextBox 19">
            <a:extLst>
              <a:ext uri="{FF2B5EF4-FFF2-40B4-BE49-F238E27FC236}">
                <a16:creationId xmlns:a16="http://schemas.microsoft.com/office/drawing/2014/main" xmlns="" id="{7D4C0E60-E75A-437B-828A-2EDB2EA2E7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26438" y="576263"/>
            <a:ext cx="989012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1100"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тыс.рублей</a:t>
            </a:r>
          </a:p>
        </p:txBody>
      </p:sp>
      <p:graphicFrame>
        <p:nvGraphicFramePr>
          <p:cNvPr id="44075" name="Диаграмма 27">
            <a:extLst>
              <a:ext uri="{FF2B5EF4-FFF2-40B4-BE49-F238E27FC236}">
                <a16:creationId xmlns:a16="http://schemas.microsoft.com/office/drawing/2014/main" xmlns="" id="{3A357824-D4A6-4962-BE68-A9EFE5BAD5AE}"/>
              </a:ext>
            </a:extLst>
          </p:cNvPr>
          <p:cNvGraphicFramePr>
            <a:graphicFrameLocks/>
          </p:cNvGraphicFramePr>
          <p:nvPr/>
        </p:nvGraphicFramePr>
        <p:xfrm>
          <a:off x="2147430300" y="2147430300"/>
          <a:ext cx="101600" cy="101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915" name="Диаграмма" r:id="rId4" imgW="109738" imgH="109738" progId="Excel.Chart.8">
                  <p:embed/>
                </p:oleObj>
              </mc:Choice>
              <mc:Fallback>
                <p:oleObj name="Диаграмма" r:id="rId4" imgW="109738" imgH="109738" progId="Excel.Chart.8">
                  <p:embed/>
                  <p:pic>
                    <p:nvPicPr>
                      <p:cNvPr id="44075" name="Диаграмма 27">
                        <a:extLst>
                          <a:ext uri="{FF2B5EF4-FFF2-40B4-BE49-F238E27FC236}">
                            <a16:creationId xmlns:a16="http://schemas.microsoft.com/office/drawing/2014/main" xmlns="" id="{3A357824-D4A6-4962-BE68-A9EFE5BAD5AE}"/>
                          </a:ext>
                        </a:extLst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47430300" y="2147430300"/>
                        <a:ext cx="101600" cy="101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4077" name="Рисунок 2">
            <a:extLst>
              <a:ext uri="{FF2B5EF4-FFF2-40B4-BE49-F238E27FC236}">
                <a16:creationId xmlns:a16="http://schemas.microsoft.com/office/drawing/2014/main" xmlns="" id="{C9571954-DAD5-4561-807E-6E5A417036F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67" y="5357018"/>
            <a:ext cx="2004385" cy="12805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5" name="Диаграмма 14">
            <a:extLst>
              <a:ext uri="{FF2B5EF4-FFF2-40B4-BE49-F238E27FC236}">
                <a16:creationId xmlns:a16="http://schemas.microsoft.com/office/drawing/2014/main" xmlns="" id="{09A4B024-056A-4231-84C3-4CE31C8621D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35813620"/>
              </p:ext>
            </p:extLst>
          </p:nvPr>
        </p:nvGraphicFramePr>
        <p:xfrm>
          <a:off x="5084776" y="3919297"/>
          <a:ext cx="3946320" cy="29568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16" name="Диаграмма 15">
            <a:extLst>
              <a:ext uri="{FF2B5EF4-FFF2-40B4-BE49-F238E27FC236}">
                <a16:creationId xmlns:a16="http://schemas.microsoft.com/office/drawing/2014/main" xmlns="" id="{EAE1470C-1133-4C99-BFC2-996B885C7B9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4284224"/>
              </p:ext>
            </p:extLst>
          </p:nvPr>
        </p:nvGraphicFramePr>
        <p:xfrm>
          <a:off x="2267744" y="2646864"/>
          <a:ext cx="3207080" cy="31975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4F0EB371-024D-4417-99F5-70E3879EE1E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100" y="2772730"/>
            <a:ext cx="1793652" cy="1345239"/>
          </a:xfrm>
          <a:prstGeom prst="rect">
            <a:avLst/>
          </a:prstGeom>
        </p:spPr>
      </p:pic>
      <p:pic>
        <p:nvPicPr>
          <p:cNvPr id="25752" name="Picture 152" descr="http://www.ufavodokanal.ru/UserFiles/DSC_9925.JPG">
            <a:extLst>
              <a:ext uri="{FF2B5EF4-FFF2-40B4-BE49-F238E27FC236}">
                <a16:creationId xmlns:a16="http://schemas.microsoft.com/office/drawing/2014/main" xmlns="" id="{B36C71B5-3375-45FD-BA16-34F30AB6A8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9804" y="2628901"/>
            <a:ext cx="1820346" cy="1214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123" name="Рисунок 2">
            <a:extLst>
              <a:ext uri="{FF2B5EF4-FFF2-40B4-BE49-F238E27FC236}">
                <a16:creationId xmlns:a16="http://schemas.microsoft.com/office/drawing/2014/main" xmlns="" id="{C9676B4F-25F9-4C79-82B6-344355EF55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5224306"/>
            <a:ext cx="2882900" cy="1465263"/>
          </a:xfrm>
          <a:prstGeom prst="rect">
            <a:avLst/>
          </a:prstGeom>
          <a:noFill/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58" name="Заголовок 1">
            <a:extLst>
              <a:ext uri="{FF2B5EF4-FFF2-40B4-BE49-F238E27FC236}">
                <a16:creationId xmlns:a16="http://schemas.microsoft.com/office/drawing/2014/main" xmlns="" id="{AB64EFC4-10F6-488E-936F-76D442172731}"/>
              </a:ext>
            </a:extLst>
          </p:cNvPr>
          <p:cNvSpPr txBox="1">
            <a:spLocks/>
          </p:cNvSpPr>
          <p:nvPr/>
        </p:nvSpPr>
        <p:spPr bwMode="auto">
          <a:xfrm>
            <a:off x="4251325" y="5445125"/>
            <a:ext cx="415766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endParaRPr lang="ru-RU" altLang="ru-RU" sz="11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059" name="TextBox 7">
            <a:extLst>
              <a:ext uri="{FF2B5EF4-FFF2-40B4-BE49-F238E27FC236}">
                <a16:creationId xmlns:a16="http://schemas.microsoft.com/office/drawing/2014/main" xmlns="" id="{0A7AF1F5-E72D-4423-A394-6B7EE1D856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08988" y="4016375"/>
            <a:ext cx="225425" cy="18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600" b="1"/>
              <a:t>. </a:t>
            </a:r>
          </a:p>
        </p:txBody>
      </p:sp>
      <p:sp>
        <p:nvSpPr>
          <p:cNvPr id="10" name="Заголовок 1">
            <a:extLst>
              <a:ext uri="{FF2B5EF4-FFF2-40B4-BE49-F238E27FC236}">
                <a16:creationId xmlns:a16="http://schemas.microsoft.com/office/drawing/2014/main" xmlns="" id="{7370B54F-7DEB-4FA8-AFF7-7D68BE17EEFF}"/>
              </a:ext>
            </a:extLst>
          </p:cNvPr>
          <p:cNvSpPr txBox="1">
            <a:spLocks/>
          </p:cNvSpPr>
          <p:nvPr/>
        </p:nvSpPr>
        <p:spPr>
          <a:xfrm>
            <a:off x="4787900" y="1401763"/>
            <a:ext cx="4157663" cy="276225"/>
          </a:xfrm>
          <a:prstGeom prst="rect">
            <a:avLst/>
          </a:prstGeom>
        </p:spPr>
        <p:txBody>
          <a:bodyPr lIns="68580" tIns="34290" rIns="68580" bIns="3429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endParaRPr lang="ru-RU" sz="105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061" name="Заголовок 1">
            <a:extLst>
              <a:ext uri="{FF2B5EF4-FFF2-40B4-BE49-F238E27FC236}">
                <a16:creationId xmlns:a16="http://schemas.microsoft.com/office/drawing/2014/main" xmlns="" id="{67D2DE73-A1D4-4054-B119-CC6F3C993EA4}"/>
              </a:ext>
            </a:extLst>
          </p:cNvPr>
          <p:cNvSpPr txBox="1">
            <a:spLocks/>
          </p:cNvSpPr>
          <p:nvPr/>
        </p:nvSpPr>
        <p:spPr bwMode="auto">
          <a:xfrm>
            <a:off x="-4763" y="2420938"/>
            <a:ext cx="415766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endParaRPr lang="ru-RU" altLang="ru-RU" sz="12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470" name="TextBox 2">
            <a:extLst>
              <a:ext uri="{FF2B5EF4-FFF2-40B4-BE49-F238E27FC236}">
                <a16:creationId xmlns:a16="http://schemas.microsoft.com/office/drawing/2014/main" xmlns="" id="{7FBDD152-C6ED-47AB-97DB-C655972D50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7080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ru-RU" altLang="ru-RU" sz="1600" dirty="0">
                <a:solidFill>
                  <a:srgbClr val="002060"/>
                </a:solidFill>
              </a:rPr>
              <a:t>                </a:t>
            </a:r>
            <a:r>
              <a:rPr lang="ru-RU" altLang="ru-RU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бюджета муниципального района Мелеузовский район на социальную политику в </a:t>
            </a:r>
            <a:r>
              <a:rPr lang="ru-RU" altLang="ru-RU" sz="2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2018-2022 </a:t>
            </a:r>
            <a:r>
              <a:rPr lang="ru-RU" altLang="ru-RU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годах</a:t>
            </a:r>
          </a:p>
        </p:txBody>
      </p:sp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xmlns="" id="{C8BE7217-1D29-4B46-95CC-2A28CFFC60A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7905582"/>
              </p:ext>
            </p:extLst>
          </p:nvPr>
        </p:nvGraphicFramePr>
        <p:xfrm>
          <a:off x="212725" y="998538"/>
          <a:ext cx="8331201" cy="19034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46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47840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00844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863759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875919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</a:tblGrid>
              <a:tr h="548552"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 marL="91448" marR="91448" marT="45676" marB="45676"/>
                </a:tc>
                <a:tc>
                  <a:txBody>
                    <a:bodyPr/>
                    <a:lstStyle/>
                    <a:p>
                      <a:r>
                        <a:rPr lang="ru-RU" sz="1000" dirty="0"/>
                        <a:t>Наименование показателя</a:t>
                      </a:r>
                    </a:p>
                  </a:txBody>
                  <a:tcPr marL="91448" marR="91448" marT="45676" marB="45676"/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2018 год </a:t>
                      </a:r>
                      <a:r>
                        <a:rPr lang="ru-RU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(отчет)</a:t>
                      </a:r>
                    </a:p>
                  </a:txBody>
                  <a:tcPr marL="91448" marR="91448" marT="45709" marB="45709"/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 </a:t>
                      </a:r>
                      <a:r>
                        <a:rPr lang="ru-RU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 (план)</a:t>
                      </a:r>
                    </a:p>
                  </a:txBody>
                  <a:tcPr marL="91448" marR="91448" marT="45709" marB="45709"/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 </a:t>
                      </a:r>
                      <a:r>
                        <a:rPr lang="ru-RU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             (план)</a:t>
                      </a:r>
                    </a:p>
                  </a:txBody>
                  <a:tcPr marL="91448" marR="91448" marT="45709" marB="45709"/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 </a:t>
                      </a:r>
                      <a:r>
                        <a:rPr lang="ru-RU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 (отчет)</a:t>
                      </a:r>
                    </a:p>
                  </a:txBody>
                  <a:tcPr marL="91448" marR="91448" marT="45709" marB="45709"/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</a:t>
                      </a:r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 (план)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8" marR="91448" marT="45709" marB="45709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43752">
                <a:tc>
                  <a:txBody>
                    <a:bodyPr/>
                    <a:lstStyle/>
                    <a:p>
                      <a:endParaRPr lang="ru-RU" sz="1000" dirty="0"/>
                    </a:p>
                  </a:txBody>
                  <a:tcPr marL="91448" marR="91448" marT="45676" marB="45676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Социальная политика</a:t>
                      </a:r>
                    </a:p>
                  </a:txBody>
                  <a:tcPr marL="9526" marR="9526" marT="9516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103 968,8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137 237,7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115 207,0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110 964,6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114 841,8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79899">
                <a:tc>
                  <a:txBody>
                    <a:bodyPr/>
                    <a:lstStyle/>
                    <a:p>
                      <a:r>
                        <a:rPr lang="ru-RU" sz="1000" dirty="0"/>
                        <a:t>1</a:t>
                      </a:r>
                    </a:p>
                  </a:txBody>
                  <a:tcPr marL="91448" marR="91448" marT="45676" marB="45676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Пенсионное обеспечение</a:t>
                      </a:r>
                    </a:p>
                  </a:txBody>
                  <a:tcPr marL="9526" marR="9526" marT="9516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768,9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642,5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578,0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578,0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578,0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15605">
                <a:tc>
                  <a:txBody>
                    <a:bodyPr/>
                    <a:lstStyle/>
                    <a:p>
                      <a:r>
                        <a:rPr lang="ru-RU" sz="1000" dirty="0"/>
                        <a:t>2</a:t>
                      </a:r>
                    </a:p>
                  </a:txBody>
                  <a:tcPr marL="91448" marR="91448" marT="45676" marB="45676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Социальное обеспечение населения</a:t>
                      </a:r>
                    </a:p>
                  </a:txBody>
                  <a:tcPr marL="9526" marR="9526" marT="9516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26 094,0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26 641,6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10 639,0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3 187,0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6 058,0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15605">
                <a:tc>
                  <a:txBody>
                    <a:bodyPr/>
                    <a:lstStyle/>
                    <a:p>
                      <a:r>
                        <a:rPr lang="ru-RU" sz="1000" dirty="0"/>
                        <a:t>3</a:t>
                      </a:r>
                    </a:p>
                  </a:txBody>
                  <a:tcPr marL="91448" marR="91448" marT="45676" marB="45676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Охрана семьи и детства</a:t>
                      </a:r>
                    </a:p>
                  </a:txBody>
                  <a:tcPr marL="9526" marR="9526" marT="9516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77 105,9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109 953,6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103 990,0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107 199,6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108 205,8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45113" name="TextBox 17">
            <a:extLst>
              <a:ext uri="{FF2B5EF4-FFF2-40B4-BE49-F238E27FC236}">
                <a16:creationId xmlns:a16="http://schemas.microsoft.com/office/drawing/2014/main" xmlns="" id="{129B242C-41DB-4A96-BE6B-851C3F64C1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6100" y="1038225"/>
            <a:ext cx="1841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ru-RU" altLang="ru-RU"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114" name="TextBox 18">
            <a:extLst>
              <a:ext uri="{FF2B5EF4-FFF2-40B4-BE49-F238E27FC236}">
                <a16:creationId xmlns:a16="http://schemas.microsoft.com/office/drawing/2014/main" xmlns="" id="{ADA1BCAA-7EF3-4D6A-9523-FB2D35CA82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540567" y="2959100"/>
            <a:ext cx="936071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Динамика показателей расходов бюджета муниципального района </a:t>
            </a:r>
            <a:r>
              <a:rPr lang="ru-RU" altLang="ru-RU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Мелеузовский</a:t>
            </a:r>
            <a:r>
              <a:rPr lang="ru-RU" alt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район Республики Башкортостан, в %</a:t>
            </a:r>
          </a:p>
        </p:txBody>
      </p:sp>
      <p:sp>
        <p:nvSpPr>
          <p:cNvPr id="45115" name="TextBox 19">
            <a:extLst>
              <a:ext uri="{FF2B5EF4-FFF2-40B4-BE49-F238E27FC236}">
                <a16:creationId xmlns:a16="http://schemas.microsoft.com/office/drawing/2014/main" xmlns="" id="{EFC4E271-D179-4520-B3AF-CC5A867E4F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26438" y="576263"/>
            <a:ext cx="989012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1100"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тыс.рублей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A941BBC2-C91C-4425-BCAB-9657636602AE}"/>
              </a:ext>
            </a:extLst>
          </p:cNvPr>
          <p:cNvSpPr txBox="1"/>
          <p:nvPr/>
        </p:nvSpPr>
        <p:spPr>
          <a:xfrm>
            <a:off x="169670" y="3487737"/>
            <a:ext cx="214313" cy="277813"/>
          </a:xfrm>
          <a:prstGeom prst="rect">
            <a:avLst/>
          </a:prstGeom>
          <a:solidFill>
            <a:srgbClr val="00B0F0"/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ru-RU" sz="1200" dirty="0"/>
              <a:t>1</a:t>
            </a:r>
          </a:p>
        </p:txBody>
      </p:sp>
      <p:sp>
        <p:nvSpPr>
          <p:cNvPr id="45120" name="TextBox 32">
            <a:extLst>
              <a:ext uri="{FF2B5EF4-FFF2-40B4-BE49-F238E27FC236}">
                <a16:creationId xmlns:a16="http://schemas.microsoft.com/office/drawing/2014/main" xmlns="" id="{D5B8D926-F011-438B-98A9-660B72E668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37518" y="3522556"/>
            <a:ext cx="214312" cy="276225"/>
          </a:xfrm>
          <a:prstGeom prst="rect">
            <a:avLst/>
          </a:prstGeom>
          <a:solidFill>
            <a:srgbClr val="00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1200" dirty="0"/>
              <a:t>2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6422FD22-B441-458A-A6DA-46F2F881C049}"/>
              </a:ext>
            </a:extLst>
          </p:cNvPr>
          <p:cNvSpPr txBox="1"/>
          <p:nvPr/>
        </p:nvSpPr>
        <p:spPr>
          <a:xfrm>
            <a:off x="6212521" y="3498850"/>
            <a:ext cx="215900" cy="277813"/>
          </a:xfrm>
          <a:prstGeom prst="rect">
            <a:avLst/>
          </a:prstGeom>
          <a:solidFill>
            <a:srgbClr val="C52E1A"/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ru-RU" sz="1200" dirty="0"/>
              <a:t>3</a:t>
            </a:r>
          </a:p>
        </p:txBody>
      </p:sp>
      <p:pic>
        <p:nvPicPr>
          <p:cNvPr id="45122" name="Рисунок 1">
            <a:extLst>
              <a:ext uri="{FF2B5EF4-FFF2-40B4-BE49-F238E27FC236}">
                <a16:creationId xmlns:a16="http://schemas.microsoft.com/office/drawing/2014/main" xmlns="" id="{2E081361-DB1A-4299-B472-E3B76838A6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5208432"/>
            <a:ext cx="2935288" cy="1481137"/>
          </a:xfrm>
          <a:prstGeom prst="rect">
            <a:avLst/>
          </a:prstGeom>
          <a:noFill/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0" name="Диаграмма 19"/>
          <p:cNvGraphicFramePr/>
          <p:nvPr>
            <p:extLst>
              <p:ext uri="{D42A27DB-BD31-4B8C-83A1-F6EECF244321}">
                <p14:modId xmlns:p14="http://schemas.microsoft.com/office/powerpoint/2010/main" val="3066177753"/>
              </p:ext>
            </p:extLst>
          </p:nvPr>
        </p:nvGraphicFramePr>
        <p:xfrm>
          <a:off x="267143" y="3306737"/>
          <a:ext cx="2754130" cy="1708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21" name="Диаграмма 20"/>
          <p:cNvGraphicFramePr/>
          <p:nvPr>
            <p:extLst>
              <p:ext uri="{D42A27DB-BD31-4B8C-83A1-F6EECF244321}">
                <p14:modId xmlns:p14="http://schemas.microsoft.com/office/powerpoint/2010/main" val="939374037"/>
              </p:ext>
            </p:extLst>
          </p:nvPr>
        </p:nvGraphicFramePr>
        <p:xfrm>
          <a:off x="3330382" y="3332956"/>
          <a:ext cx="2877735" cy="1800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22" name="Диаграмма 21"/>
          <p:cNvGraphicFramePr/>
          <p:nvPr>
            <p:extLst>
              <p:ext uri="{D42A27DB-BD31-4B8C-83A1-F6EECF244321}">
                <p14:modId xmlns:p14="http://schemas.microsoft.com/office/powerpoint/2010/main" val="3406586120"/>
              </p:ext>
            </p:extLst>
          </p:nvPr>
        </p:nvGraphicFramePr>
        <p:xfrm>
          <a:off x="6393623" y="3302013"/>
          <a:ext cx="2750377" cy="1800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extBox 7">
            <a:extLst>
              <a:ext uri="{FF2B5EF4-FFF2-40B4-BE49-F238E27FC236}">
                <a16:creationId xmlns:a16="http://schemas.microsoft.com/office/drawing/2014/main" xmlns="" id="{4CA96DA0-8A9B-47BC-A2DB-B2725D4024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08988" y="4016375"/>
            <a:ext cx="225425" cy="18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600" b="1"/>
              <a:t>. </a:t>
            </a:r>
          </a:p>
        </p:txBody>
      </p:sp>
      <p:sp>
        <p:nvSpPr>
          <p:cNvPr id="10" name="Заголовок 1">
            <a:extLst>
              <a:ext uri="{FF2B5EF4-FFF2-40B4-BE49-F238E27FC236}">
                <a16:creationId xmlns:a16="http://schemas.microsoft.com/office/drawing/2014/main" xmlns="" id="{66564725-0882-4520-8ACA-3D56B5DBA4B9}"/>
              </a:ext>
            </a:extLst>
          </p:cNvPr>
          <p:cNvSpPr txBox="1">
            <a:spLocks/>
          </p:cNvSpPr>
          <p:nvPr/>
        </p:nvSpPr>
        <p:spPr>
          <a:xfrm>
            <a:off x="4787900" y="1401763"/>
            <a:ext cx="4157663" cy="276225"/>
          </a:xfrm>
          <a:prstGeom prst="rect">
            <a:avLst/>
          </a:prstGeom>
        </p:spPr>
        <p:txBody>
          <a:bodyPr lIns="68580" tIns="34290" rIns="68580" bIns="3429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endParaRPr lang="ru-RU" sz="105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3493" name="TextBox 2">
            <a:extLst>
              <a:ext uri="{FF2B5EF4-FFF2-40B4-BE49-F238E27FC236}">
                <a16:creationId xmlns:a16="http://schemas.microsoft.com/office/drawing/2014/main" xmlns="" id="{F15B7127-5C3A-43B3-B068-A5058E79C6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7080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ru-RU" altLang="ru-RU" sz="1600" dirty="0">
                <a:solidFill>
                  <a:srgbClr val="FF0000"/>
                </a:solidFill>
              </a:rPr>
              <a:t>                </a:t>
            </a:r>
            <a:r>
              <a:rPr lang="ru-RU" altLang="ru-RU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бюджета муниципального района Мелеузовский район на физическую культуру и спорт в </a:t>
            </a:r>
            <a:r>
              <a:rPr lang="ru-RU" altLang="ru-RU" sz="2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2018-2022 </a:t>
            </a:r>
            <a:r>
              <a:rPr lang="ru-RU" altLang="ru-RU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годах</a:t>
            </a:r>
          </a:p>
        </p:txBody>
      </p:sp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xmlns="" id="{25E0074D-A82D-48E9-A0EE-2751310C2C1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8263454"/>
              </p:ext>
            </p:extLst>
          </p:nvPr>
        </p:nvGraphicFramePr>
        <p:xfrm>
          <a:off x="423863" y="998538"/>
          <a:ext cx="8413750" cy="15352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961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15655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3605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706843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942458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785381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706843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</a:tblGrid>
              <a:tr h="721350"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 marL="91448" marR="91448" marT="45721" marB="45721" anchor="ctr"/>
                </a:tc>
                <a:tc>
                  <a:txBody>
                    <a:bodyPr/>
                    <a:lstStyle/>
                    <a:p>
                      <a:r>
                        <a:rPr lang="ru-RU" sz="1000" dirty="0"/>
                        <a:t>Наименование показателя</a:t>
                      </a:r>
                    </a:p>
                  </a:txBody>
                  <a:tcPr marL="91448" marR="91448" marT="45721" marB="45721" anchor="ctr"/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2018 год </a:t>
                      </a:r>
                      <a:r>
                        <a:rPr lang="ru-RU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(отчет)</a:t>
                      </a:r>
                    </a:p>
                  </a:txBody>
                  <a:tcPr marL="91448" marR="91448" marT="45709" marB="45709" anchor="ctr"/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 </a:t>
                      </a:r>
                      <a:r>
                        <a:rPr lang="ru-RU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 (план)</a:t>
                      </a:r>
                    </a:p>
                  </a:txBody>
                  <a:tcPr marL="91448" marR="91448" marT="45709" marB="45709" anchor="ctr"/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 </a:t>
                      </a:r>
                      <a:r>
                        <a:rPr lang="ru-RU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             (план)</a:t>
                      </a:r>
                    </a:p>
                  </a:txBody>
                  <a:tcPr marL="91448" marR="91448" marT="45709" marB="45709" anchor="ctr"/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 </a:t>
                      </a:r>
                      <a:r>
                        <a:rPr lang="ru-RU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 (отчет)</a:t>
                      </a:r>
                    </a:p>
                  </a:txBody>
                  <a:tcPr marL="91448" marR="91448" marT="45709" marB="45709" anchor="ctr"/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</a:t>
                      </a:r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 (план)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8" marR="91448" marT="45709" marB="45709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26202">
                <a:tc>
                  <a:txBody>
                    <a:bodyPr/>
                    <a:lstStyle/>
                    <a:p>
                      <a:endParaRPr lang="ru-RU" sz="1000" dirty="0"/>
                    </a:p>
                  </a:txBody>
                  <a:tcPr marL="91448" marR="91448" marT="45721" marB="45721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Физическая культура и спорт</a:t>
                      </a:r>
                    </a:p>
                  </a:txBody>
                  <a:tcPr marL="9526" marR="9526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46 968,1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55 125,3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49 246,1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42 800,0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43 021,0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87400">
                <a:tc>
                  <a:txBody>
                    <a:bodyPr/>
                    <a:lstStyle/>
                    <a:p>
                      <a:r>
                        <a:rPr lang="ru-RU" sz="1000" dirty="0"/>
                        <a:t>1</a:t>
                      </a:r>
                    </a:p>
                  </a:txBody>
                  <a:tcPr marL="91448" marR="91448" marT="45721" marB="45721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Физическая культура</a:t>
                      </a:r>
                    </a:p>
                  </a:txBody>
                  <a:tcPr marL="9526" marR="9526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46 968,1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55 125,3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48 901,0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42 800,0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43 021,0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87400">
                <a:tc>
                  <a:txBody>
                    <a:bodyPr/>
                    <a:lstStyle/>
                    <a:p>
                      <a:r>
                        <a:rPr lang="ru-RU" sz="1000" dirty="0" smtClean="0"/>
                        <a:t>2</a:t>
                      </a:r>
                      <a:endParaRPr lang="ru-RU" sz="1000" dirty="0"/>
                    </a:p>
                  </a:txBody>
                  <a:tcPr marL="91448" marR="91448" marT="45721" marB="45721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Массовый</a:t>
                      </a:r>
                      <a:r>
                        <a:rPr lang="ru-RU" sz="1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спорт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6" marR="9526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345,1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sp>
        <p:nvSpPr>
          <p:cNvPr id="46119" name="TextBox 17">
            <a:extLst>
              <a:ext uri="{FF2B5EF4-FFF2-40B4-BE49-F238E27FC236}">
                <a16:creationId xmlns:a16="http://schemas.microsoft.com/office/drawing/2014/main" xmlns="" id="{9C3EC537-F6C4-45ED-A743-32871B5FFB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6100" y="1038225"/>
            <a:ext cx="1841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ru-RU" altLang="ru-RU"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120" name="TextBox 18">
            <a:extLst>
              <a:ext uri="{FF2B5EF4-FFF2-40B4-BE49-F238E27FC236}">
                <a16:creationId xmlns:a16="http://schemas.microsoft.com/office/drawing/2014/main" xmlns="" id="{C77ACC25-90ED-4338-AA47-C6B60E5B8F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8053" y="2584747"/>
            <a:ext cx="862203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Динамика </a:t>
            </a:r>
            <a:r>
              <a:rPr lang="ru-RU" alt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показателей расходов бюджета муниципального   района </a:t>
            </a:r>
            <a:r>
              <a:rPr lang="ru-RU" altLang="ru-RU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Мелеузовский</a:t>
            </a:r>
            <a:r>
              <a:rPr lang="ru-RU" alt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район Республики Башкортостан, в %  </a:t>
            </a:r>
          </a:p>
        </p:txBody>
      </p:sp>
      <p:sp>
        <p:nvSpPr>
          <p:cNvPr id="46121" name="TextBox 19">
            <a:extLst>
              <a:ext uri="{FF2B5EF4-FFF2-40B4-BE49-F238E27FC236}">
                <a16:creationId xmlns:a16="http://schemas.microsoft.com/office/drawing/2014/main" xmlns="" id="{2393D4C6-DF37-4B06-A5AE-97C4E34E65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26438" y="576263"/>
            <a:ext cx="989012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1100"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тыс.рублей</a:t>
            </a:r>
          </a:p>
        </p:txBody>
      </p:sp>
      <p:graphicFrame>
        <p:nvGraphicFramePr>
          <p:cNvPr id="46122" name="Диаграмма 27">
            <a:extLst>
              <a:ext uri="{FF2B5EF4-FFF2-40B4-BE49-F238E27FC236}">
                <a16:creationId xmlns:a16="http://schemas.microsoft.com/office/drawing/2014/main" xmlns="" id="{8CD457FD-5D71-41A1-A91A-B2FCE1B5AF02}"/>
              </a:ext>
            </a:extLst>
          </p:cNvPr>
          <p:cNvGraphicFramePr>
            <a:graphicFrameLocks/>
          </p:cNvGraphicFramePr>
          <p:nvPr/>
        </p:nvGraphicFramePr>
        <p:xfrm>
          <a:off x="2147430300" y="2147430300"/>
          <a:ext cx="101600" cy="101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958" name="Диаграмма" r:id="rId3" imgW="109738" imgH="109738" progId="Excel.Chart.8">
                  <p:embed/>
                </p:oleObj>
              </mc:Choice>
              <mc:Fallback>
                <p:oleObj name="Диаграмма" r:id="rId3" imgW="109738" imgH="109738" progId="Excel.Chart.8">
                  <p:embed/>
                  <p:pic>
                    <p:nvPicPr>
                      <p:cNvPr id="46122" name="Диаграмма 27">
                        <a:extLst>
                          <a:ext uri="{FF2B5EF4-FFF2-40B4-BE49-F238E27FC236}">
                            <a16:creationId xmlns:a16="http://schemas.microsoft.com/office/drawing/2014/main" xmlns="" id="{8CD457FD-5D71-41A1-A91A-B2FCE1B5AF02}"/>
                          </a:ext>
                        </a:extLst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47430300" y="2147430300"/>
                        <a:ext cx="101600" cy="101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Схема 24">
            <a:extLst>
              <a:ext uri="{FF2B5EF4-FFF2-40B4-BE49-F238E27FC236}">
                <a16:creationId xmlns:a16="http://schemas.microsoft.com/office/drawing/2014/main" xmlns="" id="{9DDEC3AF-96FA-453C-9917-9A95CBFC0F24}"/>
              </a:ext>
            </a:extLst>
          </p:cNvPr>
          <p:cNvGraphicFramePr/>
          <p:nvPr/>
        </p:nvGraphicFramePr>
        <p:xfrm>
          <a:off x="0" y="0"/>
          <a:ext cx="0" cy="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46125" name="Picture 6" descr="https://im0-tub-ru.yandex.net/i?id=774be9bcef85dd07f767f01dc379ecb8&amp;n=33&amp;h=215&amp;w=277">
            <a:extLst>
              <a:ext uri="{FF2B5EF4-FFF2-40B4-BE49-F238E27FC236}">
                <a16:creationId xmlns:a16="http://schemas.microsoft.com/office/drawing/2014/main" xmlns="" id="{B6D98C4F-CC3F-4F53-AFE9-70BE5A9B6B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00" y="5085184"/>
            <a:ext cx="3208338" cy="164782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38B7C80C-7674-4131-83F5-45140AF8B3D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20597338">
            <a:off x="5452252" y="4811713"/>
            <a:ext cx="3493311" cy="1170533"/>
          </a:xfrm>
          <a:prstGeom prst="rect">
            <a:avLst/>
          </a:prstGeom>
        </p:spPr>
      </p:pic>
      <p:graphicFrame>
        <p:nvGraphicFramePr>
          <p:cNvPr id="18" name="Диаграмма 17"/>
          <p:cNvGraphicFramePr/>
          <p:nvPr>
            <p:extLst>
              <p:ext uri="{D42A27DB-BD31-4B8C-83A1-F6EECF244321}">
                <p14:modId xmlns:p14="http://schemas.microsoft.com/office/powerpoint/2010/main" val="3606293725"/>
              </p:ext>
            </p:extLst>
          </p:nvPr>
        </p:nvGraphicFramePr>
        <p:xfrm>
          <a:off x="2033770" y="2990850"/>
          <a:ext cx="4770478" cy="18783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A941BBC2-C91C-4425-BCAB-9657636602AE}"/>
              </a:ext>
            </a:extLst>
          </p:cNvPr>
          <p:cNvSpPr txBox="1"/>
          <p:nvPr/>
        </p:nvSpPr>
        <p:spPr>
          <a:xfrm>
            <a:off x="1924429" y="3181247"/>
            <a:ext cx="214313" cy="277813"/>
          </a:xfrm>
          <a:prstGeom prst="rect">
            <a:avLst/>
          </a:prstGeom>
          <a:solidFill>
            <a:srgbClr val="00B0F0"/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ru-RU" sz="1200" dirty="0"/>
              <a:t>1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Заголовок 1">
            <a:extLst>
              <a:ext uri="{FF2B5EF4-FFF2-40B4-BE49-F238E27FC236}">
                <a16:creationId xmlns:a16="http://schemas.microsoft.com/office/drawing/2014/main" xmlns="" id="{981BDB8B-E587-4F2B-81EE-3BFBB51D331C}"/>
              </a:ext>
            </a:extLst>
          </p:cNvPr>
          <p:cNvSpPr txBox="1">
            <a:spLocks/>
          </p:cNvSpPr>
          <p:nvPr/>
        </p:nvSpPr>
        <p:spPr bwMode="auto">
          <a:xfrm>
            <a:off x="4251325" y="5445125"/>
            <a:ext cx="415766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endParaRPr lang="ru-RU" altLang="ru-RU" sz="11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107" name="TextBox 7">
            <a:extLst>
              <a:ext uri="{FF2B5EF4-FFF2-40B4-BE49-F238E27FC236}">
                <a16:creationId xmlns:a16="http://schemas.microsoft.com/office/drawing/2014/main" xmlns="" id="{70483540-3C9E-4EE6-82D8-C3790957B7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08988" y="4016375"/>
            <a:ext cx="225425" cy="18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600" b="1"/>
              <a:t>. </a:t>
            </a:r>
          </a:p>
        </p:txBody>
      </p:sp>
      <p:sp>
        <p:nvSpPr>
          <p:cNvPr id="10" name="Заголовок 1">
            <a:extLst>
              <a:ext uri="{FF2B5EF4-FFF2-40B4-BE49-F238E27FC236}">
                <a16:creationId xmlns:a16="http://schemas.microsoft.com/office/drawing/2014/main" xmlns="" id="{DFBEE39D-C69E-40BC-8C69-A01D0742B500}"/>
              </a:ext>
            </a:extLst>
          </p:cNvPr>
          <p:cNvSpPr txBox="1">
            <a:spLocks/>
          </p:cNvSpPr>
          <p:nvPr/>
        </p:nvSpPr>
        <p:spPr>
          <a:xfrm>
            <a:off x="4787900" y="1401763"/>
            <a:ext cx="4157663" cy="276225"/>
          </a:xfrm>
          <a:prstGeom prst="rect">
            <a:avLst/>
          </a:prstGeom>
        </p:spPr>
        <p:txBody>
          <a:bodyPr lIns="68580" tIns="34290" rIns="68580" bIns="3429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endParaRPr lang="ru-RU" sz="105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109" name="Заголовок 1">
            <a:extLst>
              <a:ext uri="{FF2B5EF4-FFF2-40B4-BE49-F238E27FC236}">
                <a16:creationId xmlns:a16="http://schemas.microsoft.com/office/drawing/2014/main" xmlns="" id="{8C3A514E-BD4D-4670-8C6E-C189EEB2E973}"/>
              </a:ext>
            </a:extLst>
          </p:cNvPr>
          <p:cNvSpPr txBox="1">
            <a:spLocks/>
          </p:cNvSpPr>
          <p:nvPr/>
        </p:nvSpPr>
        <p:spPr bwMode="auto">
          <a:xfrm>
            <a:off x="-4763" y="2420938"/>
            <a:ext cx="415766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endParaRPr lang="ru-RU" altLang="ru-RU" sz="12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4518" name="TextBox 2">
            <a:extLst>
              <a:ext uri="{FF2B5EF4-FFF2-40B4-BE49-F238E27FC236}">
                <a16:creationId xmlns:a16="http://schemas.microsoft.com/office/drawing/2014/main" xmlns="" id="{8DAD14F5-5BAD-4D59-9BCA-94AA102BAB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7080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ru-RU" altLang="ru-RU" sz="1600" dirty="0">
                <a:solidFill>
                  <a:srgbClr val="FF0000"/>
                </a:solidFill>
              </a:rPr>
              <a:t>                </a:t>
            </a:r>
            <a:r>
              <a:rPr lang="ru-RU" altLang="ru-RU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бюджета муниципального района Мелеузовский район на средства массовой информации в </a:t>
            </a:r>
            <a:r>
              <a:rPr lang="ru-RU" altLang="ru-RU" sz="2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2018-2022 </a:t>
            </a:r>
            <a:r>
              <a:rPr lang="ru-RU" altLang="ru-RU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годах</a:t>
            </a:r>
          </a:p>
        </p:txBody>
      </p:sp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xmlns="" id="{3B221549-88C0-48A3-9376-F034296F5B5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79030551"/>
              </p:ext>
            </p:extLst>
          </p:nvPr>
        </p:nvGraphicFramePr>
        <p:xfrm>
          <a:off x="546100" y="858838"/>
          <a:ext cx="8277225" cy="16383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249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22746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65671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695374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927165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772637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695374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</a:tblGrid>
              <a:tr h="624029"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 marL="91448" marR="91448" marT="45704" marB="45704"/>
                </a:tc>
                <a:tc>
                  <a:txBody>
                    <a:bodyPr/>
                    <a:lstStyle/>
                    <a:p>
                      <a:r>
                        <a:rPr lang="ru-RU" sz="1000" dirty="0"/>
                        <a:t>Наименование показателя</a:t>
                      </a:r>
                    </a:p>
                  </a:txBody>
                  <a:tcPr marL="91448" marR="91448" marT="45704" marB="45704"/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2018 год </a:t>
                      </a:r>
                      <a:r>
                        <a:rPr lang="ru-RU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(отчет)</a:t>
                      </a:r>
                    </a:p>
                  </a:txBody>
                  <a:tcPr marL="91448" marR="91448" marT="45709" marB="45709"/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 </a:t>
                      </a:r>
                      <a:r>
                        <a:rPr lang="ru-RU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 (план)</a:t>
                      </a:r>
                    </a:p>
                  </a:txBody>
                  <a:tcPr marL="91448" marR="91448" marT="45709" marB="45709"/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 </a:t>
                      </a:r>
                      <a:r>
                        <a:rPr lang="ru-RU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             (план)</a:t>
                      </a:r>
                    </a:p>
                  </a:txBody>
                  <a:tcPr marL="91448" marR="91448" marT="45709" marB="45709"/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 </a:t>
                      </a:r>
                      <a:r>
                        <a:rPr lang="ru-RU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 (отчет)</a:t>
                      </a:r>
                    </a:p>
                  </a:txBody>
                  <a:tcPr marL="91448" marR="91448" marT="45709" marB="45709"/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</a:t>
                      </a:r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 (план)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8" marR="91448" marT="45709" marB="45709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77275">
                <a:tc>
                  <a:txBody>
                    <a:bodyPr/>
                    <a:lstStyle/>
                    <a:p>
                      <a:endParaRPr lang="ru-RU" sz="1000" dirty="0"/>
                    </a:p>
                  </a:txBody>
                  <a:tcPr marL="91448" marR="91448" marT="45704" marB="45704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Средство массовой информации</a:t>
                      </a:r>
                    </a:p>
                  </a:txBody>
                  <a:tcPr marL="9526" marR="9526" marT="9522" marB="0" anchor="b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3 329,5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4 395,0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4 507,0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4 507,0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4 507,0</a:t>
                      </a: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96596">
                <a:tc>
                  <a:txBody>
                    <a:bodyPr/>
                    <a:lstStyle/>
                    <a:p>
                      <a:r>
                        <a:rPr lang="ru-RU" sz="1000" dirty="0"/>
                        <a:t>1</a:t>
                      </a:r>
                    </a:p>
                  </a:txBody>
                  <a:tcPr marL="91448" marR="91448" marT="45704" marB="45704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Телевидение и радиовещание</a:t>
                      </a:r>
                    </a:p>
                  </a:txBody>
                  <a:tcPr marL="9526" marR="9526" marT="9522" marB="0" anchor="b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2 500,0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3 150,0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3 500,0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3 500,0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3 500,0</a:t>
                      </a: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40400">
                <a:tc>
                  <a:txBody>
                    <a:bodyPr/>
                    <a:lstStyle/>
                    <a:p>
                      <a:r>
                        <a:rPr lang="ru-RU" sz="1000" dirty="0"/>
                        <a:t>2</a:t>
                      </a:r>
                    </a:p>
                  </a:txBody>
                  <a:tcPr marL="91448" marR="91448" marT="45704" marB="45704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Периодическая печать и издательства</a:t>
                      </a:r>
                    </a:p>
                  </a:txBody>
                  <a:tcPr marL="9526" marR="9526" marT="9522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829,5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1 245,0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1 007,0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1 007,0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1 007,0</a:t>
                      </a: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47153" name="TextBox 17">
            <a:extLst>
              <a:ext uri="{FF2B5EF4-FFF2-40B4-BE49-F238E27FC236}">
                <a16:creationId xmlns:a16="http://schemas.microsoft.com/office/drawing/2014/main" xmlns="" id="{8C4ED46D-225F-4299-9979-8B124A3256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6100" y="1038225"/>
            <a:ext cx="1841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ru-RU" altLang="ru-RU"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154" name="TextBox 18">
            <a:extLst>
              <a:ext uri="{FF2B5EF4-FFF2-40B4-BE49-F238E27FC236}">
                <a16:creationId xmlns:a16="http://schemas.microsoft.com/office/drawing/2014/main" xmlns="" id="{5BD25936-F84D-46B7-85F2-5E84C3AE5B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2874" y="2635250"/>
            <a:ext cx="900112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Динамика показателей расходов бюджета муниципального района </a:t>
            </a:r>
            <a:r>
              <a:rPr lang="ru-RU" altLang="ru-RU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Мелеузовский</a:t>
            </a:r>
            <a:r>
              <a:rPr lang="ru-RU" alt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район Республики Башкортостан, в %</a:t>
            </a:r>
          </a:p>
        </p:txBody>
      </p:sp>
      <p:sp>
        <p:nvSpPr>
          <p:cNvPr id="47155" name="TextBox 19">
            <a:extLst>
              <a:ext uri="{FF2B5EF4-FFF2-40B4-BE49-F238E27FC236}">
                <a16:creationId xmlns:a16="http://schemas.microsoft.com/office/drawing/2014/main" xmlns="" id="{FDA1E046-35CD-4F35-8389-C4F92A8ABB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26438" y="576263"/>
            <a:ext cx="989012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1100"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тыс.рублей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36FF33F6-D226-42DD-9B71-E06567B7214C}"/>
              </a:ext>
            </a:extLst>
          </p:cNvPr>
          <p:cNvSpPr txBox="1"/>
          <p:nvPr/>
        </p:nvSpPr>
        <p:spPr>
          <a:xfrm>
            <a:off x="142875" y="3157538"/>
            <a:ext cx="214313" cy="276225"/>
          </a:xfrm>
          <a:prstGeom prst="rect">
            <a:avLst/>
          </a:prstGeom>
          <a:solidFill>
            <a:srgbClr val="FF0000"/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ru-RU" sz="1200" dirty="0"/>
              <a:t>1</a:t>
            </a:r>
          </a:p>
        </p:txBody>
      </p:sp>
      <p:sp>
        <p:nvSpPr>
          <p:cNvPr id="47159" name="TextBox 32">
            <a:extLst>
              <a:ext uri="{FF2B5EF4-FFF2-40B4-BE49-F238E27FC236}">
                <a16:creationId xmlns:a16="http://schemas.microsoft.com/office/drawing/2014/main" xmlns="" id="{188D33D4-C5BC-4DA4-9E35-661C023BE9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31544" y="3157538"/>
            <a:ext cx="214312" cy="276225"/>
          </a:xfrm>
          <a:prstGeom prst="rect">
            <a:avLst/>
          </a:prstGeom>
          <a:solidFill>
            <a:srgbClr val="0070C0"/>
          </a:solidFill>
          <a:ln>
            <a:noFill/>
          </a:ln>
          <a:ex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1200" dirty="0"/>
              <a:t>2</a:t>
            </a:r>
          </a:p>
        </p:txBody>
      </p:sp>
      <p:pic>
        <p:nvPicPr>
          <p:cNvPr id="47161" name="Рисунок 11">
            <a:extLst>
              <a:ext uri="{FF2B5EF4-FFF2-40B4-BE49-F238E27FC236}">
                <a16:creationId xmlns:a16="http://schemas.microsoft.com/office/drawing/2014/main" xmlns="" id="{3B10E7A2-B399-4483-BAFC-5182AC038EA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591" y="5111942"/>
            <a:ext cx="3843337" cy="1404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FECF7186-2055-4C2B-BF2E-DC623EAF3FF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4413">
            <a:off x="5769361" y="5111749"/>
            <a:ext cx="2842260" cy="12192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A4D9D565-3E0D-460E-9E02-C78684787EF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85334">
            <a:off x="4063708" y="5015897"/>
            <a:ext cx="1233488" cy="1233488"/>
          </a:xfrm>
          <a:prstGeom prst="rect">
            <a:avLst/>
          </a:prstGeom>
        </p:spPr>
      </p:pic>
      <p:graphicFrame>
        <p:nvGraphicFramePr>
          <p:cNvPr id="19" name="Диаграмма 18"/>
          <p:cNvGraphicFramePr/>
          <p:nvPr>
            <p:extLst>
              <p:ext uri="{D42A27DB-BD31-4B8C-83A1-F6EECF244321}">
                <p14:modId xmlns:p14="http://schemas.microsoft.com/office/powerpoint/2010/main" val="575788188"/>
              </p:ext>
            </p:extLst>
          </p:nvPr>
        </p:nvGraphicFramePr>
        <p:xfrm>
          <a:off x="548812" y="2913062"/>
          <a:ext cx="3159092" cy="21001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22" name="Диаграмма 21"/>
          <p:cNvGraphicFramePr/>
          <p:nvPr>
            <p:extLst>
              <p:ext uri="{D42A27DB-BD31-4B8C-83A1-F6EECF244321}">
                <p14:modId xmlns:p14="http://schemas.microsoft.com/office/powerpoint/2010/main" val="2192892050"/>
              </p:ext>
            </p:extLst>
          </p:nvPr>
        </p:nvGraphicFramePr>
        <p:xfrm>
          <a:off x="4966875" y="2921330"/>
          <a:ext cx="3159092" cy="21001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1" name="TextBox 3">
            <a:extLst>
              <a:ext uri="{FF2B5EF4-FFF2-40B4-BE49-F238E27FC236}">
                <a16:creationId xmlns:a16="http://schemas.microsoft.com/office/drawing/2014/main" xmlns="" id="{876FE6C2-EBC1-4D63-BAD1-246A5B6B59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1511300"/>
            <a:ext cx="8658225" cy="58578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6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Программный бюджет </a:t>
            </a:r>
            <a:r>
              <a:rPr lang="ru-RU" altLang="ru-RU" sz="1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отличается от традиционного тем, что все или почти все расходы включены в программы и каждая программа имеет свою цель.</a:t>
            </a:r>
          </a:p>
        </p:txBody>
      </p:sp>
      <p:sp>
        <p:nvSpPr>
          <p:cNvPr id="28676" name="TextBox 4">
            <a:extLst>
              <a:ext uri="{FF2B5EF4-FFF2-40B4-BE49-F238E27FC236}">
                <a16:creationId xmlns:a16="http://schemas.microsoft.com/office/drawing/2014/main" xmlns="" id="{FCC1A045-48BB-441E-8D5F-6596BBF898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5661025"/>
            <a:ext cx="8677275" cy="5842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ru-RU" alt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Бюджет муниципального района Мелеузовский район Республики Башкортостан на </a:t>
            </a:r>
            <a:r>
              <a:rPr lang="ru-RU" alt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2020 </a:t>
            </a:r>
            <a:r>
              <a:rPr lang="ru-RU" alt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 включает в себя </a:t>
            </a:r>
            <a:r>
              <a:rPr lang="ru-RU" alt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 </a:t>
            </a:r>
            <a:r>
              <a:rPr lang="ru-RU" alt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муниципальных программ в объеме </a:t>
            </a:r>
            <a:r>
              <a:rPr lang="ru-RU" alt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1 777 546,6тыс</a:t>
            </a:r>
            <a:r>
              <a:rPr lang="ru-RU" alt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руб. </a:t>
            </a:r>
          </a:p>
        </p:txBody>
      </p:sp>
      <p:sp>
        <p:nvSpPr>
          <p:cNvPr id="6" name="Блок-схема: перфолента 5">
            <a:extLst>
              <a:ext uri="{FF2B5EF4-FFF2-40B4-BE49-F238E27FC236}">
                <a16:creationId xmlns:a16="http://schemas.microsoft.com/office/drawing/2014/main" xmlns="" id="{75F356B3-7AAA-4318-BC0B-9497A200E76A}"/>
              </a:ext>
            </a:extLst>
          </p:cNvPr>
          <p:cNvSpPr/>
          <p:nvPr/>
        </p:nvSpPr>
        <p:spPr>
          <a:xfrm>
            <a:off x="250825" y="2205038"/>
            <a:ext cx="2846388" cy="3311525"/>
          </a:xfrm>
          <a:prstGeom prst="flowChartPunchedTape">
            <a:avLst/>
          </a:prstGeom>
          <a:solidFill>
            <a:schemeClr val="bg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600" b="1" dirty="0">
                <a:solidFill>
                  <a:schemeClr val="tx1"/>
                </a:solidFill>
              </a:rPr>
              <a:t>Программный бюджет - это</a:t>
            </a:r>
          </a:p>
        </p:txBody>
      </p:sp>
      <p:sp>
        <p:nvSpPr>
          <p:cNvPr id="11" name="Блок-схема: знак завершения 10">
            <a:extLst>
              <a:ext uri="{FF2B5EF4-FFF2-40B4-BE49-F238E27FC236}">
                <a16:creationId xmlns:a16="http://schemas.microsoft.com/office/drawing/2014/main" xmlns="" id="{A9A4F6A1-1C55-45C5-A551-D9B2CEFCE30C}"/>
              </a:ext>
            </a:extLst>
          </p:cNvPr>
          <p:cNvSpPr/>
          <p:nvPr/>
        </p:nvSpPr>
        <p:spPr>
          <a:xfrm>
            <a:off x="3203575" y="2205038"/>
            <a:ext cx="5689600" cy="1152525"/>
          </a:xfrm>
          <a:prstGeom prst="flowChartTerminator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эффективности деятельности всех участников программы за счет полномасштабного охвата всех сфер деятельности органов местного самоуправления и, как следствие, бюджетных ассигнований, находящихся в их распоряжении</a:t>
            </a:r>
          </a:p>
        </p:txBody>
      </p:sp>
      <p:sp>
        <p:nvSpPr>
          <p:cNvPr id="12" name="Блок-схема: знак завершения 11">
            <a:extLst>
              <a:ext uri="{FF2B5EF4-FFF2-40B4-BE49-F238E27FC236}">
                <a16:creationId xmlns:a16="http://schemas.microsoft.com/office/drawing/2014/main" xmlns="" id="{FF530636-ABA5-4408-B7B1-464F6A109AC1}"/>
              </a:ext>
            </a:extLst>
          </p:cNvPr>
          <p:cNvSpPr/>
          <p:nvPr/>
        </p:nvSpPr>
        <p:spPr>
          <a:xfrm>
            <a:off x="3203575" y="4437063"/>
            <a:ext cx="5689600" cy="1079500"/>
          </a:xfrm>
          <a:prstGeom prst="flowChartTerminator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Четкая определенная ответственность за достижение результатов. Вытекает из необходимости назначения исполнителя и соисполнителей, ответственных за реализацию муниципальной программы</a:t>
            </a:r>
          </a:p>
        </p:txBody>
      </p:sp>
      <p:sp>
        <p:nvSpPr>
          <p:cNvPr id="13" name="Блок-схема: знак завершения 12">
            <a:extLst>
              <a:ext uri="{FF2B5EF4-FFF2-40B4-BE49-F238E27FC236}">
                <a16:creationId xmlns:a16="http://schemas.microsoft.com/office/drawing/2014/main" xmlns="" id="{52762645-806A-41D0-B8BF-DC5EC8CEAA9F}"/>
              </a:ext>
            </a:extLst>
          </p:cNvPr>
          <p:cNvSpPr/>
          <p:nvPr/>
        </p:nvSpPr>
        <p:spPr>
          <a:xfrm>
            <a:off x="3200400" y="3357563"/>
            <a:ext cx="5692775" cy="1079500"/>
          </a:xfrm>
          <a:prstGeom prst="flowChartTerminator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прозрачности расходования бюджетных средств, что позволяет увязать результаты, достигнутые в ходе реализации программ, с бюджетными ресурсами, направленными на их достижение</a:t>
            </a:r>
          </a:p>
        </p:txBody>
      </p:sp>
      <p:pic>
        <p:nvPicPr>
          <p:cNvPr id="63497" name="Picture 12" descr="http://a2.mzstatic.com/us/r30/Purple/v4/18/99/79/189979e1-1900-601b-7d64-bede912c7279/BudgetAppIcon.png">
            <a:extLst>
              <a:ext uri="{FF2B5EF4-FFF2-40B4-BE49-F238E27FC236}">
                <a16:creationId xmlns:a16="http://schemas.microsoft.com/office/drawing/2014/main" xmlns="" id="{9CF40650-4102-4E6B-9260-08CF745CC2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0403" y="351191"/>
            <a:ext cx="1544638" cy="1077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2" name="Заголовок 1">
            <a:extLst>
              <a:ext uri="{FF2B5EF4-FFF2-40B4-BE49-F238E27FC236}">
                <a16:creationId xmlns:a16="http://schemas.microsoft.com/office/drawing/2014/main" xmlns="" id="{8BBADBD3-6C71-4798-956A-BF968F1BB2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900608" y="0"/>
            <a:ext cx="10044608" cy="1125538"/>
          </a:xfrm>
          <a:noFill/>
        </p:spPr>
        <p:txBody>
          <a:bodyPr rtlCol="0">
            <a:normAutofit/>
          </a:bodyPr>
          <a:lstStyle/>
          <a:p>
            <a:pPr algn="ctr" eaLnBrk="1" fontAlgn="auto" hangingPunct="1">
              <a:spcAft>
                <a:spcPts val="0"/>
              </a:spcAft>
              <a:buFont typeface="Georgia" panose="02040502050405020303" pitchFamily="18" charset="0"/>
              <a:buNone/>
              <a:defRPr/>
            </a:pPr>
            <a:r>
              <a:rPr lang="ru-RU" altLang="ru-RU" sz="1600" dirty="0">
                <a:solidFill>
                  <a:srgbClr val="FF0000"/>
                </a:solidFill>
              </a:rPr>
              <a:t> </a:t>
            </a:r>
            <a:r>
              <a:rPr lang="ru-RU" altLang="ru-RU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Программный бюджет муниципального района </a:t>
            </a:r>
            <a:br>
              <a:rPr lang="ru-RU" altLang="ru-RU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Мелеузовский район Республики Башкортостан</a:t>
            </a:r>
          </a:p>
        </p:txBody>
      </p:sp>
    </p:spTree>
  </p:cSld>
  <p:clrMapOvr>
    <a:masterClrMapping/>
  </p:clrMapOvr>
  <p:transition spd="slow" advTm="9000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>
            <a:extLst>
              <a:ext uri="{FF2B5EF4-FFF2-40B4-BE49-F238E27FC236}">
                <a16:creationId xmlns:a16="http://schemas.microsoft.com/office/drawing/2014/main" xmlns="" id="{18142342-5873-418E-8419-EF48B9A01E24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251520" y="88057"/>
            <a:ext cx="8784976" cy="620713"/>
          </a:xfrm>
          <a:noFill/>
        </p:spPr>
        <p:txBody>
          <a:bodyPr rtlCol="0"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buFont typeface="Georgia" panose="02040502050405020303" pitchFamily="18" charset="0"/>
              <a:buNone/>
              <a:defRPr/>
            </a:pPr>
            <a:r>
              <a:rPr lang="ru-RU" altLang="ru-RU" sz="1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Перечень </a:t>
            </a:r>
            <a:r>
              <a:rPr lang="ru-RU" altLang="ru-RU" sz="1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муниципальных программ муниципального района </a:t>
            </a:r>
            <a:r>
              <a:rPr lang="ru-RU" altLang="ru-RU" sz="1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Мелеузовский</a:t>
            </a:r>
            <a:r>
              <a:rPr lang="ru-RU" altLang="ru-RU" sz="1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район</a:t>
            </a:r>
            <a:br>
              <a:rPr lang="ru-RU" altLang="ru-RU" sz="1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1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 Башкортостан на </a:t>
            </a:r>
            <a:r>
              <a:rPr lang="ru-RU" altLang="ru-RU" sz="1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2020-2022 </a:t>
            </a:r>
            <a:r>
              <a:rPr lang="ru-RU" altLang="ru-RU" sz="1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годы (тыс. рублей)</a:t>
            </a:r>
          </a:p>
        </p:txBody>
      </p:sp>
      <p:graphicFrame>
        <p:nvGraphicFramePr>
          <p:cNvPr id="3" name="Объект 2">
            <a:extLst>
              <a:ext uri="{FF2B5EF4-FFF2-40B4-BE49-F238E27FC236}">
                <a16:creationId xmlns:a16="http://schemas.microsoft.com/office/drawing/2014/main" xmlns="" id="{77F4F203-3112-44B8-B036-EEAD12DFAB6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39616464"/>
              </p:ext>
            </p:extLst>
          </p:nvPr>
        </p:nvGraphicFramePr>
        <p:xfrm>
          <a:off x="323527" y="620689"/>
          <a:ext cx="8640962" cy="6254936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44243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88405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17695">
                  <a:extLst>
                    <a:ext uri="{9D8B030D-6E8A-4147-A177-3AD203B41FA5}">
                      <a16:colId xmlns:a16="http://schemas.microsoft.com/office/drawing/2014/main" xmlns="" val="760240067"/>
                    </a:ext>
                  </a:extLst>
                </a:gridCol>
                <a:gridCol w="885837">
                  <a:extLst>
                    <a:ext uri="{9D8B030D-6E8A-4147-A177-3AD203B41FA5}">
                      <a16:colId xmlns:a16="http://schemas.microsoft.com/office/drawing/2014/main" xmlns="" val="781550009"/>
                    </a:ext>
                  </a:extLst>
                </a:gridCol>
                <a:gridCol w="88583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950463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774638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47105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110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10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</a:t>
                      </a:r>
                      <a:endParaRPr kumimoji="0" lang="ru-RU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3" marR="91433" marT="45727" marB="45727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120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3" marR="91433" marT="45727" marB="45727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8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2018 </a:t>
                      </a:r>
                      <a:r>
                        <a:rPr kumimoji="0" lang="ru-RU" sz="80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 факт</a:t>
                      </a:r>
                      <a:endParaRPr kumimoji="0" lang="ru-RU" sz="8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3" marR="91433" marT="45727" marB="45727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8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 </a:t>
                      </a:r>
                      <a:r>
                        <a:rPr kumimoji="0" lang="ru-RU" sz="80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 уточнен. план</a:t>
                      </a:r>
                      <a:endParaRPr kumimoji="0" lang="ru-RU" sz="8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3" marR="91433" marT="45727" marB="45727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80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kumimoji="0" lang="ru-RU" sz="8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 </a:t>
                      </a:r>
                      <a:r>
                        <a:rPr kumimoji="0" lang="ru-RU" sz="80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 план</a:t>
                      </a:r>
                      <a:endParaRPr kumimoji="0" lang="ru-RU" sz="8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3" marR="91433" marT="45727" marB="45727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8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 </a:t>
                      </a:r>
                      <a:r>
                        <a:rPr kumimoji="0" lang="ru-RU" sz="80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 план</a:t>
                      </a:r>
                      <a:endParaRPr kumimoji="0" lang="ru-RU" sz="8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3" marR="91433" marT="45727" marB="45727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8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</a:t>
                      </a:r>
                      <a:r>
                        <a:rPr kumimoji="0" lang="ru-RU" sz="80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 план</a:t>
                      </a:r>
                      <a:endParaRPr kumimoji="0" lang="ru-RU" sz="8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3" marR="91433" marT="45727" marB="45727" anchor="ctr" horzOverflow="overflow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6170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kumimoji="0" 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3" marR="91433" marT="45727" marB="45727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Развитие системы образования</a:t>
                      </a:r>
                      <a:endParaRPr kumimoji="0" 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3" marR="91433" marT="45727" marB="45727" anchor="ctr" horzOverflow="overflow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1 106 359,64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1 195 282,60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1 154 365,20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1 201 474,10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3616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kumimoji="0" 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3" marR="91433" marT="45727" marB="45727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Управление муниципальными финансами и муниципальным долгом</a:t>
                      </a:r>
                      <a:endParaRPr kumimoji="0" 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3" marR="91433" marT="45727" marB="45727" anchor="ctr" horzOverflow="overflow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80 954,0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89 508,3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98 837,0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102 881,0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6170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kumimoji="0" 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3" marR="91433" marT="45727" marB="45727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Развитие молодежной политики, физкультуры и спорта</a:t>
                      </a:r>
                      <a:endParaRPr kumimoji="0" 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3" marR="91433" marT="45727" marB="45727" anchor="ctr" horzOverflow="overflow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57 792,4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66 168,3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54 548,0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55 441,0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3616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kumimoji="0" 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3" marR="91433" marT="45727" marB="45727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Развитие и поддержка малого и среднего предпринимательства</a:t>
                      </a:r>
                      <a:endParaRPr kumimoji="0" 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3" marR="91433" marT="45727" marB="45727" anchor="ctr" horzOverflow="overflow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4 661,5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5 544,8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2 300,0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2 400,0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61061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kumimoji="0" 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3" marR="91433" marT="45727" marB="45727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Развитие сельского хозяйства и регулирование рынков сельскохозяйственной продукции, сырья и продовольствия</a:t>
                      </a:r>
                      <a:endParaRPr kumimoji="0" 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3" marR="91433" marT="45727" marB="45727" anchor="ctr" horzOverflow="overflow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18 851,5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12 130,1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8 732,8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8 756,8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6170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kumimoji="0" 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3" marR="91433" marT="45727" marB="45727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Развитие культуры</a:t>
                      </a:r>
                      <a:endParaRPr kumimoji="0" 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3" marR="91433" marT="45727" marB="45727" anchor="ctr" horzOverflow="overflow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134 741,0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138 170,3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133 241,9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137 004,1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6172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kumimoji="0" 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3" marR="91433" marT="45727" marB="45727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Развитие муниципальной службы</a:t>
                      </a:r>
                      <a:endParaRPr kumimoji="0" 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3" marR="91433" marT="45739" marB="45739" anchor="ctr" horzOverflow="overflow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73 784,7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95 863,9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100 979,4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98 085,5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61064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kumimoji="0" 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3" marR="91433" marT="45739" marB="45739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Развитие системы жилищно-коммунального хозяйства, строительного комплекса и управления муниципальной собственностью</a:t>
                      </a:r>
                      <a:endParaRPr kumimoji="0" 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3" marR="91433" marT="45739" marB="45739" anchor="ctr" horzOverflow="overflow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142 330,8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365 294,7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137 933,3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127 217,3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26172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kumimoji="0" 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3" marR="91433" marT="45739" marB="45739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Дорожное хозяйство и транспортное обслуживание</a:t>
                      </a:r>
                      <a:endParaRPr kumimoji="0" 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3" marR="91433" marT="45739" marB="45739" anchor="ctr" horzOverflow="overflow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99 139,2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112 420,5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80 841,0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107 169,8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26172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kumimoji="0" 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3" marR="91433" marT="45739" marB="45739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Развитие торговли</a:t>
                      </a:r>
                      <a:endParaRPr kumimoji="0" 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3" marR="91433" marT="45739" marB="45739" anchor="ctr" horzOverflow="overflow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1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61064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kumimoji="0" 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3" marR="91433" marT="45739" marB="45739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Снижение рисков и смягчение последствий чрезвычайных ситуаций природного и техногенного характера</a:t>
                      </a:r>
                      <a:endParaRPr kumimoji="0" 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3" marR="91433" marT="45739" marB="45739" anchor="ctr" horzOverflow="overflow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3 529,5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4 508,9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4 738,0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4 773,0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26172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kumimoji="0" 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3" marR="91433" marT="45739" marB="45739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 общественной безопасности</a:t>
                      </a:r>
                      <a:endParaRPr kumimoji="0" 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3" marR="91433" marT="45739" marB="45739" anchor="ctr" horzOverflow="overflow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4 234,7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827,6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780,0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780,0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43618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kumimoji="0" 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3" marR="91433" marT="45739" marB="45739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Укрепление единства российской нации и этнокультурное развитие народов</a:t>
                      </a:r>
                      <a:endParaRPr kumimoji="0" 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3" marR="91433" marT="45739" marB="45739" anchor="ctr" horzOverflow="overflow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200,0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250,0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450,0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  <a:r>
                        <a:rPr lang="ru-RU" sz="11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250,0</a:t>
                      </a:r>
                      <a:endParaRPr lang="ru-RU" sz="11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26172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3" marR="91433" marT="45739" marB="45739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Непрограммные расходы</a:t>
                      </a:r>
                    </a:p>
                  </a:txBody>
                  <a:tcPr marL="91433" marR="91433" marT="45739" marB="45739" anchor="ctr" horzOverflow="overflow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18 082,0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1 93 0038,9</a:t>
                      </a:r>
                      <a:endParaRPr lang="ru-RU" sz="11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464825642"/>
                  </a:ext>
                </a:extLst>
              </a:tr>
              <a:tr h="261724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ИТОГО:</a:t>
                      </a:r>
                      <a:endParaRPr kumimoji="0" 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3" marR="91433" marT="45739" marB="45739" anchor="ctr" horzOverflow="overflow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1 726 378,8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2 085 920,1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1 777 546,6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1 864 514,6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1 930 288,9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 advTm="10000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нутый угол 6">
            <a:extLst>
              <a:ext uri="{FF2B5EF4-FFF2-40B4-BE49-F238E27FC236}">
                <a16:creationId xmlns:a16="http://schemas.microsoft.com/office/drawing/2014/main" xmlns="" id="{91ACB56F-902B-4738-A5E7-B3E1F88864B0}"/>
              </a:ext>
            </a:extLst>
          </p:cNvPr>
          <p:cNvSpPr/>
          <p:nvPr/>
        </p:nvSpPr>
        <p:spPr bwMode="auto">
          <a:xfrm>
            <a:off x="1681244" y="6117045"/>
            <a:ext cx="6978650" cy="636588"/>
          </a:xfrm>
          <a:prstGeom prst="foldedCorner">
            <a:avLst/>
          </a:prstGeom>
          <a:gradFill flip="none" rotWithShape="1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16200000" scaled="1"/>
            <a:tileRect/>
          </a:gradFill>
          <a:ln>
            <a:headEnd type="none" w="med" len="med"/>
            <a:tailEnd type="none" w="med" len="med"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1400" i="1" u="sng" dirty="0">
                <a:solidFill>
                  <a:schemeClr val="tx1">
                    <a:lumMod val="25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МЕЖБЮДЖЕТНЫЕ ТРАНСФЕРТЫ</a:t>
            </a:r>
            <a:r>
              <a:rPr lang="ru-RU" altLang="ru-RU" sz="1400" dirty="0">
                <a:solidFill>
                  <a:schemeClr val="tx1">
                    <a:lumMod val="25000"/>
                  </a:schemeClr>
                </a:solidFill>
              </a:rPr>
              <a:t> – </a:t>
            </a:r>
            <a:r>
              <a:rPr lang="ru-RU" altLang="ru-RU" sz="1400" i="1" dirty="0">
                <a:solidFill>
                  <a:schemeClr val="tx1">
                    <a:lumMod val="25000"/>
                  </a:schemeClr>
                </a:solidFill>
              </a:rPr>
              <a:t>денежные средства, перечисляемые из одного  бюджета бюджетной системы РФ другому бюджету</a:t>
            </a:r>
          </a:p>
        </p:txBody>
      </p:sp>
      <p:sp>
        <p:nvSpPr>
          <p:cNvPr id="13" name="Загнутый угол 6">
            <a:extLst>
              <a:ext uri="{FF2B5EF4-FFF2-40B4-BE49-F238E27FC236}">
                <a16:creationId xmlns:a16="http://schemas.microsoft.com/office/drawing/2014/main" xmlns="" id="{587948D8-EAE7-442D-A8FB-CA21806BFA67}"/>
              </a:ext>
            </a:extLst>
          </p:cNvPr>
          <p:cNvSpPr/>
          <p:nvPr/>
        </p:nvSpPr>
        <p:spPr bwMode="auto">
          <a:xfrm>
            <a:off x="561905" y="2088010"/>
            <a:ext cx="2386824" cy="881539"/>
          </a:xfrm>
          <a:prstGeom prst="foldedCorner">
            <a:avLst/>
          </a:prstGeom>
          <a:gradFill flip="none" rotWithShape="1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16200000" scaled="1"/>
            <a:tileRect/>
          </a:gradFill>
          <a:ln>
            <a:headEnd type="none" w="med" len="med"/>
            <a:tailEnd type="none" w="med" len="med"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1400" i="1" u="sng" dirty="0">
                <a:solidFill>
                  <a:schemeClr val="tx1">
                    <a:lumMod val="25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ДОХОДЫ БЮДЖЕТА</a:t>
            </a:r>
            <a:r>
              <a:rPr lang="ru-RU" altLang="ru-RU" sz="1400" dirty="0">
                <a:solidFill>
                  <a:schemeClr val="tx1">
                    <a:lumMod val="25000"/>
                  </a:schemeClr>
                </a:solidFill>
              </a:rPr>
              <a:t> – </a:t>
            </a:r>
            <a:r>
              <a:rPr lang="ru-RU" altLang="ru-RU" sz="1400" i="1" dirty="0">
                <a:solidFill>
                  <a:schemeClr val="tx1">
                    <a:lumMod val="25000"/>
                  </a:schemeClr>
                </a:solidFill>
              </a:rPr>
              <a:t>поступающие в бюджет денежные средства</a:t>
            </a:r>
          </a:p>
        </p:txBody>
      </p:sp>
      <p:pic>
        <p:nvPicPr>
          <p:cNvPr id="18435" name="Picture 3">
            <a:extLst>
              <a:ext uri="{FF2B5EF4-FFF2-40B4-BE49-F238E27FC236}">
                <a16:creationId xmlns:a16="http://schemas.microsoft.com/office/drawing/2014/main" xmlns="" id="{188B5BF3-C2FA-4C80-ADEF-DF42D9E9C3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2786063"/>
            <a:ext cx="1000125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80EE566-CA11-4E3D-9AA8-88658F2304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063" y="142875"/>
            <a:ext cx="8186737" cy="357188"/>
          </a:xfrm>
        </p:spPr>
        <p:txBody>
          <a:bodyPr>
            <a:noAutofit/>
          </a:bodyPr>
          <a:lstStyle/>
          <a:p>
            <a:pPr marL="0" indent="0" algn="ctr" fontAlgn="auto">
              <a:spcAft>
                <a:spcPts val="0"/>
              </a:spcAft>
              <a:buFont typeface="Georgia" panose="02040502050405020303" pitchFamily="18" charset="0"/>
              <a:buNone/>
              <a:defRPr/>
            </a:pPr>
            <a:r>
              <a:rPr lang="ru-RU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понятия и термины </a:t>
            </a:r>
          </a:p>
        </p:txBody>
      </p:sp>
      <p:grpSp>
        <p:nvGrpSpPr>
          <p:cNvPr id="23" name="Group 42">
            <a:extLst>
              <a:ext uri="{FF2B5EF4-FFF2-40B4-BE49-F238E27FC236}">
                <a16:creationId xmlns:a16="http://schemas.microsoft.com/office/drawing/2014/main" xmlns="" id="{7B5BCB1D-604C-4FB0-A4EC-C240527C4807}"/>
              </a:ext>
            </a:extLst>
          </p:cNvPr>
          <p:cNvGrpSpPr>
            <a:grpSpLocks noGrp="1"/>
          </p:cNvGrpSpPr>
          <p:nvPr/>
        </p:nvGrpSpPr>
        <p:grpSpPr bwMode="auto">
          <a:xfrm>
            <a:off x="6000750" y="644525"/>
            <a:ext cx="2928938" cy="1768475"/>
            <a:chOff x="7114" y="-934"/>
            <a:chExt cx="1697" cy="291"/>
          </a:xfrm>
          <a:gradFill flip="none" rotWithShape="1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16200000" scaled="1"/>
            <a:tileRect/>
          </a:gradFill>
        </p:grpSpPr>
        <p:sp>
          <p:nvSpPr>
            <p:cNvPr id="24" name="Загнутый угол 6">
              <a:extLst>
                <a:ext uri="{FF2B5EF4-FFF2-40B4-BE49-F238E27FC236}">
                  <a16:creationId xmlns:a16="http://schemas.microsoft.com/office/drawing/2014/main" xmlns="" id="{CA039350-CD40-4A6A-A876-D9E03C1835EA}"/>
                </a:ext>
              </a:extLst>
            </p:cNvPr>
            <p:cNvSpPr/>
            <p:nvPr/>
          </p:nvSpPr>
          <p:spPr bwMode="auto">
            <a:xfrm>
              <a:off x="7114" y="-934"/>
              <a:ext cx="1697" cy="291"/>
            </a:xfrm>
            <a:prstGeom prst="foldedCorner">
              <a:avLst/>
            </a:prstGeom>
            <a:grpFill/>
            <a:ln>
              <a:headEnd type="none" w="med" len="med"/>
              <a:tailEnd type="none" w="med" len="med"/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1400" i="1" u="sng" dirty="0">
                  <a:solidFill>
                    <a:schemeClr val="tx1">
                      <a:lumMod val="25000"/>
                    </a:schemeClr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ДЕФИЦИТ БЮДЖЕТА</a:t>
              </a:r>
              <a:r>
                <a:rPr lang="ru-RU" altLang="ru-RU" sz="1400" dirty="0">
                  <a:solidFill>
                    <a:schemeClr val="tx1">
                      <a:lumMod val="25000"/>
                    </a:schemeClr>
                  </a:solidFill>
                </a:rPr>
                <a:t> -  </a:t>
              </a:r>
              <a:r>
                <a:rPr lang="ru-RU" altLang="ru-RU" sz="1400" i="1" dirty="0">
                  <a:solidFill>
                    <a:schemeClr val="tx1">
                      <a:lumMod val="25000"/>
                    </a:schemeClr>
                  </a:solidFill>
                </a:rPr>
                <a:t>превышение расходов бюджета над его доходами</a:t>
              </a:r>
            </a:p>
          </p:txBody>
        </p:sp>
        <p:pic>
          <p:nvPicPr>
            <p:cNvPr id="15380" name="Picture 38" descr="2121">
              <a:extLst>
                <a:ext uri="{FF2B5EF4-FFF2-40B4-BE49-F238E27FC236}">
                  <a16:creationId xmlns:a16="http://schemas.microsoft.com/office/drawing/2014/main" xmlns="" id="{E655567C-2064-410F-A0EC-220EA518149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7156" y="-805"/>
              <a:ext cx="1573" cy="129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5" name="Загнутый угол 4">
            <a:extLst>
              <a:ext uri="{FF2B5EF4-FFF2-40B4-BE49-F238E27FC236}">
                <a16:creationId xmlns:a16="http://schemas.microsoft.com/office/drawing/2014/main" xmlns="" id="{5F247406-E5B7-4D38-A6ED-26CC2CDA65CD}"/>
              </a:ext>
            </a:extLst>
          </p:cNvPr>
          <p:cNvSpPr/>
          <p:nvPr/>
        </p:nvSpPr>
        <p:spPr bwMode="auto">
          <a:xfrm>
            <a:off x="369888" y="4933950"/>
            <a:ext cx="6854825" cy="1046163"/>
          </a:xfrm>
          <a:prstGeom prst="foldedCorner">
            <a:avLst/>
          </a:prstGeom>
          <a:gradFill flip="none" rotWithShape="1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16200000" scaled="1"/>
            <a:tileRect/>
          </a:gradFill>
          <a:ln>
            <a:headEnd type="none" w="med" len="med"/>
            <a:tailEnd type="none" w="med" len="med"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altLang="ru-RU" sz="900" i="1" u="sng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1400" i="1" u="sng" dirty="0">
                <a:solidFill>
                  <a:schemeClr val="tx1">
                    <a:lumMod val="25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ИСТОЧНИКИ ФИНАНСИРОВАНИЯ ДЕФИЦИТА БЮДЖЕТА –</a:t>
            </a:r>
            <a:r>
              <a:rPr lang="ru-RU" altLang="ru-RU" sz="1400" i="1" dirty="0">
                <a:solidFill>
                  <a:schemeClr val="tx1">
                    <a:lumMod val="25000"/>
                  </a:schemeClr>
                </a:solidFill>
              </a:rPr>
              <a:t>средства привлекаемые в бюджет для покрытия дефицита бюджета(кредиты банков, кредиты от  других уровней бюджета, иные источники)</a:t>
            </a:r>
          </a:p>
        </p:txBody>
      </p:sp>
      <p:sp>
        <p:nvSpPr>
          <p:cNvPr id="7" name="Загнутый угол 6">
            <a:extLst>
              <a:ext uri="{FF2B5EF4-FFF2-40B4-BE49-F238E27FC236}">
                <a16:creationId xmlns:a16="http://schemas.microsoft.com/office/drawing/2014/main" xmlns="" id="{1632E163-5EAF-4CFB-B5CA-C88962370106}"/>
              </a:ext>
            </a:extLst>
          </p:cNvPr>
          <p:cNvSpPr/>
          <p:nvPr/>
        </p:nvSpPr>
        <p:spPr bwMode="auto">
          <a:xfrm>
            <a:off x="561905" y="655055"/>
            <a:ext cx="2386824" cy="881539"/>
          </a:xfrm>
          <a:prstGeom prst="foldedCorner">
            <a:avLst/>
          </a:prstGeom>
          <a:gradFill flip="none" rotWithShape="1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16200000" scaled="1"/>
            <a:tileRect/>
          </a:gradFill>
          <a:ln>
            <a:headEnd type="none" w="med" len="med"/>
            <a:tailEnd type="none" w="med" len="med"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CC"/>
              </a:buClr>
              <a:buSzPct val="200000"/>
              <a:buFont typeface="Wingdings" pitchFamily="2" charset="2"/>
              <a:buNone/>
              <a:defRPr/>
            </a:pPr>
            <a:r>
              <a:rPr lang="ru-RU" altLang="ru-RU" sz="1400" i="1" u="sng" dirty="0">
                <a:solidFill>
                  <a:schemeClr val="tx1">
                    <a:lumMod val="25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БЮДЖЕТ</a:t>
            </a:r>
            <a:r>
              <a:rPr lang="ru-RU" altLang="ru-RU" sz="1400" dirty="0">
                <a:solidFill>
                  <a:schemeClr val="tx1">
                    <a:lumMod val="25000"/>
                  </a:schemeClr>
                </a:solidFill>
              </a:rPr>
              <a:t>  - </a:t>
            </a:r>
            <a:r>
              <a:rPr lang="ru-RU" altLang="ru-RU" sz="1400" i="1" dirty="0">
                <a:solidFill>
                  <a:schemeClr val="tx1">
                    <a:lumMod val="25000"/>
                  </a:schemeClr>
                </a:solidFill>
              </a:rPr>
              <a:t>это план доходов и расходов на определенный период</a:t>
            </a:r>
          </a:p>
        </p:txBody>
      </p:sp>
      <p:pic>
        <p:nvPicPr>
          <p:cNvPr id="18441" name="Picture 32" descr="001">
            <a:extLst>
              <a:ext uri="{FF2B5EF4-FFF2-40B4-BE49-F238E27FC236}">
                <a16:creationId xmlns:a16="http://schemas.microsoft.com/office/drawing/2014/main" xmlns="" id="{C5CBBA98-ED87-4002-9EA7-B727AA248B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038" y="1262063"/>
            <a:ext cx="942975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2" name="Group 41">
            <a:extLst>
              <a:ext uri="{FF2B5EF4-FFF2-40B4-BE49-F238E27FC236}">
                <a16:creationId xmlns:a16="http://schemas.microsoft.com/office/drawing/2014/main" xmlns="" id="{FBB8E070-B636-4E58-AEC7-8F3C4FD3216E}"/>
              </a:ext>
            </a:extLst>
          </p:cNvPr>
          <p:cNvGrpSpPr>
            <a:grpSpLocks/>
          </p:cNvGrpSpPr>
          <p:nvPr/>
        </p:nvGrpSpPr>
        <p:grpSpPr bwMode="auto">
          <a:xfrm>
            <a:off x="3111500" y="642938"/>
            <a:ext cx="2817813" cy="1776412"/>
            <a:chOff x="2259" y="1630"/>
            <a:chExt cx="1710" cy="555"/>
          </a:xfrm>
          <a:gradFill flip="none" rotWithShape="1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16200000" scaled="1"/>
            <a:tileRect/>
          </a:gradFill>
        </p:grpSpPr>
        <p:sp>
          <p:nvSpPr>
            <p:cNvPr id="10" name="Загнутый угол 6">
              <a:extLst>
                <a:ext uri="{FF2B5EF4-FFF2-40B4-BE49-F238E27FC236}">
                  <a16:creationId xmlns:a16="http://schemas.microsoft.com/office/drawing/2014/main" xmlns="" id="{C67BFF92-9A34-49F4-9EE3-039F93EC4FB8}"/>
                </a:ext>
              </a:extLst>
            </p:cNvPr>
            <p:cNvSpPr/>
            <p:nvPr/>
          </p:nvSpPr>
          <p:spPr bwMode="auto">
            <a:xfrm>
              <a:off x="2259" y="1630"/>
              <a:ext cx="1710" cy="555"/>
            </a:xfrm>
            <a:prstGeom prst="foldedCorner">
              <a:avLst/>
            </a:prstGeom>
            <a:grpFill/>
            <a:ln>
              <a:headEnd type="none" w="med" len="med"/>
              <a:tailEnd type="none" w="med" len="med"/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1400" i="1" u="sng" dirty="0">
                  <a:solidFill>
                    <a:schemeClr val="tx1">
                      <a:lumMod val="25000"/>
                    </a:schemeClr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ПРОФИЦИТ БЮДЖЕТА </a:t>
              </a:r>
              <a:r>
                <a:rPr lang="ru-RU" altLang="ru-RU" sz="1400" dirty="0">
                  <a:solidFill>
                    <a:schemeClr val="tx1">
                      <a:lumMod val="25000"/>
                    </a:schemeClr>
                  </a:solidFill>
                </a:rPr>
                <a:t>– </a:t>
              </a:r>
              <a:r>
                <a:rPr lang="ru-RU" altLang="ru-RU" sz="1400" i="1" dirty="0">
                  <a:solidFill>
                    <a:schemeClr val="tx1">
                      <a:lumMod val="25000"/>
                    </a:schemeClr>
                  </a:solidFill>
                </a:rPr>
                <a:t>превышение  доходов бюджета над его расходами</a:t>
              </a:r>
            </a:p>
          </p:txBody>
        </p:sp>
        <p:pic>
          <p:nvPicPr>
            <p:cNvPr id="15378" name="Picture 35" descr="1212">
              <a:extLst>
                <a:ext uri="{FF2B5EF4-FFF2-40B4-BE49-F238E27FC236}">
                  <a16:creationId xmlns:a16="http://schemas.microsoft.com/office/drawing/2014/main" xmlns="" id="{10D2DB07-5CA0-4451-A7F1-6599E65C3B8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2408" y="1898"/>
              <a:ext cx="1522" cy="268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8443" name="Picture 40" descr="den">
            <a:extLst>
              <a:ext uri="{FF2B5EF4-FFF2-40B4-BE49-F238E27FC236}">
                <a16:creationId xmlns:a16="http://schemas.microsoft.com/office/drawing/2014/main" xmlns="" id="{43A77F63-673C-4A03-B2F6-49F84515EC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5594350"/>
            <a:ext cx="1463675" cy="109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Загнутый угол 6">
            <a:extLst>
              <a:ext uri="{FF2B5EF4-FFF2-40B4-BE49-F238E27FC236}">
                <a16:creationId xmlns:a16="http://schemas.microsoft.com/office/drawing/2014/main" xmlns="" id="{A95D8F65-D21A-477E-A6FA-BF378B881349}"/>
              </a:ext>
            </a:extLst>
          </p:cNvPr>
          <p:cNvSpPr/>
          <p:nvPr/>
        </p:nvSpPr>
        <p:spPr bwMode="auto">
          <a:xfrm>
            <a:off x="561975" y="3527425"/>
            <a:ext cx="2386013" cy="1139825"/>
          </a:xfrm>
          <a:prstGeom prst="foldedCorner">
            <a:avLst/>
          </a:prstGeom>
          <a:gradFill flip="none" rotWithShape="1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16200000" scaled="1"/>
            <a:tileRect/>
          </a:gradFill>
          <a:ln>
            <a:headEnd type="none" w="med" len="med"/>
            <a:tailEnd type="none" w="med" len="med"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1400" i="1" u="sng" dirty="0">
                <a:solidFill>
                  <a:schemeClr val="tx1">
                    <a:lumMod val="25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РАСХОДЫ БЮДЖЕТА</a:t>
            </a:r>
            <a:r>
              <a:rPr lang="ru-RU" altLang="ru-RU" sz="1400" dirty="0">
                <a:solidFill>
                  <a:schemeClr val="tx1">
                    <a:lumMod val="25000"/>
                  </a:schemeClr>
                </a:solidFill>
              </a:rPr>
              <a:t> – </a:t>
            </a:r>
            <a:r>
              <a:rPr lang="ru-RU" altLang="ru-RU" sz="1400" i="1" dirty="0">
                <a:solidFill>
                  <a:schemeClr val="tx1">
                    <a:lumMod val="25000"/>
                  </a:schemeClr>
                </a:solidFill>
              </a:rPr>
              <a:t>выплачиваемые из бюджета денежные средства</a:t>
            </a:r>
          </a:p>
        </p:txBody>
      </p:sp>
      <p:sp>
        <p:nvSpPr>
          <p:cNvPr id="17" name="Загнутый угол 6">
            <a:extLst>
              <a:ext uri="{FF2B5EF4-FFF2-40B4-BE49-F238E27FC236}">
                <a16:creationId xmlns:a16="http://schemas.microsoft.com/office/drawing/2014/main" xmlns="" id="{818BF05A-8D31-4977-BF5C-A0668CE2D665}"/>
              </a:ext>
            </a:extLst>
          </p:cNvPr>
          <p:cNvSpPr/>
          <p:nvPr/>
        </p:nvSpPr>
        <p:spPr bwMode="auto">
          <a:xfrm>
            <a:off x="3151188" y="2663825"/>
            <a:ext cx="5753100" cy="661988"/>
          </a:xfrm>
          <a:prstGeom prst="foldedCorner">
            <a:avLst/>
          </a:prstGeom>
          <a:gradFill flip="none" rotWithShape="1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16200000" scaled="1"/>
            <a:tileRect/>
          </a:gradFill>
          <a:ln>
            <a:headEnd type="none" w="med" len="med"/>
            <a:tailEnd type="none" w="med" len="med"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1000" i="1" u="sng" dirty="0">
                <a:solidFill>
                  <a:schemeClr val="tx1">
                    <a:lumMod val="1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ДОТАЦИИ</a:t>
            </a:r>
            <a:r>
              <a:rPr lang="ru-RU" altLang="ru-RU" sz="1000" i="1" dirty="0">
                <a:solidFill>
                  <a:schemeClr val="tx1">
                    <a:lumMod val="10000"/>
                  </a:schemeClr>
                </a:solidFill>
              </a:rPr>
              <a:t> – средства, предоставляемые одним бюджетом бюджетной системы РФ другому бюджету на безвозмездной и безвозвратной основе  без указаний конкретных целей использования</a:t>
            </a:r>
          </a:p>
        </p:txBody>
      </p:sp>
      <p:sp>
        <p:nvSpPr>
          <p:cNvPr id="18" name="Загнутый угол 6">
            <a:extLst>
              <a:ext uri="{FF2B5EF4-FFF2-40B4-BE49-F238E27FC236}">
                <a16:creationId xmlns:a16="http://schemas.microsoft.com/office/drawing/2014/main" xmlns="" id="{7971D70C-B9DA-43EC-B5CB-0A6980FC822E}"/>
              </a:ext>
            </a:extLst>
          </p:cNvPr>
          <p:cNvSpPr/>
          <p:nvPr/>
        </p:nvSpPr>
        <p:spPr bwMode="auto">
          <a:xfrm>
            <a:off x="3151188" y="3384550"/>
            <a:ext cx="5753100" cy="661988"/>
          </a:xfrm>
          <a:prstGeom prst="foldedCorner">
            <a:avLst/>
          </a:prstGeom>
          <a:gradFill flip="none" rotWithShape="1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16200000" scaled="1"/>
            <a:tileRect/>
          </a:gradFill>
          <a:ln>
            <a:headEnd type="none" w="med" len="med"/>
            <a:tailEnd type="none" w="med" len="med"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1000" i="1" u="sng" dirty="0">
                <a:solidFill>
                  <a:schemeClr val="tx1">
                    <a:lumMod val="25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СУБВЕНЦИИ</a:t>
            </a:r>
            <a:r>
              <a:rPr lang="ru-RU" altLang="ru-RU" sz="1000" i="1" dirty="0">
                <a:solidFill>
                  <a:schemeClr val="tx1">
                    <a:lumMod val="25000"/>
                  </a:schemeClr>
                </a:solidFill>
              </a:rPr>
              <a:t> - средства, предоставляемые одним бюджетом бюджетной системы РФ другому бюджету на безвозмездной и безвозвратной основе  на финансирование делегированных другим публично-правовым образованиям полномочий</a:t>
            </a:r>
          </a:p>
        </p:txBody>
      </p:sp>
      <p:sp>
        <p:nvSpPr>
          <p:cNvPr id="19" name="Загнутый угол 6">
            <a:extLst>
              <a:ext uri="{FF2B5EF4-FFF2-40B4-BE49-F238E27FC236}">
                <a16:creationId xmlns:a16="http://schemas.microsoft.com/office/drawing/2014/main" xmlns="" id="{6160F3F2-6EC7-4680-A51A-81DE05771DF7}"/>
              </a:ext>
            </a:extLst>
          </p:cNvPr>
          <p:cNvSpPr/>
          <p:nvPr/>
        </p:nvSpPr>
        <p:spPr bwMode="auto">
          <a:xfrm>
            <a:off x="3157538" y="4103688"/>
            <a:ext cx="5753100" cy="661987"/>
          </a:xfrm>
          <a:prstGeom prst="foldedCorner">
            <a:avLst/>
          </a:prstGeom>
          <a:gradFill flip="none" rotWithShape="1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16200000" scaled="1"/>
            <a:tileRect/>
          </a:gradFill>
          <a:ln>
            <a:headEnd type="none" w="med" len="med"/>
            <a:tailEnd type="none" w="med" len="med"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1000" i="1" u="sng" dirty="0">
                <a:solidFill>
                  <a:schemeClr val="tx1">
                    <a:lumMod val="25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СУБСИДИИ</a:t>
            </a:r>
            <a:r>
              <a:rPr lang="ru-RU" altLang="ru-RU" sz="1000" i="1" dirty="0">
                <a:solidFill>
                  <a:schemeClr val="tx1">
                    <a:lumMod val="25000"/>
                  </a:schemeClr>
                </a:solidFill>
              </a:rPr>
              <a:t> - средства, предоставляемые одним бюджетом бюджетной системы РФ другому бюджету на безвозмездной и безвозвратной основе  на условиях долевого </a:t>
            </a:r>
            <a:r>
              <a:rPr lang="ru-RU" altLang="ru-RU" sz="1000" i="1" dirty="0" err="1">
                <a:solidFill>
                  <a:schemeClr val="tx1">
                    <a:lumMod val="25000"/>
                  </a:schemeClr>
                </a:solidFill>
              </a:rPr>
              <a:t>софинансирования</a:t>
            </a:r>
            <a:r>
              <a:rPr lang="ru-RU" altLang="ru-RU" sz="1000" i="1" dirty="0">
                <a:solidFill>
                  <a:schemeClr val="tx1">
                    <a:lumMod val="25000"/>
                  </a:schemeClr>
                </a:solidFill>
              </a:rPr>
              <a:t> расходов других бюджетов</a:t>
            </a:r>
          </a:p>
        </p:txBody>
      </p:sp>
      <p:pic>
        <p:nvPicPr>
          <p:cNvPr id="18448" name="Picture 2">
            <a:extLst>
              <a:ext uri="{FF2B5EF4-FFF2-40B4-BE49-F238E27FC236}">
                <a16:creationId xmlns:a16="http://schemas.microsoft.com/office/drawing/2014/main" xmlns="" id="{534DD1B0-1FF5-4CEB-9C71-1852B4270C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4286250"/>
            <a:ext cx="857250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9" name="Picture 6" descr="Похожее изображение">
            <a:extLst>
              <a:ext uri="{FF2B5EF4-FFF2-40B4-BE49-F238E27FC236}">
                <a16:creationId xmlns:a16="http://schemas.microsoft.com/office/drawing/2014/main" xmlns="" id="{0A20FF23-011D-4930-BD29-CFB02A1507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6625" y="4929188"/>
            <a:ext cx="1857375" cy="1042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356EC577-0FEE-4100-B7A6-7907252FAB0C}"/>
              </a:ext>
            </a:extLst>
          </p:cNvPr>
          <p:cNvSpPr/>
          <p:nvPr/>
        </p:nvSpPr>
        <p:spPr>
          <a:xfrm>
            <a:off x="0" y="0"/>
            <a:ext cx="9144000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«Развитие системы образования муниципального                        района </a:t>
            </a:r>
            <a:r>
              <a:rPr lang="ru-RU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Мелеузовский</a:t>
            </a:r>
            <a:r>
              <a:rPr lang="ru-RU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 Республики Башкортостан»   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D53F639C-976B-4E08-A99B-1FCA65E2A10F}"/>
              </a:ext>
            </a:extLst>
          </p:cNvPr>
          <p:cNvSpPr/>
          <p:nvPr/>
        </p:nvSpPr>
        <p:spPr>
          <a:xfrm>
            <a:off x="6915151" y="361928"/>
            <a:ext cx="2459037" cy="29084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endParaRPr lang="ru-RU" dirty="0"/>
          </a:p>
          <a:p>
            <a:pPr>
              <a:defRPr/>
            </a:pPr>
            <a:r>
              <a:rPr lang="ru-RU" sz="1200" b="1" i="1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Цели программы : </a:t>
            </a:r>
          </a:p>
          <a:p>
            <a:pPr>
              <a:defRPr/>
            </a:pPr>
            <a:r>
              <a:rPr lang="ru-RU" sz="1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обеспечение качества и доступности образования, соответствующего требованиям инновационного развития экономики, современным потребностям граждан Мелеузовского района, Республики Башкортостан;</a:t>
            </a:r>
          </a:p>
          <a:p>
            <a:pPr marL="171450" indent="-171450">
              <a:buFontTx/>
              <a:buChar char="-"/>
              <a:defRPr/>
            </a:pPr>
            <a:r>
              <a:rPr lang="ru-RU" sz="1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института замещающей семьи.</a:t>
            </a:r>
          </a:p>
          <a:p>
            <a:pPr>
              <a:defRPr/>
            </a:pPr>
            <a:endParaRPr lang="ru-RU" sz="1100" b="1" i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>
              <a:buFontTx/>
              <a:buChar char="-"/>
              <a:defRPr/>
            </a:pPr>
            <a:endParaRPr lang="ru-RU" sz="1100" b="1" i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>
              <a:buFontTx/>
              <a:buChar char="-"/>
              <a:defRPr/>
            </a:pPr>
            <a:endParaRPr lang="ru-RU" sz="1100" b="1" i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5540" name="Picture 3">
            <a:extLst>
              <a:ext uri="{FF2B5EF4-FFF2-40B4-BE49-F238E27FC236}">
                <a16:creationId xmlns:a16="http://schemas.microsoft.com/office/drawing/2014/main" xmlns="" id="{99639D15-1A6C-40FC-B09D-3BEAE8D8E4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4129088"/>
            <a:ext cx="1735138" cy="1157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5541" name="Picture 5">
            <a:extLst>
              <a:ext uri="{FF2B5EF4-FFF2-40B4-BE49-F238E27FC236}">
                <a16:creationId xmlns:a16="http://schemas.microsoft.com/office/drawing/2014/main" xmlns="" id="{FC5F67F9-74C0-41EB-B9B7-2339313587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0" y="2740025"/>
            <a:ext cx="1763713" cy="1157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5542" name="Picture 6">
            <a:extLst>
              <a:ext uri="{FF2B5EF4-FFF2-40B4-BE49-F238E27FC236}">
                <a16:creationId xmlns:a16="http://schemas.microsoft.com/office/drawing/2014/main" xmlns="" id="{5A8D52ED-050D-4B0C-9AC2-66CF5BED59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5422900"/>
            <a:ext cx="1735138" cy="1262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Текст 6">
            <a:extLst>
              <a:ext uri="{FF2B5EF4-FFF2-40B4-BE49-F238E27FC236}">
                <a16:creationId xmlns:a16="http://schemas.microsoft.com/office/drawing/2014/main" xmlns="" id="{1E97FB70-A922-4232-8FB0-8DFA2DC170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063750" y="2509838"/>
            <a:ext cx="7080250" cy="4175125"/>
          </a:xfrm>
        </p:spPr>
        <p:txBody>
          <a:bodyPr rtlCol="0"/>
          <a:lstStyle/>
          <a:p>
            <a:pPr algn="just"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Wingdings 3" charset="2"/>
              <a:buNone/>
              <a:defRPr/>
            </a:pPr>
            <a:r>
              <a:rPr lang="ru-RU" sz="1600" b="1" i="1" u="sng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 программы : </a:t>
            </a:r>
          </a:p>
          <a:p>
            <a:pPr algn="just"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8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создать и развивать инфраструктуру учреждений дошкольного образования, обеспечивающей доступность образования независимо от места проживания обучающихся;</a:t>
            </a:r>
          </a:p>
          <a:p>
            <a:pPr algn="just"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8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создать условия для полноценного включения в образовательное пространство и успешной социализации и самореализации всех категорий обучающихся учреждений общего образования;</a:t>
            </a:r>
          </a:p>
          <a:p>
            <a:pPr algn="just"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8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развить эффективную систему дополнительного образования обучающихся;</a:t>
            </a:r>
          </a:p>
          <a:p>
            <a:pPr algn="just"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8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реализовать меры по развитию информационно-образовательной и творческой среды в образовательных учреждениях;</a:t>
            </a:r>
          </a:p>
          <a:p>
            <a:pPr algn="just"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8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развить систему отдыха, оздоровления и дополнительной занятости детей, подростков и учащейся молодёжи в каникулярное время;</a:t>
            </a:r>
          </a:p>
          <a:p>
            <a:pPr algn="just"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8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 обеспечить полноценное психофизическое, социальное, культурное развитие обучающихся;</a:t>
            </a:r>
          </a:p>
          <a:p>
            <a:pPr algn="just"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8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7. развить кадровый потенциал, повышать престиж профессии педагога в муниципальном районе Мелеузовский район Республики Башкортостан;</a:t>
            </a:r>
          </a:p>
          <a:p>
            <a:pPr algn="just"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8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8. обеспечивать современные, качественные условия обучения и воспитания;</a:t>
            </a:r>
          </a:p>
          <a:p>
            <a:pPr algn="just"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8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9. оказать помощь семьям, оказавшимся в трудной жизненной ситуации, а также гражданам имеющих право на поддержку государством в соответствии с законодательством;</a:t>
            </a:r>
          </a:p>
          <a:p>
            <a:pPr algn="just"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8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10. обеспечить государственную поддержку детям-сиротам, и детям, оставшихся без попечения родителей, находящихся под опекой лил попечительством;</a:t>
            </a:r>
          </a:p>
          <a:p>
            <a:pPr algn="just"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8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11. обеспечить государственную поддержку граждан,  исполняющих обязанности опекунов и попечителей.</a:t>
            </a:r>
          </a:p>
          <a:p>
            <a:pPr algn="just"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sz="1180" b="1" i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eaLnBrk="1" fontAlgn="auto" hangingPunct="1">
              <a:spcAft>
                <a:spcPts val="0"/>
              </a:spcAft>
              <a:buFontTx/>
              <a:buChar char="-"/>
              <a:defRPr/>
            </a:pPr>
            <a:endParaRPr lang="ru-RU" sz="1150" i="1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Диаграмма 8">
            <a:extLst>
              <a:ext uri="{FF2B5EF4-FFF2-40B4-BE49-F238E27FC236}">
                <a16:creationId xmlns:a16="http://schemas.microsoft.com/office/drawing/2014/main" xmlns="" id="{88561CEA-75FF-4FA8-A1D0-20E55AB2DC5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71737823"/>
              </p:ext>
            </p:extLst>
          </p:nvPr>
        </p:nvGraphicFramePr>
        <p:xfrm>
          <a:off x="-76200" y="757435"/>
          <a:ext cx="2832100" cy="203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65546" name="TextBox 19">
            <a:extLst>
              <a:ext uri="{FF2B5EF4-FFF2-40B4-BE49-F238E27FC236}">
                <a16:creationId xmlns:a16="http://schemas.microsoft.com/office/drawing/2014/main" xmlns="" id="{9C83885C-E428-4792-AA61-9B8C7F8FB3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32400" y="598488"/>
            <a:ext cx="936625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000">
                <a:solidFill>
                  <a:schemeClr val="tx1"/>
                </a:solidFill>
                <a:latin typeface="Arial" panose="020B0604020202020204" pitchFamily="34" charset="0"/>
              </a:rPr>
              <a:t>тыс.рублей</a:t>
            </a:r>
          </a:p>
        </p:txBody>
      </p:sp>
      <p:graphicFrame>
        <p:nvGraphicFramePr>
          <p:cNvPr id="13" name="Диаграмма 12">
            <a:extLst>
              <a:ext uri="{FF2B5EF4-FFF2-40B4-BE49-F238E27FC236}">
                <a16:creationId xmlns:a16="http://schemas.microsoft.com/office/drawing/2014/main" xmlns="" id="{06834897-6CDB-4D51-8EDE-3ADD5046EC4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6680788"/>
              </p:ext>
            </p:extLst>
          </p:nvPr>
        </p:nvGraphicFramePr>
        <p:xfrm>
          <a:off x="2314575" y="791087"/>
          <a:ext cx="4349751" cy="18259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</p:cSld>
  <p:clrMapOvr>
    <a:masterClrMapping/>
  </p:clrMapOvr>
  <p:transition spd="slow" advTm="10000">
    <p:fade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Line 7">
            <a:extLst>
              <a:ext uri="{FF2B5EF4-FFF2-40B4-BE49-F238E27FC236}">
                <a16:creationId xmlns:a16="http://schemas.microsoft.com/office/drawing/2014/main" xmlns="" id="{D9AC2D35-FB6F-47A4-B355-DFD605155DCB}"/>
              </a:ext>
            </a:extLst>
          </p:cNvPr>
          <p:cNvSpPr>
            <a:spLocks noChangeShapeType="1"/>
          </p:cNvSpPr>
          <p:nvPr/>
        </p:nvSpPr>
        <p:spPr bwMode="auto">
          <a:xfrm>
            <a:off x="1116013" y="29972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67587" name="Rectangle 8">
            <a:extLst>
              <a:ext uri="{FF2B5EF4-FFF2-40B4-BE49-F238E27FC236}">
                <a16:creationId xmlns:a16="http://schemas.microsoft.com/office/drawing/2014/main" xmlns="" id="{8785AFE1-64B1-4D33-8434-D7B226089E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313" y="3648075"/>
            <a:ext cx="8496300" cy="922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>
                <a:solidFill>
                  <a:schemeClr val="tx1"/>
                </a:solidFill>
                <a:latin typeface="Arial" panose="020B0604020202020204" pitchFamily="34" charset="0"/>
              </a:rPr>
              <a:t>                                 </a:t>
            </a:r>
          </a:p>
        </p:txBody>
      </p:sp>
      <p:sp>
        <p:nvSpPr>
          <p:cNvPr id="67588" name="TextBox 2">
            <a:extLst>
              <a:ext uri="{FF2B5EF4-FFF2-40B4-BE49-F238E27FC236}">
                <a16:creationId xmlns:a16="http://schemas.microsoft.com/office/drawing/2014/main" xmlns="" id="{E8B8A162-DADA-4A0E-9131-4132C1F666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502" y="801687"/>
            <a:ext cx="596265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b="1" dirty="0">
                <a:solidFill>
                  <a:schemeClr val="bg1"/>
                </a:solidFill>
                <a:latin typeface="Arial" panose="020B0604020202020204" pitchFamily="34" charset="0"/>
              </a:rPr>
              <a:t>Основные направления расходования средств в рамках программы на </a:t>
            </a:r>
            <a:r>
              <a:rPr lang="ru-RU" altLang="ru-RU" b="1" dirty="0" smtClean="0">
                <a:solidFill>
                  <a:schemeClr val="bg1"/>
                </a:solidFill>
                <a:latin typeface="Arial" panose="020B0604020202020204" pitchFamily="34" charset="0"/>
              </a:rPr>
              <a:t>2020 год</a:t>
            </a:r>
            <a:endParaRPr lang="ru-RU" altLang="ru-RU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pic>
        <p:nvPicPr>
          <p:cNvPr id="67589" name="Picture 63" descr="C:\Users\1\Desktop\2917052_large.jpg">
            <a:extLst>
              <a:ext uri="{FF2B5EF4-FFF2-40B4-BE49-F238E27FC236}">
                <a16:creationId xmlns:a16="http://schemas.microsoft.com/office/drawing/2014/main" xmlns="" id="{1D3E49CD-687E-45CF-9268-05D0CAD70A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7788" y="779463"/>
            <a:ext cx="2541587" cy="206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90" name="Picture 64" descr="C:\Users\1\Desktop\b93f75d38a90487554b74e10b79f2d3e_XL.jpg">
            <a:extLst>
              <a:ext uri="{FF2B5EF4-FFF2-40B4-BE49-F238E27FC236}">
                <a16:creationId xmlns:a16="http://schemas.microsoft.com/office/drawing/2014/main" xmlns="" id="{7C5FB49A-863C-4871-9D85-1DCA818A36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3025" y="2996952"/>
            <a:ext cx="2541588" cy="159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91" name="Picture 65" descr="C:\Users\1\Desktop\14090487.jpg">
            <a:extLst>
              <a:ext uri="{FF2B5EF4-FFF2-40B4-BE49-F238E27FC236}">
                <a16:creationId xmlns:a16="http://schemas.microsoft.com/office/drawing/2014/main" xmlns="" id="{413C6172-2079-4372-8C67-0B9C0F9F54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3025" y="4724549"/>
            <a:ext cx="2546350" cy="172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2">
            <a:extLst>
              <a:ext uri="{FF2B5EF4-FFF2-40B4-BE49-F238E27FC236}">
                <a16:creationId xmlns:a16="http://schemas.microsoft.com/office/drawing/2014/main" xmlns="" id="{D61FB200-F4FD-4866-B3B2-8D90C5ABC1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646331"/>
          </a:xfrm>
          <a:prstGeom prst="rect">
            <a:avLst/>
          </a:prstGeom>
          <a:noFill/>
          <a:ln>
            <a:noFill/>
          </a:ln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«Развитие системы образования муниципального                        района Мелеузовский район Республики Башкортостан»  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0908D57D-9C86-4574-8453-131CCC66C447}"/>
              </a:ext>
            </a:extLst>
          </p:cNvPr>
          <p:cNvSpPr txBox="1"/>
          <p:nvPr/>
        </p:nvSpPr>
        <p:spPr>
          <a:xfrm>
            <a:off x="0" y="1654175"/>
            <a:ext cx="6317655" cy="61144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spcBef>
                <a:spcPts val="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и муниципальная поддержка системы дошкольного образования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380 752,8 </a:t>
            </a:r>
            <a:r>
              <a:rPr lang="ru-RU" sz="1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тыс.рублей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285750" indent="-285750" algn="just">
              <a:spcBef>
                <a:spcPts val="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и муниципальная поддержка системы общего образования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545 388,0 </a:t>
            </a:r>
            <a:r>
              <a:rPr lang="ru-RU" sz="1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тыс.рублей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342900" indent="-342900" algn="just">
              <a:spcBef>
                <a:spcPts val="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Предоставление услуг дополнительного образования в муниципальном образовании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–57 413,2 </a:t>
            </a:r>
            <a:r>
              <a:rPr lang="ru-RU" sz="1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тыс.рублей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285750" indent="-285750" algn="just">
              <a:spcBef>
                <a:spcPts val="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отдыха, оздоровления и дополнительной занятости детей, подростков и учащейся молодежи в муниципальном образовании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23 108,2 </a:t>
            </a:r>
            <a:r>
              <a:rPr lang="ru-RU" sz="1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тыс.рублей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285750" indent="-285750" algn="just">
              <a:spcBef>
                <a:spcPts val="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мероприятий для детей, подростков и учащейся молодежи –        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2 500,0 </a:t>
            </a:r>
            <a:r>
              <a:rPr lang="ru-RU" sz="1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тыс.рублей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285750" indent="-285750" algn="just">
              <a:spcBef>
                <a:spcPts val="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Руководство и управление системой образования в муниципальном образовании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36 747,0 </a:t>
            </a:r>
            <a:r>
              <a:rPr lang="ru-RU" sz="1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тыс.рублей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285750" indent="-285750" algn="just">
              <a:spcBef>
                <a:spcPts val="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и муниципальная поддержка детей в части предоставления льгот отдельным категориям семей на питание, школьную форму, присмотр и уход, -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59 646,3 </a:t>
            </a:r>
            <a:r>
              <a:rPr lang="ru-RU" sz="1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тыс.рублей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285750" indent="-285750" algn="just">
              <a:spcBef>
                <a:spcPts val="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Осуществление государственной поддержки всех форм семейного устройства детей, детей под опекой и попечительством по переданным полномочиям –   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43 433,6 </a:t>
            </a:r>
            <a:r>
              <a:rPr lang="ru-RU" sz="1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тыс.рублей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285750" indent="-285750" algn="just">
              <a:spcBef>
                <a:spcPts val="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функционирования модели персонифицированного финансирования дополнительного образования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детей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10 380 тыс. рублей.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700"/>
              </a:spcBef>
              <a:buClr>
                <a:schemeClr val="accent2"/>
              </a:buClr>
              <a:buSzPct val="60000"/>
              <a:defRPr/>
            </a:pPr>
            <a:endParaRPr lang="ru-RU" sz="1400" dirty="0">
              <a:latin typeface="Academy" pitchFamily="2" charset="0"/>
              <a:cs typeface="Arial" charset="0"/>
            </a:endParaRPr>
          </a:p>
          <a:p>
            <a:pPr>
              <a:spcBef>
                <a:spcPts val="700"/>
              </a:spcBef>
              <a:buClr>
                <a:schemeClr val="accent2"/>
              </a:buClr>
              <a:buSzPct val="60000"/>
              <a:defRPr/>
            </a:pPr>
            <a:endParaRPr lang="ru-RU" sz="1400" dirty="0">
              <a:latin typeface="Academy" pitchFamily="2" charset="0"/>
              <a:cs typeface="Arial" charset="0"/>
            </a:endParaRPr>
          </a:p>
          <a:p>
            <a:pPr>
              <a:spcBef>
                <a:spcPts val="700"/>
              </a:spcBef>
              <a:buClr>
                <a:schemeClr val="accent2"/>
              </a:buClr>
              <a:buSzPct val="60000"/>
              <a:defRPr/>
            </a:pPr>
            <a:endParaRPr lang="ru-RU" sz="1400" dirty="0">
              <a:latin typeface="Academy" pitchFamily="2" charset="0"/>
              <a:cs typeface="Arial" charset="0"/>
            </a:endParaRPr>
          </a:p>
          <a:p>
            <a:pPr>
              <a:spcBef>
                <a:spcPts val="700"/>
              </a:spcBef>
              <a:buClr>
                <a:schemeClr val="accent2"/>
              </a:buClr>
              <a:buSzPct val="60000"/>
              <a:defRPr/>
            </a:pPr>
            <a:endParaRPr lang="ru-RU" dirty="0">
              <a:latin typeface="Academy" pitchFamily="2" charset="0"/>
              <a:cs typeface="Arial" charset="0"/>
            </a:endParaRPr>
          </a:p>
        </p:txBody>
      </p:sp>
    </p:spTree>
  </p:cSld>
  <p:clrMapOvr>
    <a:masterClrMapping/>
  </p:clrMapOvr>
  <p:transition spd="slow" advTm="9000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7D08A28C-7B43-4A26-A6E8-FBBCCBD50F50}"/>
              </a:ext>
            </a:extLst>
          </p:cNvPr>
          <p:cNvSpPr/>
          <p:nvPr/>
        </p:nvSpPr>
        <p:spPr>
          <a:xfrm>
            <a:off x="0" y="0"/>
            <a:ext cx="9144000" cy="92333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«Управление муниципальными финансами и </a:t>
            </a:r>
          </a:p>
          <a:p>
            <a:pPr algn="ctr">
              <a:defRPr/>
            </a:pPr>
            <a:r>
              <a:rPr lang="ru-RU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муниципальным долгом муниципального  района </a:t>
            </a:r>
            <a:r>
              <a:rPr lang="ru-RU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Мелеузовский</a:t>
            </a:r>
            <a:r>
              <a:rPr lang="ru-RU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</a:t>
            </a:r>
          </a:p>
          <a:p>
            <a:pPr algn="ctr">
              <a:defRPr/>
            </a:pPr>
            <a:r>
              <a:rPr lang="ru-RU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Республики Башкортостан»   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E6BD9371-6BD1-42B2-A134-8B2529210242}"/>
              </a:ext>
            </a:extLst>
          </p:cNvPr>
          <p:cNvSpPr/>
          <p:nvPr/>
        </p:nvSpPr>
        <p:spPr>
          <a:xfrm>
            <a:off x="5652120" y="588294"/>
            <a:ext cx="3491881" cy="273921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endParaRPr lang="ru-RU" b="1" kern="10" dirty="0">
              <a:ln w="9525">
                <a:solidFill>
                  <a:schemeClr val="accent5">
                    <a:lumMod val="50000"/>
                  </a:schemeClr>
                </a:solidFill>
                <a:round/>
                <a:headEnd/>
                <a:tailEnd/>
              </a:ln>
              <a:solidFill>
                <a:schemeClr val="accent6">
                  <a:lumMod val="50000"/>
                </a:schemeClr>
              </a:solidFill>
              <a:effectLst>
                <a:glow rad="190500">
                  <a:schemeClr val="accent3">
                    <a:lumMod val="40000"/>
                    <a:lumOff val="60000"/>
                    <a:alpha val="40000"/>
                  </a:schemeClr>
                </a:glow>
              </a:effectLst>
              <a:latin typeface="Times New Roman"/>
              <a:cs typeface="Times New Roman"/>
            </a:endParaRPr>
          </a:p>
          <a:p>
            <a:pPr>
              <a:defRPr/>
            </a:pPr>
            <a:r>
              <a:rPr lang="ru-RU" sz="11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Цели программы : </a:t>
            </a:r>
          </a:p>
          <a:p>
            <a:pPr marL="171450" indent="-171450">
              <a:buFontTx/>
              <a:buChar char="-"/>
              <a:defRPr/>
            </a:pPr>
            <a:r>
              <a:rPr lang="ru-RU" sz="11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увеличить налоговые и неналоговые доходы консолидированного бюджета муниципального района </a:t>
            </a:r>
            <a:r>
              <a:rPr lang="ru-RU" sz="11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Мелеузовский</a:t>
            </a:r>
            <a:r>
              <a:rPr lang="ru-RU" sz="11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 РБ до 2021 года в 1,2 раза к уровню 2015 года;</a:t>
            </a:r>
          </a:p>
          <a:p>
            <a:pPr marL="171450" indent="-171450">
              <a:buFontTx/>
              <a:buChar char="-"/>
              <a:defRPr/>
            </a:pPr>
            <a:r>
              <a:rPr lang="ru-RU" sz="11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обеспечить качество управления муниципальными финансами на уровне не ниже </a:t>
            </a:r>
            <a:r>
              <a:rPr lang="en-US" sz="11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 </a:t>
            </a:r>
            <a:r>
              <a:rPr lang="ru-RU" sz="11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степени качества (по оценке Министерства финансов Республики Башкортостан);</a:t>
            </a:r>
          </a:p>
          <a:p>
            <a:pPr marL="171450" indent="-171450">
              <a:buFontTx/>
              <a:buChar char="-"/>
              <a:defRPr/>
            </a:pPr>
            <a:r>
              <a:rPr lang="ru-RU" sz="11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обеспечить уровень долговой нагрузки в пределах 10% доходов бюджета муниципального района Мелеузовский район РБ без учета безвозмездных поступлений</a:t>
            </a:r>
          </a:p>
          <a:p>
            <a:pPr marL="171450" indent="-171450">
              <a:buFontTx/>
              <a:buChar char="-"/>
              <a:defRPr/>
            </a:pPr>
            <a:endParaRPr lang="ru-RU" sz="1100" b="1" i="1" dirty="0">
              <a:solidFill>
                <a:srgbClr val="216D5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xmlns="" id="{0552A05E-BD20-4E9F-8EE9-78A2006AC9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232025" y="3327505"/>
            <a:ext cx="6696075" cy="3416968"/>
          </a:xfrm>
        </p:spPr>
        <p:txBody>
          <a:bodyPr rtlCol="0">
            <a:normAutofit lnSpcReduction="10000"/>
          </a:bodyPr>
          <a:lstStyle/>
          <a:p>
            <a:pPr eaLnBrk="1" fontAlgn="auto" hangingPunct="1">
              <a:spcAft>
                <a:spcPts val="0"/>
              </a:spcAft>
              <a:buFont typeface="Wingdings 3" charset="2"/>
              <a:buNone/>
              <a:defRPr/>
            </a:pPr>
            <a:r>
              <a:rPr lang="ru-RU" sz="145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 программы : 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ru-RU" sz="145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организовать работу по повышению качества администрирования доходов бюджета и совершенствованию налогового законодательства муниципального района Мелеузовский район Республики Башкортостан;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ru-RU" sz="145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обеспечить качество организации бюджетного процесса;</a:t>
            </a:r>
          </a:p>
          <a:p>
            <a:pPr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5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совершенствовать межбюджетные отношения, повысить эффективность оказания финансовой помощи бюджетам сельских и городского поселений муниципального района Мелеузовский район Республики Башкортостан;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ru-RU" sz="145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обеспечить организацию и осуществление контроля в финансово-бюджетной сфере и в сфере закупок;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ru-RU" sz="145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обеспечить эффективное управление муниципальным долгом муниципального района Мелеузовский район Республики Башкортостан 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ru-RU" sz="145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 организовать централизацию бухгалтерского учета муниципальных учреждений</a:t>
            </a:r>
          </a:p>
        </p:txBody>
      </p:sp>
      <p:pic>
        <p:nvPicPr>
          <p:cNvPr id="70662" name="Picture 3">
            <a:extLst>
              <a:ext uri="{FF2B5EF4-FFF2-40B4-BE49-F238E27FC236}">
                <a16:creationId xmlns:a16="http://schemas.microsoft.com/office/drawing/2014/main" xmlns="" id="{A1E70622-F240-46DA-8486-DE3CE87331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86" y="3068960"/>
            <a:ext cx="1871663" cy="1366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0663" name="Picture 9" descr="http://www.transcervice.ru/attachments/Image/What-You-Might-Have-To-Compromise-On-To-Get-A-Home-On-A-Modest-Budget-Western-Heights_1600x850.jpg?template=generic">
            <a:extLst>
              <a:ext uri="{FF2B5EF4-FFF2-40B4-BE49-F238E27FC236}">
                <a16:creationId xmlns:a16="http://schemas.microsoft.com/office/drawing/2014/main" xmlns="" id="{183F58F5-841F-4B29-842B-237F27BD57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913" y="4869160"/>
            <a:ext cx="1827211" cy="135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Диаграмма 7">
            <a:extLst>
              <a:ext uri="{FF2B5EF4-FFF2-40B4-BE49-F238E27FC236}">
                <a16:creationId xmlns:a16="http://schemas.microsoft.com/office/drawing/2014/main" xmlns="" id="{C5CEB690-10FB-45BD-85F7-85F5076500E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45178626"/>
              </p:ext>
            </p:extLst>
          </p:nvPr>
        </p:nvGraphicFramePr>
        <p:xfrm>
          <a:off x="177800" y="1036638"/>
          <a:ext cx="2471192" cy="16748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70665" name="TextBox 9">
            <a:extLst>
              <a:ext uri="{FF2B5EF4-FFF2-40B4-BE49-F238E27FC236}">
                <a16:creationId xmlns:a16="http://schemas.microsoft.com/office/drawing/2014/main" xmlns="" id="{AD2B7C06-A882-485E-BBB8-FCD9DB86BE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908050"/>
            <a:ext cx="936625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000">
                <a:solidFill>
                  <a:schemeClr val="tx1"/>
                </a:solidFill>
                <a:latin typeface="Arial" panose="020B0604020202020204" pitchFamily="34" charset="0"/>
              </a:rPr>
              <a:t>тыс.рублей</a:t>
            </a:r>
          </a:p>
        </p:txBody>
      </p:sp>
      <p:graphicFrame>
        <p:nvGraphicFramePr>
          <p:cNvPr id="12" name="Диаграмма 11">
            <a:extLst>
              <a:ext uri="{FF2B5EF4-FFF2-40B4-BE49-F238E27FC236}">
                <a16:creationId xmlns:a16="http://schemas.microsoft.com/office/drawing/2014/main" xmlns="" id="{21235E96-251D-42CD-AD0C-939BA1EC708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1124372"/>
              </p:ext>
            </p:extLst>
          </p:nvPr>
        </p:nvGraphicFramePr>
        <p:xfrm>
          <a:off x="2232025" y="1139673"/>
          <a:ext cx="3491882" cy="15686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</p:cSld>
  <p:clrMapOvr>
    <a:masterClrMapping/>
  </p:clrMapOvr>
  <p:transition spd="slow" advTm="9000">
    <p:fade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Line 7">
            <a:extLst>
              <a:ext uri="{FF2B5EF4-FFF2-40B4-BE49-F238E27FC236}">
                <a16:creationId xmlns:a16="http://schemas.microsoft.com/office/drawing/2014/main" xmlns="" id="{B89C61B5-E4AC-4DF8-8101-47F9CB5D7C29}"/>
              </a:ext>
            </a:extLst>
          </p:cNvPr>
          <p:cNvSpPr>
            <a:spLocks noChangeShapeType="1"/>
          </p:cNvSpPr>
          <p:nvPr/>
        </p:nvSpPr>
        <p:spPr bwMode="auto">
          <a:xfrm>
            <a:off x="1116013" y="29972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72708" name="TextBox 2">
            <a:extLst>
              <a:ext uri="{FF2B5EF4-FFF2-40B4-BE49-F238E27FC236}">
                <a16:creationId xmlns:a16="http://schemas.microsoft.com/office/drawing/2014/main" xmlns="" id="{8CEC1134-F8F1-4204-90F9-75BFD2FD13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80528" y="1326356"/>
            <a:ext cx="6899275" cy="120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b="1" dirty="0">
                <a:solidFill>
                  <a:schemeClr val="bg1"/>
                </a:solidFill>
                <a:latin typeface="Arial" panose="020B0604020202020204" pitchFamily="34" charset="0"/>
              </a:rPr>
              <a:t>Основные направления расходования средств в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b="1" dirty="0">
                <a:solidFill>
                  <a:schemeClr val="bg1"/>
                </a:solidFill>
                <a:latin typeface="Arial" panose="020B0604020202020204" pitchFamily="34" charset="0"/>
              </a:rPr>
              <a:t>рамках программы на </a:t>
            </a:r>
            <a:r>
              <a:rPr lang="ru-RU" altLang="ru-RU" b="1" dirty="0" smtClean="0">
                <a:solidFill>
                  <a:schemeClr val="bg1"/>
                </a:solidFill>
                <a:latin typeface="Arial" panose="020B0604020202020204" pitchFamily="34" charset="0"/>
              </a:rPr>
              <a:t>2020 </a:t>
            </a:r>
            <a:r>
              <a:rPr lang="ru-RU" altLang="ru-RU" b="1" dirty="0">
                <a:solidFill>
                  <a:schemeClr val="bg1"/>
                </a:solidFill>
                <a:latin typeface="Arial" panose="020B0604020202020204" pitchFamily="34" charset="0"/>
              </a:rPr>
              <a:t>год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" name="Text Box 2">
            <a:extLst>
              <a:ext uri="{FF2B5EF4-FFF2-40B4-BE49-F238E27FC236}">
                <a16:creationId xmlns:a16="http://schemas.microsoft.com/office/drawing/2014/main" xmlns="" id="{16DC057C-6E7F-455C-9A84-1705D37B9E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80528" y="139184"/>
            <a:ext cx="9144000" cy="923330"/>
          </a:xfrm>
          <a:prstGeom prst="rect">
            <a:avLst/>
          </a:prstGeom>
          <a:noFill/>
          <a:ln>
            <a:noFill/>
          </a:ln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«Управление муниципальными финансами и </a:t>
            </a:r>
          </a:p>
          <a:p>
            <a:pPr algn="ctr">
              <a:defRPr/>
            </a:pPr>
            <a:r>
              <a:rPr lang="ru-RU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муниципальным долгом муниципального  района </a:t>
            </a:r>
            <a:r>
              <a:rPr lang="ru-RU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Мелеузовский</a:t>
            </a:r>
            <a:r>
              <a:rPr lang="ru-RU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</a:t>
            </a:r>
          </a:p>
          <a:p>
            <a:pPr algn="ctr">
              <a:defRPr/>
            </a:pPr>
            <a:r>
              <a:rPr lang="ru-RU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Республики Башкортостан»   </a:t>
            </a:r>
          </a:p>
        </p:txBody>
      </p:sp>
      <p:pic>
        <p:nvPicPr>
          <p:cNvPr id="72710" name="Picture 2" descr="http://im.kommersant.ru/Issues.photo/DAILY/2014/119/KMO_087184_00005_1_t218_222053.jpg">
            <a:extLst>
              <a:ext uri="{FF2B5EF4-FFF2-40B4-BE49-F238E27FC236}">
                <a16:creationId xmlns:a16="http://schemas.microsoft.com/office/drawing/2014/main" xmlns="" id="{58954E78-8A88-4F66-BD9C-03EA389A2E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7072" y="3321846"/>
            <a:ext cx="2427824" cy="1497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12" name="Picture 7" descr="http://kyiv.comments.ua/img/20111201113701.jpg">
            <a:extLst>
              <a:ext uri="{FF2B5EF4-FFF2-40B4-BE49-F238E27FC236}">
                <a16:creationId xmlns:a16="http://schemas.microsoft.com/office/drawing/2014/main" xmlns="" id="{2C3F0210-E303-48A7-B947-2D29A1BCE4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3534" y="1544167"/>
            <a:ext cx="2374900" cy="148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13" name="TextBox 1">
            <a:extLst>
              <a:ext uri="{FF2B5EF4-FFF2-40B4-BE49-F238E27FC236}">
                <a16:creationId xmlns:a16="http://schemas.microsoft.com/office/drawing/2014/main" xmlns="" id="{945C993A-2875-48DD-B97B-3A637F7974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4459" y="2772433"/>
            <a:ext cx="5364088" cy="3683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just">
              <a:spcBef>
                <a:spcPts val="7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</a:pPr>
            <a:r>
              <a:rPr lang="ru-RU" alt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составления и исполнения бюджета  муниципального района Мелеузовский район Республики Башкортостан на очередной финансовый год и плановый период, формирование отчетности об исполнении бюджета муниципального района Мелеузовский район РБ </a:t>
            </a:r>
            <a:r>
              <a:rPr lang="ru-RU" alt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alt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19 225,0 </a:t>
            </a:r>
            <a:r>
              <a:rPr lang="ru-RU" altLang="ru-RU" sz="1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тыс.рублей</a:t>
            </a:r>
            <a:r>
              <a:rPr lang="ru-RU" alt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algn="just">
              <a:spcBef>
                <a:spcPts val="7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</a:pPr>
            <a:r>
              <a:rPr lang="ru-RU" alt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Осуществление мер финансовой поддержки бюджетов поселений муниципального района Мелеузовский район Республики Башкортостан, направленных на обеспечение их сбалансированности и повышение уровня бюджетной обеспеченности – </a:t>
            </a:r>
            <a:r>
              <a:rPr lang="ru-RU" alt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66 395,0 тысяч </a:t>
            </a:r>
            <a:r>
              <a:rPr lang="ru-RU" alt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рублей;</a:t>
            </a:r>
          </a:p>
          <a:p>
            <a:pPr algn="just">
              <a:spcBef>
                <a:spcPts val="7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</a:pPr>
            <a:r>
              <a:rPr lang="ru-RU" alt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работы по централизации бухгалтерского учета – </a:t>
            </a:r>
            <a:r>
              <a:rPr lang="ru-RU" alt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13 217,0 </a:t>
            </a:r>
            <a:r>
              <a:rPr lang="ru-RU" altLang="ru-RU" sz="1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тыс.рублей</a:t>
            </a:r>
            <a:r>
              <a:rPr lang="ru-RU" alt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spcBef>
                <a:spcPts val="7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Ø"/>
            </a:pPr>
            <a:endParaRPr lang="ru-RU" altLang="ru-RU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7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Ø"/>
            </a:pPr>
            <a:endParaRPr lang="ru-RU" altLang="ru-RU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">
            <a:extLst>
              <a:ext uri="{FF2B5EF4-FFF2-40B4-BE49-F238E27FC236}">
                <a16:creationId xmlns:a16="http://schemas.microsoft.com/office/drawing/2014/main" xmlns="" id="{A4AA1219-6150-434B-A53D-2090F304A2C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6404" y="5112225"/>
            <a:ext cx="2229160" cy="1559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9000">
    <p:fade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Диаграмма 12">
            <a:extLst>
              <a:ext uri="{FF2B5EF4-FFF2-40B4-BE49-F238E27FC236}">
                <a16:creationId xmlns:a16="http://schemas.microsoft.com/office/drawing/2014/main" xmlns="" id="{3081B2F9-DF1C-43FE-A78A-2A2E6DE32C1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41980574"/>
              </p:ext>
            </p:extLst>
          </p:nvPr>
        </p:nvGraphicFramePr>
        <p:xfrm>
          <a:off x="2046880" y="908720"/>
          <a:ext cx="3625226" cy="16846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4D85E5F9-0148-489E-B56F-B1A10AA1903F}"/>
              </a:ext>
            </a:extLst>
          </p:cNvPr>
          <p:cNvSpPr/>
          <p:nvPr/>
        </p:nvSpPr>
        <p:spPr>
          <a:xfrm>
            <a:off x="-828600" y="0"/>
            <a:ext cx="99726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i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ru-RU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«Развитие молодежной политики, физической культуры</a:t>
            </a:r>
          </a:p>
          <a:p>
            <a:pPr>
              <a:defRPr/>
            </a:pPr>
            <a:r>
              <a:rPr lang="ru-RU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и спорта в муниципальном  районе Мелеузовский район Республики Башкортостан»   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111BA678-4763-43AD-9D70-83CAD85C61F7}"/>
              </a:ext>
            </a:extLst>
          </p:cNvPr>
          <p:cNvSpPr/>
          <p:nvPr/>
        </p:nvSpPr>
        <p:spPr>
          <a:xfrm>
            <a:off x="5636753" y="577426"/>
            <a:ext cx="3367289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100" b="1" i="1" u="sng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Цели </a:t>
            </a:r>
            <a:r>
              <a:rPr lang="ru-RU" sz="1100" b="1" i="1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программы : </a:t>
            </a:r>
          </a:p>
          <a:p>
            <a:pPr defTabSz="457200">
              <a:buClr>
                <a:schemeClr val="tx1"/>
              </a:buClr>
              <a:buSzPct val="80000"/>
              <a:defRPr/>
            </a:pPr>
            <a:r>
              <a:rPr lang="ru-RU" sz="1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социально-экономических, организационных, правовых условий и гарантий социального становления и развития молодых граждан, их наиболее полной самореализации в интересах общества;</a:t>
            </a:r>
          </a:p>
          <a:p>
            <a:pPr defTabSz="457200">
              <a:buClr>
                <a:schemeClr val="tx1"/>
              </a:buClr>
              <a:buSzPct val="80000"/>
              <a:defRPr/>
            </a:pPr>
            <a:r>
              <a:rPr lang="ru-RU" sz="1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физической активности и подготовленности всех возрастных групп населения; </a:t>
            </a:r>
          </a:p>
          <a:p>
            <a:pPr defTabSz="457200">
              <a:buClr>
                <a:schemeClr val="tx1"/>
              </a:buClr>
              <a:buSzPct val="80000"/>
              <a:defRPr/>
            </a:pPr>
            <a:r>
              <a:rPr lang="ru-RU" sz="1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условий для подготовки спортивного резерва и успешного выступление спортсменов Мелеузовского района в официальных республиканских, российских и международных соревнованиях</a:t>
            </a:r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xmlns="" id="{84E08AD9-D0CD-429C-8536-D9189145DF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0" y="2778295"/>
            <a:ext cx="8864342" cy="2376264"/>
          </a:xfrm>
          <a:ln>
            <a:noFill/>
          </a:ln>
          <a:effectLst/>
          <a:extLst/>
        </p:spPr>
        <p:txBody>
          <a:bodyPr rtlCol="0">
            <a:normAutofit/>
          </a:bodyPr>
          <a:lstStyle/>
          <a:p>
            <a:pPr>
              <a:spcAft>
                <a:spcPts val="0"/>
              </a:spcAft>
              <a:defRPr/>
            </a:pPr>
            <a:r>
              <a:rPr lang="ru-RU" sz="1200" b="1" i="1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 программы : </a:t>
            </a:r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Создание условий для организации и проведения культурно-досуговых и зрелищных мероприятий с детьми и молодежью муниципального района Мелеузовский район Республики Башкортостан;</a:t>
            </a:r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Повышение эффективности мероприятий, направленных на профилактику социальных деструкций и вовлечение молодежи в социально активную деятельность;</a:t>
            </a:r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Развитие массовой  физической культуры и спорта среди населения муниципального района Мелеузовский район Республики Башкортостан, в том числе среди лиц с ограниченными возможностями здоровья;</a:t>
            </a:r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Развитие системы подготовки спортивного резерва.</a:t>
            </a:r>
          </a:p>
        </p:txBody>
      </p:sp>
      <p:pic>
        <p:nvPicPr>
          <p:cNvPr id="76806" name="Picture 2">
            <a:extLst>
              <a:ext uri="{FF2B5EF4-FFF2-40B4-BE49-F238E27FC236}">
                <a16:creationId xmlns:a16="http://schemas.microsoft.com/office/drawing/2014/main" xmlns="" id="{59603F59-7B8F-4CB4-9A73-11EBF37E3D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3408" y="4105621"/>
            <a:ext cx="1970634" cy="1392226"/>
          </a:xfrm>
          <a:prstGeom prst="rect">
            <a:avLst/>
          </a:prstGeom>
          <a:noFill/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Диаграмма 7">
            <a:extLst>
              <a:ext uri="{FF2B5EF4-FFF2-40B4-BE49-F238E27FC236}">
                <a16:creationId xmlns:a16="http://schemas.microsoft.com/office/drawing/2014/main" xmlns="" id="{554B51A6-03FA-4072-98A1-C621BFA73E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89350291"/>
              </p:ext>
            </p:extLst>
          </p:nvPr>
        </p:nvGraphicFramePr>
        <p:xfrm>
          <a:off x="-127885" y="1215727"/>
          <a:ext cx="2516783" cy="203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76808" name="Прямоугольник 1">
            <a:extLst>
              <a:ext uri="{FF2B5EF4-FFF2-40B4-BE49-F238E27FC236}">
                <a16:creationId xmlns:a16="http://schemas.microsoft.com/office/drawing/2014/main" xmlns="" id="{93E27468-6CC2-44DF-B806-010F79795B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9700" y="4486554"/>
            <a:ext cx="694848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600" b="1" dirty="0">
                <a:solidFill>
                  <a:schemeClr val="bg1"/>
                </a:solidFill>
                <a:latin typeface="Arial" panose="020B0604020202020204" pitchFamily="34" charset="0"/>
              </a:rPr>
              <a:t>Основные направления расходования средств в рамках программы на </a:t>
            </a:r>
            <a:r>
              <a:rPr lang="ru-RU" altLang="ru-RU" sz="1600" b="1" dirty="0" smtClean="0">
                <a:solidFill>
                  <a:schemeClr val="bg1"/>
                </a:solidFill>
                <a:latin typeface="Arial" panose="020B0604020202020204" pitchFamily="34" charset="0"/>
              </a:rPr>
              <a:t>2020год</a:t>
            </a:r>
            <a:endParaRPr lang="ru-RU" altLang="ru-RU" sz="1600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791CCDDF-5728-44DD-8219-5D4F5EA250FC}"/>
              </a:ext>
            </a:extLst>
          </p:cNvPr>
          <p:cNvSpPr/>
          <p:nvPr/>
        </p:nvSpPr>
        <p:spPr>
          <a:xfrm>
            <a:off x="139700" y="5114925"/>
            <a:ext cx="7312025" cy="2449388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spcBef>
                <a:spcPts val="7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Организация различных форм досуга для молодежи в муниципальном образовании –   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12 547,0 </a:t>
            </a:r>
            <a:r>
              <a:rPr lang="ru-RU" sz="1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тыс.рублей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285750" indent="-285750">
              <a:spcBef>
                <a:spcPts val="7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Реализация программ физкультурно-спортивной направленности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–39 551,0 </a:t>
            </a:r>
            <a:r>
              <a:rPr lang="ru-RU" sz="1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тыс.рублей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285750" indent="-285750">
              <a:spcBef>
                <a:spcPts val="7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Организация и проведение официальных физкультурных (физкультурно-оздоровительных) мероприятий разного уровня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2 795,1 тысяч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рублей.</a:t>
            </a:r>
          </a:p>
          <a:p>
            <a:pPr marL="342900" indent="-342900">
              <a:spcBef>
                <a:spcPts val="700"/>
              </a:spcBef>
              <a:buClr>
                <a:schemeClr val="accent2"/>
              </a:buClr>
              <a:buSzPct val="60000"/>
              <a:buFontTx/>
              <a:buAutoNum type="arabicPeriod"/>
              <a:defRPr/>
            </a:pPr>
            <a:endParaRPr lang="ru-RU" dirty="0">
              <a:latin typeface="Academy" pitchFamily="2" charset="0"/>
              <a:cs typeface="Arial" charset="0"/>
            </a:endParaRPr>
          </a:p>
          <a:p>
            <a:pPr marL="342900" indent="-342900">
              <a:spcBef>
                <a:spcPts val="700"/>
              </a:spcBef>
              <a:buClr>
                <a:schemeClr val="accent2"/>
              </a:buClr>
              <a:buSzPct val="60000"/>
              <a:buFontTx/>
              <a:buAutoNum type="arabicPeriod"/>
              <a:defRPr/>
            </a:pPr>
            <a:endParaRPr lang="ru-RU" dirty="0">
              <a:latin typeface="Academy" pitchFamily="2" charset="0"/>
              <a:cs typeface="Arial" charset="0"/>
            </a:endParaRPr>
          </a:p>
          <a:p>
            <a:pPr marL="342900" indent="-342900">
              <a:spcBef>
                <a:spcPts val="700"/>
              </a:spcBef>
              <a:buClr>
                <a:schemeClr val="accent2"/>
              </a:buClr>
              <a:buSzPct val="60000"/>
              <a:buFontTx/>
              <a:buAutoNum type="arabicPeriod"/>
              <a:defRPr/>
            </a:pPr>
            <a:endParaRPr lang="ru-RU" dirty="0">
              <a:latin typeface="Academy" pitchFamily="2" charset="0"/>
              <a:cs typeface="Arial" charset="0"/>
            </a:endParaRPr>
          </a:p>
        </p:txBody>
      </p:sp>
      <p:sp>
        <p:nvSpPr>
          <p:cNvPr id="76812" name="TextBox 1">
            <a:extLst>
              <a:ext uri="{FF2B5EF4-FFF2-40B4-BE49-F238E27FC236}">
                <a16:creationId xmlns:a16="http://schemas.microsoft.com/office/drawing/2014/main" xmlns="" id="{EC53438C-66C8-4B9D-87C9-961994B2FB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16847" y="660289"/>
            <a:ext cx="1152525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тыс.рублей</a:t>
            </a:r>
          </a:p>
        </p:txBody>
      </p:sp>
    </p:spTree>
  </p:cSld>
  <p:clrMapOvr>
    <a:masterClrMapping/>
  </p:clrMapOvr>
  <p:transition spd="slow" advTm="9000">
    <p:fade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7">
            <a:extLst>
              <a:ext uri="{FF2B5EF4-FFF2-40B4-BE49-F238E27FC236}">
                <a16:creationId xmlns:a16="http://schemas.microsoft.com/office/drawing/2014/main" xmlns="" id="{33E56260-840B-4E53-8077-52225433311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80224908"/>
              </p:ext>
            </p:extLst>
          </p:nvPr>
        </p:nvGraphicFramePr>
        <p:xfrm>
          <a:off x="204827" y="1100254"/>
          <a:ext cx="3563472" cy="27148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0" name="Диаграмма 9">
            <a:extLst>
              <a:ext uri="{FF2B5EF4-FFF2-40B4-BE49-F238E27FC236}">
                <a16:creationId xmlns:a16="http://schemas.microsoft.com/office/drawing/2014/main" xmlns="" id="{0B32D9D1-FEDA-4D56-A16F-97874728F1A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5126092"/>
              </p:ext>
            </p:extLst>
          </p:nvPr>
        </p:nvGraphicFramePr>
        <p:xfrm>
          <a:off x="5001305" y="1100254"/>
          <a:ext cx="3563473" cy="21419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175D5F0D-AFE8-4861-A7E9-D6527A480BE5}"/>
              </a:ext>
            </a:extLst>
          </p:cNvPr>
          <p:cNvSpPr/>
          <p:nvPr/>
        </p:nvSpPr>
        <p:spPr>
          <a:xfrm>
            <a:off x="0" y="0"/>
            <a:ext cx="9144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«Развитие и поддержка малого и среднего </a:t>
            </a:r>
          </a:p>
          <a:p>
            <a:pPr algn="ctr">
              <a:defRPr/>
            </a:pPr>
            <a:r>
              <a:rPr lang="ru-RU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предпринимательства в муниципальном  районе Мелеузовский район </a:t>
            </a:r>
          </a:p>
          <a:p>
            <a:pPr algn="ctr">
              <a:defRPr/>
            </a:pPr>
            <a:r>
              <a:rPr lang="ru-RU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 Башкортостан»   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414EE9E6-7086-4BB4-B860-2E33BAB585AF}"/>
              </a:ext>
            </a:extLst>
          </p:cNvPr>
          <p:cNvSpPr/>
          <p:nvPr/>
        </p:nvSpPr>
        <p:spPr>
          <a:xfrm>
            <a:off x="483095" y="3071152"/>
            <a:ext cx="8177809" cy="218521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just">
              <a:spcBef>
                <a:spcPct val="0"/>
              </a:spcBef>
              <a:defRPr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Цели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программы : </a:t>
            </a:r>
          </a:p>
          <a:p>
            <a:pPr algn="just">
              <a:spcBef>
                <a:spcPct val="0"/>
              </a:spcBef>
              <a:defRPr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создание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условий для развития малого и среднего предпринимательства в муниципальном районе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Мелеузовский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район РБ на основе формирования эффективных механизмов его поддержки, повышения вклада малого и среднего предпринимательства в решение экономических и социальных задач района;</a:t>
            </a:r>
          </a:p>
          <a:p>
            <a:pPr algn="just">
              <a:spcBef>
                <a:spcPct val="0"/>
              </a:spcBef>
              <a:defRPr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обеспечение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устойчивого развития предпринимательства, как важнейшего компонента формирования оптимальной территориальной и отраслевой экономики, способа создания новых рабочих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мест, рационального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использования природных, материальных и трудовых ресурсов, одного из источников пополнения бюджетов всех уровней.</a:t>
            </a:r>
          </a:p>
          <a:p>
            <a:pPr algn="just">
              <a:defRPr/>
            </a:pPr>
            <a:endParaRPr lang="ru-RU" sz="1200" i="1" dirty="0">
              <a:ln>
                <a:solidFill>
                  <a:srgbClr val="7030A0"/>
                </a:solidFill>
              </a:ln>
              <a:solidFill>
                <a:srgbClr val="7030A0"/>
              </a:solidFill>
              <a:effectLst>
                <a:glow rad="63500">
                  <a:schemeClr val="accent1">
                    <a:lumMod val="40000"/>
                    <a:lumOff val="6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  <a:defRPr/>
            </a:pPr>
            <a:endParaRPr lang="ru-RU" sz="1200" i="1" dirty="0">
              <a:ln>
                <a:solidFill>
                  <a:srgbClr val="7030A0"/>
                </a:solidFill>
              </a:ln>
              <a:solidFill>
                <a:srgbClr val="7030A0"/>
              </a:solidFill>
              <a:effectLst>
                <a:glow rad="63500">
                  <a:schemeClr val="accent1">
                    <a:lumMod val="40000"/>
                    <a:lumOff val="6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4998" name="Рисунок 1">
            <a:extLst>
              <a:ext uri="{FF2B5EF4-FFF2-40B4-BE49-F238E27FC236}">
                <a16:creationId xmlns:a16="http://schemas.microsoft.com/office/drawing/2014/main" xmlns="" id="{48EBE679-D2CE-4FDB-93A6-C9AFD62E403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107" y="5061634"/>
            <a:ext cx="1431925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2">
            <a:extLst>
              <a:ext uri="{FF2B5EF4-FFF2-40B4-BE49-F238E27FC236}">
                <a16:creationId xmlns:a16="http://schemas.microsoft.com/office/drawing/2014/main" xmlns="" id="{48F4F3B3-70E7-44E2-8DBE-6A7D60C437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25267" y="5013176"/>
            <a:ext cx="6651625" cy="1354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buFont typeface="Wingdings 3" panose="05040102010807070707" pitchFamily="18" charset="2"/>
              <a:buNone/>
              <a:defRPr/>
            </a:pPr>
            <a:r>
              <a:rPr lang="ru-RU" alt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</a:t>
            </a:r>
            <a:r>
              <a:rPr lang="ru-RU" alt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направления расходования средств в рамках программы на </a:t>
            </a:r>
            <a:r>
              <a:rPr lang="ru-RU" alt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 </a:t>
            </a:r>
            <a:r>
              <a:rPr lang="ru-RU" alt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</a:t>
            </a:r>
          </a:p>
          <a:p>
            <a:pPr marL="285750" indent="-285750" eaLnBrk="1" hangingPunct="1">
              <a:spcBef>
                <a:spcPct val="0"/>
              </a:spcBef>
              <a:buClrTx/>
              <a:buSzTx/>
              <a:buFont typeface="Wingdings" panose="05000000000000000000" pitchFamily="2" charset="2"/>
              <a:buChar char="q"/>
              <a:defRPr/>
            </a:pPr>
            <a:r>
              <a:rPr lang="ru-RU" alt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прогрессивных финансовых технологий поддержки субъектов малого и среднего предпринимательства</a:t>
            </a: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–2 </a:t>
            </a: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300,0 </a:t>
            </a: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рублей.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endParaRPr lang="ru-RU" altLang="ru-RU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414EE9E6-7086-4BB4-B860-2E33BAB585AF}"/>
              </a:ext>
            </a:extLst>
          </p:cNvPr>
          <p:cNvSpPr/>
          <p:nvPr/>
        </p:nvSpPr>
        <p:spPr>
          <a:xfrm>
            <a:off x="7471812" y="769441"/>
            <a:ext cx="1224136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just">
              <a:spcBef>
                <a:spcPct val="0"/>
              </a:spcBef>
              <a:defRPr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рублей.</a:t>
            </a:r>
          </a:p>
        </p:txBody>
      </p:sp>
    </p:spTree>
  </p:cSld>
  <p:clrMapOvr>
    <a:masterClrMapping/>
  </p:clrMapOvr>
  <p:transition spd="slow" advTm="9000">
    <p:fade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 descr="C:\Users\User\Pictures\2672.jpg">
            <a:extLst>
              <a:ext uri="{FF2B5EF4-FFF2-40B4-BE49-F238E27FC236}">
                <a16:creationId xmlns:a16="http://schemas.microsoft.com/office/drawing/2014/main" xmlns="" id="{B84C5F21-BA97-4DF0-BFC9-5A294C124F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148952"/>
            <a:ext cx="1999332" cy="5755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043" name="Line 7">
            <a:extLst>
              <a:ext uri="{FF2B5EF4-FFF2-40B4-BE49-F238E27FC236}">
                <a16:creationId xmlns:a16="http://schemas.microsoft.com/office/drawing/2014/main" xmlns="" id="{618674EB-6A1B-4014-B8CC-EB95A70FA9BB}"/>
              </a:ext>
            </a:extLst>
          </p:cNvPr>
          <p:cNvSpPr>
            <a:spLocks noChangeShapeType="1"/>
          </p:cNvSpPr>
          <p:nvPr/>
        </p:nvSpPr>
        <p:spPr bwMode="auto">
          <a:xfrm>
            <a:off x="1116013" y="29972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87044" name="Rectangle 8">
            <a:extLst>
              <a:ext uri="{FF2B5EF4-FFF2-40B4-BE49-F238E27FC236}">
                <a16:creationId xmlns:a16="http://schemas.microsoft.com/office/drawing/2014/main" xmlns="" id="{283E7547-8143-4E81-BED5-40D50E4791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313" y="3648075"/>
            <a:ext cx="8496300" cy="922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>
                <a:solidFill>
                  <a:schemeClr val="tx1"/>
                </a:solidFill>
                <a:latin typeface="Arial" panose="020B0604020202020204" pitchFamily="34" charset="0"/>
              </a:rPr>
              <a:t>                                 </a:t>
            </a:r>
          </a:p>
        </p:txBody>
      </p:sp>
      <p:sp>
        <p:nvSpPr>
          <p:cNvPr id="9" name="Text Box 2">
            <a:extLst>
              <a:ext uri="{FF2B5EF4-FFF2-40B4-BE49-F238E27FC236}">
                <a16:creationId xmlns:a16="http://schemas.microsoft.com/office/drawing/2014/main" xmlns="" id="{4AAB96D9-21BA-43ED-B8DB-757D5D9316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923330"/>
          </a:xfrm>
          <a:prstGeom prst="rect">
            <a:avLst/>
          </a:prstGeom>
          <a:noFill/>
          <a:ln>
            <a:noFill/>
          </a:ln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«Развитие и поддержка малого и среднего </a:t>
            </a:r>
          </a:p>
          <a:p>
            <a:pPr algn="ctr">
              <a:defRPr/>
            </a:pPr>
            <a:r>
              <a:rPr lang="ru-RU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предпринимательства в муниципальном  районе Мелеузовский район </a:t>
            </a:r>
          </a:p>
          <a:p>
            <a:pPr algn="ctr">
              <a:defRPr/>
            </a:pPr>
            <a:r>
              <a:rPr lang="ru-RU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 Башкортостан»   </a:t>
            </a:r>
          </a:p>
        </p:txBody>
      </p:sp>
      <p:pic>
        <p:nvPicPr>
          <p:cNvPr id="87047" name="Picture 2" descr="C:\Users\User\Pictures\1407870129_0929_1000x800.jpg">
            <a:extLst>
              <a:ext uri="{FF2B5EF4-FFF2-40B4-BE49-F238E27FC236}">
                <a16:creationId xmlns:a16="http://schemas.microsoft.com/office/drawing/2014/main" xmlns="" id="{09CA3B2D-7FC8-4025-8BD9-AEA3FCE74F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6786" y="1204209"/>
            <a:ext cx="1801638" cy="153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48" name="Picture 4" descr="C:\Users\User\Pictures\Depositphotos_22928632_original.jpg">
            <a:extLst>
              <a:ext uri="{FF2B5EF4-FFF2-40B4-BE49-F238E27FC236}">
                <a16:creationId xmlns:a16="http://schemas.microsoft.com/office/drawing/2014/main" xmlns="" id="{00CFE434-FE86-407C-A7BF-995C29527E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1093" y="1204209"/>
            <a:ext cx="1871662" cy="153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Текст 6">
            <a:extLst>
              <a:ext uri="{FF2B5EF4-FFF2-40B4-BE49-F238E27FC236}">
                <a16:creationId xmlns:a16="http://schemas.microsoft.com/office/drawing/2014/main" xmlns="" id="{5C1E916E-2DBF-4B3E-8E26-37F668256A8A}"/>
              </a:ext>
            </a:extLst>
          </p:cNvPr>
          <p:cNvSpPr txBox="1">
            <a:spLocks/>
          </p:cNvSpPr>
          <p:nvPr/>
        </p:nvSpPr>
        <p:spPr>
          <a:xfrm>
            <a:off x="644714" y="2662110"/>
            <a:ext cx="7854571" cy="3457832"/>
          </a:xfrm>
          <a:prstGeom prst="rect">
            <a:avLst/>
          </a:prstGeom>
          <a:extLst/>
        </p:spPr>
        <p:txBody>
          <a:bodyPr rtlCol="0">
            <a:noAutofit/>
          </a:bodyPr>
          <a:lstStyle>
            <a:defPPr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defPPr>
            <a:lvl1pPr marL="342900" indent="-342900" eaLnBrk="1" hangingPunct="1">
              <a:buChar char="•"/>
              <a:defRPr sz="2800">
                <a:latin typeface="+mn-lt"/>
              </a:defRPr>
            </a:lvl1pPr>
            <a:lvl2pPr marL="742950" indent="-285750" eaLnBrk="1" hangingPunct="1">
              <a:buChar char="–"/>
              <a:defRPr sz="2400">
                <a:latin typeface="+mn-lt"/>
              </a:defRPr>
            </a:lvl2pPr>
            <a:lvl3pPr marL="1143000" indent="-228600" eaLnBrk="1" hangingPunct="1">
              <a:buChar char="•"/>
              <a:defRPr sz="2400">
                <a:latin typeface="+mn-lt"/>
              </a:defRPr>
            </a:lvl3pPr>
            <a:lvl4pPr marL="1600200" indent="-228600" eaLnBrk="1" hangingPunct="1">
              <a:buChar char="–"/>
              <a:defRPr sz="2000">
                <a:latin typeface="+mn-lt"/>
              </a:defRPr>
            </a:lvl4pPr>
            <a:lvl5pPr marL="2057400" indent="-228600" eaLnBrk="1" hangingPunct="1">
              <a:buChar char="»"/>
              <a:defRPr sz="2000">
                <a:latin typeface="+mn-lt"/>
              </a:defRPr>
            </a:lvl5pPr>
            <a:lvl6pPr marL="2514600" indent="-228600" eaLnBrk="1" hangingPunct="1">
              <a:buChar char="•"/>
              <a:defRPr sz="2000"/>
            </a:lvl6pPr>
            <a:lvl7pPr marL="2971800" indent="-228600" eaLnBrk="1" hangingPunct="1">
              <a:buChar char="•"/>
              <a:defRPr sz="2000"/>
            </a:lvl7pPr>
            <a:lvl8pPr marL="3429000" indent="-228600" eaLnBrk="1" hangingPunct="1">
              <a:buChar char="•"/>
              <a:defRPr sz="2000"/>
            </a:lvl8pPr>
            <a:lvl9pPr marL="3886200" indent="-228600" eaLnBrk="1" hangingPunct="1">
              <a:buChar char="•"/>
              <a:defRPr sz="2000"/>
            </a:lvl9pPr>
          </a:lstStyle>
          <a:p>
            <a:pPr marL="0" indent="0" defTabSz="457200">
              <a:buClr>
                <a:schemeClr val="tx1"/>
              </a:buClr>
              <a:buSzPct val="80000"/>
              <a:buNone/>
              <a:defRPr/>
            </a:pPr>
            <a:r>
              <a:rPr lang="ru-RU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 программы : </a:t>
            </a:r>
          </a:p>
          <a:p>
            <a:pPr marL="0" indent="0" defTabSz="457200">
              <a:buClr>
                <a:schemeClr val="tx1"/>
              </a:buClr>
              <a:buSzPct val="80000"/>
              <a:buNone/>
              <a:defRPr/>
            </a:pPr>
            <a:r>
              <a:rPr lang="ru-RU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Увеличить  финансовый результат от всех видов предпринимательской деятельности;</a:t>
            </a:r>
          </a:p>
          <a:p>
            <a:pPr marL="0" indent="0" defTabSz="457200">
              <a:buClr>
                <a:schemeClr val="tx1"/>
              </a:buClr>
              <a:buSzPct val="80000"/>
              <a:buNone/>
              <a:defRPr/>
            </a:pPr>
            <a:r>
              <a:rPr lang="ru-RU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Увеличить численность населения </a:t>
            </a:r>
            <a:r>
              <a:rPr lang="ru-RU" sz="1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Мелеузовкого</a:t>
            </a:r>
            <a:r>
              <a:rPr lang="ru-RU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района Республики Башкортостан, осуществляющего предпринимательскую деятельность и работающего в сфере малого и среднего предпринимательства;</a:t>
            </a:r>
          </a:p>
          <a:p>
            <a:pPr marL="0" indent="0" defTabSz="457200">
              <a:buClr>
                <a:schemeClr val="tx1"/>
              </a:buClr>
              <a:buSzPct val="80000"/>
              <a:buNone/>
              <a:defRPr/>
            </a:pPr>
            <a:r>
              <a:rPr lang="ru-RU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Формирование  благоприятного    климата  для развития малого и среднего бизнеса в муниципальном районе Мелеузовский район Республики Башкортостан;</a:t>
            </a:r>
          </a:p>
          <a:p>
            <a:pPr marL="0" indent="0" defTabSz="457200">
              <a:buClr>
                <a:schemeClr val="tx1"/>
              </a:buClr>
              <a:buSzPct val="80000"/>
              <a:buNone/>
              <a:defRPr/>
            </a:pPr>
            <a:r>
              <a:rPr lang="ru-RU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 Развитие  прогрессивных  технологий  финансовой  и инвестиционной  поддержки,  повышение  доступности  финансовых ресурсов  для  субъектов  малого  и  среднего  предпринимательства муниципального района Мелеузовский район Республики Башкортостан;</a:t>
            </a:r>
          </a:p>
          <a:p>
            <a:pPr marL="0" indent="0" defTabSz="457200">
              <a:buClr>
                <a:schemeClr val="tx1"/>
              </a:buClr>
              <a:buSzPct val="80000"/>
              <a:buNone/>
              <a:defRPr/>
            </a:pPr>
            <a:r>
              <a:rPr lang="ru-RU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 Создание  эффективной  инфраструктуры  поддержки  субъектов малого и среднего предпринимательства; </a:t>
            </a:r>
          </a:p>
          <a:p>
            <a:pPr marL="0" indent="0" defTabSz="457200">
              <a:buClr>
                <a:schemeClr val="tx1"/>
              </a:buClr>
              <a:buSzPct val="80000"/>
              <a:buNone/>
              <a:defRPr/>
            </a:pPr>
            <a:r>
              <a:rPr lang="ru-RU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6. Развитие системы информационно-консультационной, научной и образовательной  поддержки  субъектов  малого  и  среднего предпринимательства;</a:t>
            </a:r>
          </a:p>
          <a:p>
            <a:pPr marL="0" indent="0" defTabSz="457200">
              <a:buClr>
                <a:schemeClr val="tx1"/>
              </a:buClr>
              <a:buSzPct val="80000"/>
              <a:buNone/>
              <a:defRPr/>
            </a:pPr>
            <a:r>
              <a:rPr lang="ru-RU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7. Содействие  росту  конкурентоспособности  и  продвижению продукции  субъектов  малого  и  среднего  предпринимательства  на товарные рынки;</a:t>
            </a:r>
          </a:p>
          <a:p>
            <a:pPr marL="0" indent="0" defTabSz="457200">
              <a:buClr>
                <a:schemeClr val="tx1"/>
              </a:buClr>
              <a:buSzPct val="80000"/>
              <a:buNone/>
              <a:defRPr/>
            </a:pPr>
            <a:r>
              <a:rPr lang="ru-RU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8. Повышение  престижа  предпринимательской  деятельности  в муниципальном районе Мелеузовский район Республики Башкортостан;</a:t>
            </a:r>
          </a:p>
          <a:p>
            <a:pPr marL="0" indent="0" defTabSz="457200">
              <a:buClr>
                <a:schemeClr val="tx1"/>
              </a:buClr>
              <a:buSzPct val="80000"/>
              <a:buNone/>
              <a:defRPr/>
            </a:pPr>
            <a:r>
              <a:rPr lang="ru-RU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9. Развитие малого и среднего предпринимательства во всех отраслях и секторах экономики  муниципального района Мелеузовский район Республики Башкортостан.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93718A14-E25D-4C57-A24C-BFFDBE0902E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204209"/>
            <a:ext cx="2102798" cy="1467042"/>
          </a:xfrm>
          <a:prstGeom prst="rect">
            <a:avLst/>
          </a:prstGeom>
        </p:spPr>
      </p:pic>
    </p:spTree>
  </p:cSld>
  <p:clrMapOvr>
    <a:masterClrMapping/>
  </p:clrMapOvr>
  <p:transition spd="slow" advTm="9000">
    <p:fade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11368BDE-B97B-49DC-8C39-8A71E7C21354}"/>
              </a:ext>
            </a:extLst>
          </p:cNvPr>
          <p:cNvSpPr/>
          <p:nvPr/>
        </p:nvSpPr>
        <p:spPr>
          <a:xfrm>
            <a:off x="0" y="0"/>
            <a:ext cx="9144000" cy="92333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6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«Развитие сельского хозяйства и регулирование рынков  сельскохозяйственной продукции, сырья и продовольствия  в муниципальном  районе</a:t>
            </a:r>
          </a:p>
          <a:p>
            <a:pPr algn="ctr">
              <a:defRPr/>
            </a:pPr>
            <a:r>
              <a:rPr lang="ru-RU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Мелеузовский</a:t>
            </a:r>
            <a:r>
              <a:rPr lang="ru-RU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 Республики </a:t>
            </a:r>
            <a:r>
              <a:rPr lang="ru-RU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Башкортостан</a:t>
            </a:r>
            <a:r>
              <a:rPr lang="ru-RU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  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B27D9537-9D89-4324-855A-21C1BE1D0896}"/>
              </a:ext>
            </a:extLst>
          </p:cNvPr>
          <p:cNvSpPr/>
          <p:nvPr/>
        </p:nvSpPr>
        <p:spPr>
          <a:xfrm>
            <a:off x="6089646" y="923330"/>
            <a:ext cx="3054354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>
              <a:buClr>
                <a:schemeClr val="tx1"/>
              </a:buClr>
              <a:buSzPct val="80000"/>
              <a:defRPr/>
            </a:pPr>
            <a:r>
              <a:rPr lang="ru-RU" sz="1400" b="1" i="1" u="sng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Цели </a:t>
            </a:r>
            <a:r>
              <a:rPr lang="ru-RU" sz="1400" b="1" i="1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программы :</a:t>
            </a:r>
            <a:r>
              <a:rPr lang="ru-RU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defTabSz="457200">
              <a:buClr>
                <a:schemeClr val="tx1"/>
              </a:buClr>
              <a:buSzPct val="80000"/>
              <a:defRPr/>
            </a:pPr>
            <a:r>
              <a:rPr lang="ru-RU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увеличить производство продукции сельского хозяйства и ее переработки;</a:t>
            </a:r>
          </a:p>
          <a:p>
            <a:pPr defTabSz="457200">
              <a:buClr>
                <a:schemeClr val="tx1"/>
              </a:buClr>
              <a:buSzPct val="80000"/>
              <a:defRPr/>
            </a:pPr>
            <a:r>
              <a:rPr lang="ru-RU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предупреждение и ликвидация заразных, и массовых незаразных заболеваний животных, защита населения от болезней общих для человека и животных;</a:t>
            </a:r>
          </a:p>
          <a:p>
            <a:pPr defTabSz="457200">
              <a:buClr>
                <a:schemeClr val="tx1"/>
              </a:buClr>
              <a:buSzPct val="80000"/>
              <a:defRPr/>
            </a:pPr>
            <a:r>
              <a:rPr lang="ru-RU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повысить финансовую устойчивость предприятий агропромышленного комплекса.</a:t>
            </a:r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xmlns="" id="{EC748BD4-35DB-4B51-AB20-178D4B8919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923928" y="3522450"/>
            <a:ext cx="4725275" cy="3146910"/>
          </a:xfrm>
          <a:extLst/>
        </p:spPr>
        <p:txBody>
          <a:bodyPr rtlCol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300" b="1" i="1" u="sng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 </a:t>
            </a:r>
            <a:r>
              <a:rPr lang="ru-RU" sz="1300" b="1" i="1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программы :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3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3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стимулирование увеличения  производства основных видов сельскохозяйственной продукции и производства пищевых продуктов;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3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поддержка малых форм хозяйствования;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3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повышение уровня рентабельности в сельском хозяйстве для обеспечения его устойчивого развития;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3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стимулирование инновационной деятельности и инновационного развития агропромышленного комплекса;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3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повышение технической оснащенности в сельском хозяйстве;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3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 улучшение ветеринарно-санитарной обстановки в сельском хозяйстве.</a:t>
            </a:r>
          </a:p>
        </p:txBody>
      </p:sp>
      <p:pic>
        <p:nvPicPr>
          <p:cNvPr id="89094" name="Picture 2" descr="C:\Users\User\Pictures\maxresdefault.jpg">
            <a:extLst>
              <a:ext uri="{FF2B5EF4-FFF2-40B4-BE49-F238E27FC236}">
                <a16:creationId xmlns:a16="http://schemas.microsoft.com/office/drawing/2014/main" xmlns="" id="{CB5C4543-F366-4431-864F-3AFB17A3CF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88" y="3284984"/>
            <a:ext cx="3354387" cy="1628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095" name="Picture 2" descr="C:\Users\User\Pictures\kwick_slide1.jpg">
            <a:extLst>
              <a:ext uri="{FF2B5EF4-FFF2-40B4-BE49-F238E27FC236}">
                <a16:creationId xmlns:a16="http://schemas.microsoft.com/office/drawing/2014/main" xmlns="" id="{FBD0715F-17CB-47A9-B539-3F46A1C53D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89" y="4940894"/>
            <a:ext cx="3354386" cy="1728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Диаграмма 7">
            <a:extLst>
              <a:ext uri="{FF2B5EF4-FFF2-40B4-BE49-F238E27FC236}">
                <a16:creationId xmlns:a16="http://schemas.microsoft.com/office/drawing/2014/main" xmlns="" id="{976CCDFA-9A61-4536-ABD5-5781BEB4256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99032436"/>
              </p:ext>
            </p:extLst>
          </p:nvPr>
        </p:nvGraphicFramePr>
        <p:xfrm>
          <a:off x="50800" y="993775"/>
          <a:ext cx="2540918" cy="203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1" name="Диаграмма 10">
            <a:extLst>
              <a:ext uri="{FF2B5EF4-FFF2-40B4-BE49-F238E27FC236}">
                <a16:creationId xmlns:a16="http://schemas.microsoft.com/office/drawing/2014/main" xmlns="" id="{271F34B4-18BE-4DEC-AAEE-EDFF472949C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97999179"/>
              </p:ext>
            </p:extLst>
          </p:nvPr>
        </p:nvGraphicFramePr>
        <p:xfrm>
          <a:off x="2195735" y="896681"/>
          <a:ext cx="3714399" cy="21002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</p:cSld>
  <p:clrMapOvr>
    <a:masterClrMapping/>
  </p:clrMapOvr>
  <p:transition spd="slow" advTm="9000">
    <p:fade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Line 7">
            <a:extLst>
              <a:ext uri="{FF2B5EF4-FFF2-40B4-BE49-F238E27FC236}">
                <a16:creationId xmlns:a16="http://schemas.microsoft.com/office/drawing/2014/main" xmlns="" id="{5F68F02C-7DC5-42DB-8F91-9C6D25204AC6}"/>
              </a:ext>
            </a:extLst>
          </p:cNvPr>
          <p:cNvSpPr>
            <a:spLocks noChangeShapeType="1"/>
          </p:cNvSpPr>
          <p:nvPr/>
        </p:nvSpPr>
        <p:spPr bwMode="auto">
          <a:xfrm>
            <a:off x="1116013" y="29972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91139" name="Rectangle 8">
            <a:extLst>
              <a:ext uri="{FF2B5EF4-FFF2-40B4-BE49-F238E27FC236}">
                <a16:creationId xmlns:a16="http://schemas.microsoft.com/office/drawing/2014/main" xmlns="" id="{23790175-62D1-491F-AECB-CB2CA776FA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313" y="3648075"/>
            <a:ext cx="8496300" cy="922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>
                <a:solidFill>
                  <a:schemeClr val="tx1"/>
                </a:solidFill>
                <a:latin typeface="Arial" panose="020B0604020202020204" pitchFamily="34" charset="0"/>
              </a:rPr>
              <a:t>                                 </a:t>
            </a:r>
          </a:p>
        </p:txBody>
      </p:sp>
      <p:sp>
        <p:nvSpPr>
          <p:cNvPr id="97284" name="TextBox 2">
            <a:extLst>
              <a:ext uri="{FF2B5EF4-FFF2-40B4-BE49-F238E27FC236}">
                <a16:creationId xmlns:a16="http://schemas.microsoft.com/office/drawing/2014/main" xmlns="" id="{775FF383-556D-48C9-AE57-2F277348AA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512" y="1304275"/>
            <a:ext cx="6259827" cy="41498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buFont typeface="Wingdings 3" panose="05040102010807070707" pitchFamily="18" charset="2"/>
              <a:buNone/>
              <a:defRPr/>
            </a:pPr>
            <a:r>
              <a:rPr lang="ru-RU" alt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</a:t>
            </a:r>
            <a:r>
              <a:rPr lang="ru-RU" alt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направления расходования средств в рамках программы на </a:t>
            </a:r>
            <a:r>
              <a:rPr lang="ru-RU" alt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 год</a:t>
            </a:r>
          </a:p>
          <a:p>
            <a:pPr algn="ctr" eaLnBrk="1" hangingPunct="1">
              <a:buFont typeface="Wingdings 3" panose="05040102010807070707" pitchFamily="18" charset="2"/>
              <a:buNone/>
              <a:defRPr/>
            </a:pPr>
            <a:endParaRPr lang="ru-RU" alt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 eaLnBrk="1" hangingPunct="1">
              <a:spcBef>
                <a:spcPct val="0"/>
              </a:spcBef>
              <a:buClrTx/>
              <a:buSzTx/>
              <a:buFont typeface="Wingdings" panose="05000000000000000000" pitchFamily="2" charset="2"/>
              <a:buChar char="q"/>
              <a:defRPr/>
            </a:pP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подотрасли растениеводства, переработки и реализации продукции растениеводства – </a:t>
            </a: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2 600,0 тыс.рублей;</a:t>
            </a:r>
          </a:p>
          <a:p>
            <a:pPr marL="171450" indent="-171450">
              <a:spcBef>
                <a:spcPts val="7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/>
            </a:pP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Информационно-консультационное обслуживание сельхоз- товаропроизводителей всех форм собственности 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2 824,0 </a:t>
            </a:r>
            <a:r>
              <a:rPr lang="ru-RU" sz="1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тыс.рублей</a:t>
            </a: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171450" indent="-171450">
              <a:spcBef>
                <a:spcPts val="7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/>
            </a:pP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реализации муниципальной программы "Развитие сельского хозяйства и регулирование рынков сельскохозяйственной продукции, сырья и продовольствия в муниципальном районе Мелеузовский район Республики Башкортостан – </a:t>
            </a: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1 000,00тыс.рублей</a:t>
            </a: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171450" indent="-171450">
              <a:spcBef>
                <a:spcPts val="7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/>
            </a:pP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деятельности малых форм хозяйствования </a:t>
            </a: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500,0 тыс.рублей;</a:t>
            </a:r>
          </a:p>
          <a:p>
            <a:pPr marL="171450" indent="-171450">
              <a:spcBef>
                <a:spcPts val="7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/>
            </a:pP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Создание условий для благоприятной ветеринарно-санитарной обстановки в сельском хозяйстве –</a:t>
            </a: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808,8 </a:t>
            </a: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тыс.рублей.</a:t>
            </a:r>
          </a:p>
          <a:p>
            <a:pPr marL="342900" indent="-342900" eaLnBrk="1" hangingPunct="1">
              <a:spcBef>
                <a:spcPct val="0"/>
              </a:spcBef>
              <a:buClrTx/>
              <a:buSzTx/>
              <a:buFont typeface="Wingdings 3" panose="05040102010807070707" pitchFamily="18" charset="2"/>
              <a:buAutoNum type="arabicPeriod"/>
              <a:defRPr/>
            </a:pP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endParaRPr lang="ru-RU" alt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Box 2">
            <a:extLst>
              <a:ext uri="{FF2B5EF4-FFF2-40B4-BE49-F238E27FC236}">
                <a16:creationId xmlns:a16="http://schemas.microsoft.com/office/drawing/2014/main" xmlns="" id="{4626436C-7265-4932-A12B-6B97471147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68560" y="150465"/>
            <a:ext cx="9612560" cy="830263"/>
          </a:xfrm>
          <a:prstGeom prst="rect">
            <a:avLst/>
          </a:prstGeom>
          <a:noFill/>
          <a:ln>
            <a:noFill/>
          </a:ln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Муниципальная программа «Развитие сельского хозяйства и регулирование рынков</a:t>
            </a:r>
          </a:p>
          <a:p>
            <a:pPr algn="ctr">
              <a:defRPr/>
            </a:pPr>
            <a:r>
              <a:rPr lang="ru-RU" sz="1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сельскохозяйственной продукции, сырья и продовольствия  в муниципальном  районе Мелеузовский район Республики Башкортостан»   </a:t>
            </a:r>
          </a:p>
        </p:txBody>
      </p:sp>
      <p:pic>
        <p:nvPicPr>
          <p:cNvPr id="91142" name="Picture 4" descr="C:\Users\User\Pictures\техника.jpg">
            <a:extLst>
              <a:ext uri="{FF2B5EF4-FFF2-40B4-BE49-F238E27FC236}">
                <a16:creationId xmlns:a16="http://schemas.microsoft.com/office/drawing/2014/main" xmlns="" id="{8786B3F7-C4E8-47F2-80F2-F9939C0243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9339" y="3499983"/>
            <a:ext cx="2381133" cy="2514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44" name="Picture 2" descr="C:\Users\User\Pictures\veggie-photo-for-6-163.jpg">
            <a:extLst>
              <a:ext uri="{FF2B5EF4-FFF2-40B4-BE49-F238E27FC236}">
                <a16:creationId xmlns:a16="http://schemas.microsoft.com/office/drawing/2014/main" xmlns="" id="{4E717C96-645B-4912-BCA6-76BB4EB89D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8402" y="1186007"/>
            <a:ext cx="2043006" cy="1958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9000">
    <p:fade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Диаграмма 10">
            <a:extLst>
              <a:ext uri="{FF2B5EF4-FFF2-40B4-BE49-F238E27FC236}">
                <a16:creationId xmlns:a16="http://schemas.microsoft.com/office/drawing/2014/main" xmlns="" id="{6687C169-8FEF-4D51-A6E3-0ABFFF4E739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8285588"/>
              </p:ext>
            </p:extLst>
          </p:nvPr>
        </p:nvGraphicFramePr>
        <p:xfrm>
          <a:off x="2165845" y="536883"/>
          <a:ext cx="3524595" cy="21195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B4BF9140-FCC2-4AD2-962B-A86CE48ABA7D}"/>
              </a:ext>
            </a:extLst>
          </p:cNvPr>
          <p:cNvSpPr/>
          <p:nvPr/>
        </p:nvSpPr>
        <p:spPr>
          <a:xfrm>
            <a:off x="0" y="0"/>
            <a:ext cx="9144000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«Развитие культуры в муниципальном  районе</a:t>
            </a:r>
          </a:p>
          <a:p>
            <a:pPr algn="ctr">
              <a:defRPr/>
            </a:pPr>
            <a:r>
              <a:rPr lang="ru-RU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Мелеузовский</a:t>
            </a:r>
            <a:r>
              <a:rPr lang="ru-RU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 Республики Башкортостан»   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70FFA816-7C08-4B04-98DD-BF005CF15074}"/>
              </a:ext>
            </a:extLst>
          </p:cNvPr>
          <p:cNvSpPr/>
          <p:nvPr/>
        </p:nvSpPr>
        <p:spPr>
          <a:xfrm>
            <a:off x="5701427" y="592064"/>
            <a:ext cx="3354789" cy="236988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100" i="1" u="sng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Цели </a:t>
            </a:r>
            <a:r>
              <a:rPr lang="ru-RU" sz="1100" i="1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программы : </a:t>
            </a:r>
          </a:p>
          <a:p>
            <a:pPr marL="285750" indent="-285750">
              <a:buFontTx/>
              <a:buChar char="-"/>
              <a:defRPr/>
            </a:pPr>
            <a:r>
              <a:rPr lang="ru-RU" sz="11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единого культурного пространства, создание условий для выравнивания  доступа населения к культурным ценностям, информационным ресурсам и  повышения уровня удовлетворенности населения муниципального района </a:t>
            </a:r>
            <a:r>
              <a:rPr lang="ru-RU" sz="11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Мелеузовский</a:t>
            </a:r>
            <a:r>
              <a:rPr lang="ru-RU" sz="11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 Республики Башкортостан качеством предоставляемых услуг в сфере культуры и искусства;</a:t>
            </a:r>
          </a:p>
          <a:p>
            <a:pPr marL="285750" indent="-285750">
              <a:buFontTx/>
              <a:buChar char="-"/>
              <a:defRPr/>
            </a:pPr>
            <a:r>
              <a:rPr lang="ru-RU" sz="11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открытого информационного пространства на территории муниципального района  Мелеузовский </a:t>
            </a:r>
            <a:r>
              <a:rPr lang="ru-RU" sz="11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район</a:t>
            </a:r>
            <a:r>
              <a:rPr lang="ru-RU" sz="1100" b="1" i="1" dirty="0" smtClean="0">
                <a:solidFill>
                  <a:schemeClr val="bg1"/>
                </a:solidFill>
              </a:rPr>
              <a:t>.</a:t>
            </a:r>
            <a:r>
              <a:rPr lang="ru-RU" sz="1600" dirty="0" smtClean="0">
                <a:solidFill>
                  <a:schemeClr val="bg1"/>
                </a:solidFill>
                <a:effectLst>
                  <a:glow rad="88900">
                    <a:srgbClr val="FFFF00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600" i="1" dirty="0">
              <a:ln>
                <a:solidFill>
                  <a:schemeClr val="accent4">
                    <a:lumMod val="50000"/>
                  </a:schemeClr>
                </a:solidFill>
              </a:ln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xmlns="" id="{15A81086-B58A-4CBD-94FD-A58DF65A5D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0" y="2404746"/>
            <a:ext cx="9260076" cy="1698826"/>
          </a:xfrm>
          <a:extLst/>
        </p:spPr>
        <p:txBody>
          <a:bodyPr rtlCol="0">
            <a:normAutofit fontScale="92500" lnSpcReduction="10000"/>
          </a:bodyPr>
          <a:lstStyle/>
          <a:p>
            <a:pPr eaLnBrk="1" fontAlgn="auto" hangingPunct="1">
              <a:spcAft>
                <a:spcPts val="0"/>
              </a:spcAft>
              <a:buFont typeface="Wingdings 3" charset="2"/>
              <a:buNone/>
              <a:defRPr/>
            </a:pPr>
            <a:endParaRPr lang="ru-RU" sz="1600" b="1" i="1" dirty="0">
              <a:ln>
                <a:solidFill>
                  <a:srgbClr val="7030A0"/>
                </a:solidFill>
                <a:prstDash val="solid"/>
                <a:bevel/>
              </a:ln>
              <a:solidFill>
                <a:schemeClr val="tx1"/>
              </a:solidFill>
              <a:effectLst>
                <a:glow>
                  <a:schemeClr val="accent2">
                    <a:lumMod val="20000"/>
                    <a:lumOff val="8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fontAlgn="auto" hangingPunct="1">
              <a:spcAft>
                <a:spcPts val="0"/>
              </a:spcAft>
              <a:buFont typeface="Wingdings 3" charset="2"/>
              <a:buNone/>
              <a:defRPr/>
            </a:pPr>
            <a:r>
              <a:rPr lang="ru-RU" b="1" i="1" dirty="0">
                <a:ln>
                  <a:solidFill>
                    <a:srgbClr val="7030A0"/>
                  </a:solidFill>
                  <a:prstDash val="solid"/>
                  <a:bevel/>
                </a:ln>
                <a:solidFill>
                  <a:schemeClr val="tx1"/>
                </a:solidFill>
                <a:effectLst>
                  <a:glow>
                    <a:schemeClr val="accent2">
                      <a:lumMod val="20000"/>
                      <a:lumOff val="8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smtClean="0">
                <a:ln>
                  <a:solidFill>
                    <a:srgbClr val="7030A0"/>
                  </a:solidFill>
                  <a:prstDash val="solid"/>
                  <a:bevel/>
                </a:ln>
                <a:solidFill>
                  <a:schemeClr val="tx1"/>
                </a:solidFill>
                <a:effectLst>
                  <a:glow>
                    <a:schemeClr val="accent2">
                      <a:lumMod val="20000"/>
                      <a:lumOff val="8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ru-RU" sz="1500" b="1" i="1" dirty="0" smtClean="0">
                <a:ln>
                  <a:solidFill>
                    <a:srgbClr val="7030A0"/>
                  </a:solidFill>
                  <a:prstDash val="solid"/>
                  <a:bevel/>
                </a:ln>
                <a:solidFill>
                  <a:schemeClr val="tx1"/>
                </a:solidFill>
                <a:effectLst>
                  <a:glow>
                    <a:schemeClr val="accent2">
                      <a:lumMod val="20000"/>
                      <a:lumOff val="8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</a:t>
            </a:r>
            <a:r>
              <a:rPr lang="ru-RU" sz="1500" b="1" i="1" dirty="0" smtClean="0">
                <a:ln>
                  <a:solidFill>
                    <a:srgbClr val="7030A0"/>
                  </a:solidFill>
                  <a:prstDash val="solid"/>
                  <a:bevel/>
                </a:ln>
                <a:solidFill>
                  <a:schemeClr val="bg1"/>
                </a:solidFill>
                <a:effectLst>
                  <a:glow>
                    <a:schemeClr val="accent2">
                      <a:lumMod val="20000"/>
                      <a:lumOff val="8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1400" i="1" u="sng" dirty="0">
                <a:ln>
                  <a:noFill/>
                  <a:prstDash val="solid"/>
                  <a:bevel/>
                </a:ln>
                <a:solidFill>
                  <a:schemeClr val="bg1"/>
                </a:solidFill>
                <a:effectLst>
                  <a:glow>
                    <a:schemeClr val="accent2">
                      <a:lumMod val="20000"/>
                      <a:lumOff val="8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З</a:t>
            </a:r>
            <a:r>
              <a:rPr lang="ru-RU" sz="1400" i="1" u="sng" dirty="0" smtClean="0">
                <a:ln>
                  <a:noFill/>
                  <a:prstDash val="solid"/>
                  <a:bevel/>
                </a:ln>
                <a:solidFill>
                  <a:schemeClr val="bg1"/>
                </a:solidFill>
                <a:effectLst>
                  <a:glow>
                    <a:schemeClr val="accent2">
                      <a:lumMod val="20000"/>
                      <a:lumOff val="8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адачи </a:t>
            </a:r>
            <a:r>
              <a:rPr lang="ru-RU" sz="1400" i="1" u="sng" dirty="0">
                <a:ln>
                  <a:noFill/>
                  <a:prstDash val="solid"/>
                  <a:bevel/>
                </a:ln>
                <a:solidFill>
                  <a:schemeClr val="bg1"/>
                </a:solidFill>
                <a:effectLst>
                  <a:glow>
                    <a:schemeClr val="accent2">
                      <a:lumMod val="20000"/>
                      <a:lumOff val="8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программы : </a:t>
            </a:r>
          </a:p>
          <a:p>
            <a:pPr marL="285750" indent="-285750" eaLnBrk="1" fontAlgn="auto" hangingPunct="1">
              <a:spcAft>
                <a:spcPts val="0"/>
              </a:spcAft>
              <a:buFontTx/>
              <a:buChar char="-"/>
              <a:defRPr/>
            </a:pPr>
            <a:r>
              <a:rPr lang="ru-RU" sz="1400" i="1" dirty="0">
                <a:ln>
                  <a:noFill/>
                  <a:prstDash val="solid"/>
                  <a:bevel/>
                </a:ln>
                <a:solidFill>
                  <a:schemeClr val="tx1"/>
                </a:solidFill>
                <a:effectLst>
                  <a:glow>
                    <a:schemeClr val="accent2">
                      <a:lumMod val="20000"/>
                      <a:lumOff val="8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</a:t>
            </a:r>
            <a:r>
              <a:rPr lang="ru-RU" sz="1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здать благоприятные условия для устойчивого развития сферы культуры и искусства, сохранить культурное и историческое наследие, увеличить доступ населения к культурным ценностям и информации;</a:t>
            </a:r>
          </a:p>
          <a:p>
            <a:pPr marL="285750" indent="-285750" eaLnBrk="1" fontAlgn="auto" hangingPunct="1">
              <a:spcAft>
                <a:spcPts val="0"/>
              </a:spcAft>
              <a:buFontTx/>
              <a:buChar char="-"/>
              <a:defRPr/>
            </a:pPr>
            <a:r>
              <a:rPr lang="ru-RU" sz="1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создать условия для эффективного развития системы дополнительного образования детей  в сфере культуры и искусства;</a:t>
            </a:r>
          </a:p>
          <a:p>
            <a:pPr marL="285750" indent="-285750" eaLnBrk="1" fontAlgn="auto" hangingPunct="1">
              <a:spcAft>
                <a:spcPts val="0"/>
              </a:spcAft>
              <a:buFontTx/>
              <a:buChar char="-"/>
              <a:defRPr/>
            </a:pPr>
            <a:r>
              <a:rPr lang="ru-RU" sz="1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прав граждан в сфере информатизации и расширение  информационного пространства на территории муниципального района </a:t>
            </a:r>
            <a:r>
              <a:rPr lang="ru-RU" sz="14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Мелеузовский</a:t>
            </a:r>
            <a:r>
              <a:rPr lang="ru-RU" sz="1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 Республики Башкортостан</a:t>
            </a:r>
            <a:endParaRPr lang="ru-RU" sz="1400" i="1" dirty="0">
              <a:ln>
                <a:solidFill>
                  <a:schemeClr val="accent6">
                    <a:lumMod val="75000"/>
                  </a:schemeClr>
                </a:solidFill>
              </a:ln>
              <a:solidFill>
                <a:schemeClr val="tx1"/>
              </a:solidFill>
              <a:effectLst>
                <a:glow rad="63500">
                  <a:schemeClr val="accent2">
                    <a:lumMod val="20000"/>
                    <a:lumOff val="8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3190" name="Picture 2" descr="C:\Users\User\Pictures\etnos.jpg">
            <a:extLst>
              <a:ext uri="{FF2B5EF4-FFF2-40B4-BE49-F238E27FC236}">
                <a16:creationId xmlns:a16="http://schemas.microsoft.com/office/drawing/2014/main" xmlns="" id="{55B3A3A6-068B-4C1F-A2DD-5048F84FDA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750" y="2205945"/>
            <a:ext cx="106152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Диаграмма 7">
            <a:extLst>
              <a:ext uri="{FF2B5EF4-FFF2-40B4-BE49-F238E27FC236}">
                <a16:creationId xmlns:a16="http://schemas.microsoft.com/office/drawing/2014/main" xmlns="" id="{17EB9BBA-F07D-4958-A327-5ADE23C65B1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46379807"/>
              </p:ext>
            </p:extLst>
          </p:nvPr>
        </p:nvGraphicFramePr>
        <p:xfrm>
          <a:off x="-107949" y="712759"/>
          <a:ext cx="2540918" cy="18462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93192" name="Прямоугольник 1">
            <a:extLst>
              <a:ext uri="{FF2B5EF4-FFF2-40B4-BE49-F238E27FC236}">
                <a16:creationId xmlns:a16="http://schemas.microsoft.com/office/drawing/2014/main" xmlns="" id="{A4FFD11C-074F-45A9-9597-B13D04836B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0391" y="3946989"/>
            <a:ext cx="8452494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направления расходования средств в рамках программы на </a:t>
            </a:r>
            <a:r>
              <a:rPr lang="ru-RU" alt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 </a:t>
            </a:r>
            <a:r>
              <a:rPr lang="ru-RU" alt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C0D6547-7E8E-400C-8EFA-95653350BD23}"/>
              </a:ext>
            </a:extLst>
          </p:cNvPr>
          <p:cNvSpPr txBox="1"/>
          <p:nvPr/>
        </p:nvSpPr>
        <p:spPr>
          <a:xfrm>
            <a:off x="-60796" y="4222347"/>
            <a:ext cx="9117012" cy="35830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spcBef>
                <a:spcPts val="7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Сохранение, создание, распространение культурных ценностей, предоставляемых культурных благ населению в различных формах и видах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90 864,8 </a:t>
            </a:r>
            <a:r>
              <a:rPr lang="ru-RU" sz="1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тыс.рублей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285750" indent="-285750" algn="just">
              <a:spcBef>
                <a:spcPts val="7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Организация обучения по программам дополнительного образования детей в сфере культуры и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искусства–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36 968,1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тыс.рублей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285750" indent="-285750" algn="just">
              <a:spcBef>
                <a:spcPts val="7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Организация производства и трансляции телевизионных передач о жизни  муниципального образования –         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3 500,0 </a:t>
            </a:r>
            <a:r>
              <a:rPr lang="ru-RU" sz="1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тыс.рублей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285750" indent="-285750" algn="just">
              <a:spcBef>
                <a:spcPts val="7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Размещение информации в печатных средствах массовой информации –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1 007,0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тыс.рублей;</a:t>
            </a:r>
          </a:p>
          <a:p>
            <a:pPr marL="285750" indent="-285750" algn="just">
              <a:spcBef>
                <a:spcPts val="7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Оказание муниципальной поддержки социально-ориентированным некоммерческим организациям для проведения мероприятий в области национальных, государственных, муниципальных и общественно-политических отношений, общественно-политических отношений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902,0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рублей.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700"/>
              </a:spcBef>
              <a:buClr>
                <a:schemeClr val="accent2"/>
              </a:buClr>
              <a:buSzPct val="60000"/>
              <a:defRPr/>
            </a:pPr>
            <a:endParaRPr lang="ru-RU" sz="1400" dirty="0">
              <a:latin typeface="Academy" pitchFamily="2" charset="0"/>
              <a:cs typeface="Arial" charset="0"/>
            </a:endParaRPr>
          </a:p>
          <a:p>
            <a:pPr algn="just">
              <a:spcBef>
                <a:spcPts val="700"/>
              </a:spcBef>
              <a:buClr>
                <a:schemeClr val="accent2"/>
              </a:buClr>
              <a:buSzPct val="60000"/>
              <a:defRPr/>
            </a:pP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spcBef>
                <a:spcPts val="700"/>
              </a:spcBef>
              <a:buClr>
                <a:schemeClr val="accent2"/>
              </a:buClr>
              <a:buSzPct val="60000"/>
              <a:buFontTx/>
              <a:buAutoNum type="arabicPeriod"/>
              <a:defRPr/>
            </a:pPr>
            <a:endParaRPr lang="ru-RU" dirty="0">
              <a:latin typeface="Academy" pitchFamily="2" charset="0"/>
              <a:cs typeface="Arial" charset="0"/>
            </a:endParaRPr>
          </a:p>
        </p:txBody>
      </p:sp>
    </p:spTree>
  </p:cSld>
  <p:clrMapOvr>
    <a:masterClrMapping/>
  </p:clrMapOvr>
  <p:transition spd="slow" advTm="9000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425151"/>
            <a:ext cx="8208912" cy="411510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ЭТАПЫ БЮДЖЕТНОГО ПРОЦЕССА</a:t>
            </a: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451546520"/>
              </p:ext>
            </p:extLst>
          </p:nvPr>
        </p:nvGraphicFramePr>
        <p:xfrm>
          <a:off x="683568" y="1430778"/>
          <a:ext cx="7919968" cy="41584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biLevel thresh="7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40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6115" y="2699104"/>
            <a:ext cx="2736304" cy="1542644"/>
          </a:xfrm>
          <a:prstGeom prst="rect">
            <a:avLst/>
          </a:prstGeom>
          <a:noFill/>
          <a:ln w="127000" cap="sq">
            <a:noFill/>
            <a:bevel/>
            <a:headEnd/>
            <a:tailEnd/>
          </a:ln>
          <a:effectLst/>
          <a:scene3d>
            <a:camera prst="orthographicFront">
              <a:rot lat="21299999" lon="0" rev="0"/>
            </a:camera>
            <a:lightRig rig="threePt" dir="t"/>
          </a:scene3d>
          <a:sp3d prstMaterial="dkEdge"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9" name="Прямоугольная выноска 8"/>
          <p:cNvSpPr/>
          <p:nvPr/>
        </p:nvSpPr>
        <p:spPr>
          <a:xfrm>
            <a:off x="7196097" y="4962617"/>
            <a:ext cx="1440160" cy="769441"/>
          </a:xfrm>
          <a:prstGeom prst="wedgeRectCallout">
            <a:avLst>
              <a:gd name="adj1" fmla="val -63168"/>
              <a:gd name="adj2" fmla="val -94955"/>
            </a:avLst>
          </a:prstGeom>
          <a:ln>
            <a:solidFill>
              <a:schemeClr val="tx1"/>
            </a:solidFill>
            <a:prstDash val="sysDot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ru-RU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Законодательные (представительные) органы </a:t>
            </a:r>
            <a:r>
              <a:rPr lang="ru-RU" sz="11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местного самоуправления</a:t>
            </a:r>
            <a:endParaRPr lang="ru-RU" sz="11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ая выноска 11"/>
          <p:cNvSpPr/>
          <p:nvPr/>
        </p:nvSpPr>
        <p:spPr>
          <a:xfrm>
            <a:off x="3903570" y="4164070"/>
            <a:ext cx="1408868" cy="600164"/>
          </a:xfrm>
          <a:prstGeom prst="wedgeRectCallout">
            <a:avLst>
              <a:gd name="adj1" fmla="val -8794"/>
              <a:gd name="adj2" fmla="val 81173"/>
            </a:avLst>
          </a:prstGeom>
          <a:solidFill>
            <a:srgbClr val="C1E0FF"/>
          </a:solidFill>
          <a:ln>
            <a:solidFill>
              <a:schemeClr val="tx1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ru-RU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Органы местного самоуправления,  финансовые органы</a:t>
            </a:r>
          </a:p>
        </p:txBody>
      </p:sp>
      <p:sp>
        <p:nvSpPr>
          <p:cNvPr id="13" name="Прямоугольная выноска 12"/>
          <p:cNvSpPr/>
          <p:nvPr/>
        </p:nvSpPr>
        <p:spPr>
          <a:xfrm>
            <a:off x="315141" y="2336299"/>
            <a:ext cx="1440160" cy="769441"/>
          </a:xfrm>
          <a:prstGeom prst="wedgeRectCallout">
            <a:avLst>
              <a:gd name="adj1" fmla="val 48913"/>
              <a:gd name="adj2" fmla="val 83076"/>
            </a:avLst>
          </a:prstGeom>
          <a:ln>
            <a:solidFill>
              <a:schemeClr val="tx1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ru-RU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Законодательные (представительные) органы </a:t>
            </a:r>
            <a:r>
              <a:rPr lang="ru-RU" sz="11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местного самоуправления</a:t>
            </a:r>
            <a:endParaRPr lang="ru-RU" sz="11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ая выноска 13"/>
          <p:cNvSpPr/>
          <p:nvPr/>
        </p:nvSpPr>
        <p:spPr>
          <a:xfrm>
            <a:off x="7585248" y="3176642"/>
            <a:ext cx="1235224" cy="938719"/>
          </a:xfrm>
          <a:prstGeom prst="wedgeRectCallout">
            <a:avLst>
              <a:gd name="adj1" fmla="val -73134"/>
              <a:gd name="adj2" fmla="val 49655"/>
            </a:avLst>
          </a:prstGeom>
          <a:solidFill>
            <a:srgbClr val="C1E0FF"/>
          </a:solidFill>
          <a:ln>
            <a:solidFill>
              <a:schemeClr val="tx1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ru-RU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Органы местного самоуправления, финансовые органы</a:t>
            </a:r>
          </a:p>
        </p:txBody>
      </p:sp>
      <p:sp>
        <p:nvSpPr>
          <p:cNvPr id="15" name="Прямоугольная выноска 14"/>
          <p:cNvSpPr/>
          <p:nvPr/>
        </p:nvSpPr>
        <p:spPr>
          <a:xfrm>
            <a:off x="2195736" y="1184703"/>
            <a:ext cx="1152128" cy="600164"/>
          </a:xfrm>
          <a:prstGeom prst="wedgeRectCallout">
            <a:avLst>
              <a:gd name="adj1" fmla="val 60572"/>
              <a:gd name="adj2" fmla="val 71736"/>
            </a:avLst>
          </a:prstGeom>
          <a:solidFill>
            <a:srgbClr val="C1E0FF"/>
          </a:solidFill>
          <a:ln>
            <a:solidFill>
              <a:schemeClr val="tx1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ru-RU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Органы местного самоуправления</a:t>
            </a:r>
          </a:p>
        </p:txBody>
      </p:sp>
      <p:sp>
        <p:nvSpPr>
          <p:cNvPr id="4" name="Прямоугольная выноска 3"/>
          <p:cNvSpPr/>
          <p:nvPr/>
        </p:nvSpPr>
        <p:spPr>
          <a:xfrm>
            <a:off x="403567" y="1340767"/>
            <a:ext cx="1224136" cy="864095"/>
          </a:xfrm>
          <a:prstGeom prst="wedgeRectCallout">
            <a:avLst>
              <a:gd name="adj1" fmla="val 71403"/>
              <a:gd name="adj2" fmla="val 43506"/>
            </a:avLst>
          </a:prstGeom>
          <a:solidFill>
            <a:srgbClr val="C1E0FF"/>
          </a:solidFill>
          <a:ln w="254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Контрольно-счетные органы и органы местного самоуправления</a:t>
            </a:r>
          </a:p>
        </p:txBody>
      </p:sp>
      <p:sp>
        <p:nvSpPr>
          <p:cNvPr id="16" name="Прямоугольная выноска 15"/>
          <p:cNvSpPr/>
          <p:nvPr/>
        </p:nvSpPr>
        <p:spPr>
          <a:xfrm>
            <a:off x="7585248" y="1289360"/>
            <a:ext cx="1235224" cy="938719"/>
          </a:xfrm>
          <a:prstGeom prst="wedgeRectCallout">
            <a:avLst>
              <a:gd name="adj1" fmla="val -72965"/>
              <a:gd name="adj2" fmla="val 90693"/>
            </a:avLst>
          </a:prstGeom>
          <a:solidFill>
            <a:srgbClr val="C1E0FF"/>
          </a:solidFill>
          <a:ln>
            <a:solidFill>
              <a:schemeClr val="tx1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ru-RU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Органы местного самоуправления, финансовые органы</a:t>
            </a:r>
          </a:p>
        </p:txBody>
      </p:sp>
      <p:sp>
        <p:nvSpPr>
          <p:cNvPr id="17" name="Прямоугольная выноска 16"/>
          <p:cNvSpPr/>
          <p:nvPr/>
        </p:nvSpPr>
        <p:spPr>
          <a:xfrm>
            <a:off x="511579" y="4677724"/>
            <a:ext cx="1224136" cy="938719"/>
          </a:xfrm>
          <a:prstGeom prst="wedgeRectCallout">
            <a:avLst>
              <a:gd name="adj1" fmla="val 87351"/>
              <a:gd name="adj2" fmla="val 2814"/>
            </a:avLst>
          </a:prstGeom>
          <a:solidFill>
            <a:srgbClr val="C1E0FF"/>
          </a:solidFill>
          <a:ln>
            <a:solidFill>
              <a:schemeClr val="tx1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ru-RU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Органы местного самоуправления, финансовые органы</a:t>
            </a:r>
          </a:p>
        </p:txBody>
      </p:sp>
    </p:spTree>
    <p:extLst>
      <p:ext uri="{BB962C8B-B14F-4D97-AF65-F5344CB8AC3E}">
        <p14:creationId xmlns:p14="http://schemas.microsoft.com/office/powerpoint/2010/main" val="1198119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52EE7EB2-7AD2-48C9-887B-0EFF25C396F0}"/>
              </a:ext>
            </a:extLst>
          </p:cNvPr>
          <p:cNvSpPr/>
          <p:nvPr/>
        </p:nvSpPr>
        <p:spPr>
          <a:xfrm>
            <a:off x="-318165" y="48965"/>
            <a:ext cx="9144000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ru-RU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«Развитие муниципальной службы в муниципальном  </a:t>
            </a:r>
          </a:p>
          <a:p>
            <a:pPr algn="ctr">
              <a:defRPr/>
            </a:pPr>
            <a:r>
              <a:rPr lang="ru-RU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районе </a:t>
            </a:r>
            <a:r>
              <a:rPr lang="ru-RU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Мелеузовский</a:t>
            </a:r>
            <a:r>
              <a:rPr lang="ru-RU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 Республики Башкортостан»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DAFDDB59-61E4-4494-8006-AEE1B08E2C88}"/>
              </a:ext>
            </a:extLst>
          </p:cNvPr>
          <p:cNvSpPr/>
          <p:nvPr/>
        </p:nvSpPr>
        <p:spPr>
          <a:xfrm>
            <a:off x="6501971" y="508031"/>
            <a:ext cx="2642029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endParaRPr lang="ru-RU" dirty="0"/>
          </a:p>
          <a:p>
            <a:pPr algn="just">
              <a:defRPr/>
            </a:pPr>
            <a:r>
              <a:rPr lang="ru-RU" sz="1200" b="1" i="1" u="sng" dirty="0">
                <a:solidFill>
                  <a:schemeClr val="bg1"/>
                </a:solidFill>
                <a:effectLst>
                  <a:glow rad="25400">
                    <a:schemeClr val="accent1">
                      <a:lumMod val="20000"/>
                      <a:lumOff val="80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Цель программы : </a:t>
            </a:r>
          </a:p>
          <a:p>
            <a:pPr marL="285750" indent="-285750" algn="just">
              <a:buFontTx/>
              <a:buChar char="-"/>
              <a:defRPr/>
            </a:pPr>
            <a:r>
              <a:rPr lang="ru-RU" sz="12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совершенствование </a:t>
            </a:r>
            <a:r>
              <a:rPr lang="ru-RU" sz="1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организации муниципальной службы в муниципальном район Мелеузовский район Республики Башкортостан, повышение эффективности муниципального управления</a:t>
            </a:r>
            <a:r>
              <a:rPr lang="ru-RU" sz="1200" i="1" dirty="0">
                <a:ln>
                  <a:solidFill>
                    <a:schemeClr val="accent4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 algn="just">
              <a:buFontTx/>
              <a:buChar char="-"/>
              <a:defRPr/>
            </a:pPr>
            <a:endParaRPr lang="ru-RU" sz="1600" b="1" i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xmlns="" id="{D0873E90-DA54-4B01-B9B7-0AFB519614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495385" y="2420938"/>
            <a:ext cx="6444208" cy="2331119"/>
          </a:xfrm>
          <a:extLst/>
        </p:spPr>
        <p:txBody>
          <a:bodyPr rtlCol="0">
            <a:normAutofit fontScale="85000" lnSpcReduction="20000"/>
          </a:bodyPr>
          <a:lstStyle/>
          <a:p>
            <a:pPr eaLnBrk="1" fontAlgn="auto" hangingPunct="1">
              <a:spcAft>
                <a:spcPts val="0"/>
              </a:spcAft>
              <a:buFont typeface="Wingdings 3" charset="2"/>
              <a:buNone/>
              <a:defRPr/>
            </a:pPr>
            <a:endParaRPr lang="ru-RU" b="1" i="1" dirty="0">
              <a:ln>
                <a:solidFill>
                  <a:srgbClr val="7030A0"/>
                </a:solidFill>
                <a:prstDash val="solid"/>
                <a:bevel/>
              </a:ln>
              <a:solidFill>
                <a:srgbClr val="00B0F0"/>
              </a:solidFill>
              <a:effectLst>
                <a:glow rad="25400">
                  <a:schemeClr val="accent4">
                    <a:lumMod val="20000"/>
                    <a:lumOff val="8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fontAlgn="auto" hangingPunct="1">
              <a:spcAft>
                <a:spcPts val="0"/>
              </a:spcAft>
              <a:buFont typeface="Wingdings 3" charset="2"/>
              <a:buNone/>
              <a:defRPr/>
            </a:pPr>
            <a:r>
              <a:rPr lang="ru-RU" b="1" i="1" u="sng" dirty="0">
                <a:ln>
                  <a:noFill/>
                  <a:prstDash val="solid"/>
                  <a:bevel/>
                </a:ln>
                <a:solidFill>
                  <a:schemeClr val="bg1"/>
                </a:solidFill>
                <a:effectLst>
                  <a:glow rad="25400">
                    <a:schemeClr val="accent4">
                      <a:lumMod val="20000"/>
                      <a:lumOff val="8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Задачи программы : </a:t>
            </a:r>
          </a:p>
          <a:p>
            <a:pPr algn="just" eaLnBrk="1" fontAlgn="auto" hangingPunct="1">
              <a:spcAft>
                <a:spcPts val="0"/>
              </a:spcAft>
              <a:defRPr/>
            </a:pPr>
            <a:r>
              <a:rPr lang="ru-RU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Стимулирование органов местного самоуправления к наращиванию социально-экономического потенциала муниципального образования;</a:t>
            </a:r>
          </a:p>
          <a:p>
            <a:pPr algn="just" eaLnBrk="1" fontAlgn="auto" hangingPunct="1">
              <a:spcAft>
                <a:spcPts val="0"/>
              </a:spcAft>
              <a:defRPr/>
            </a:pPr>
            <a:r>
              <a:rPr lang="ru-RU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Повышение профессиональной компетенции муниципальных служащих в </a:t>
            </a:r>
            <a:r>
              <a:rPr lang="ru-RU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Мелеузовском</a:t>
            </a:r>
            <a:r>
              <a:rPr lang="ru-RU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районе; повышение привлекательности муниципальной службы;</a:t>
            </a:r>
          </a:p>
          <a:p>
            <a:pPr algn="just" eaLnBrk="1" fontAlgn="auto" hangingPunct="1">
              <a:spcAft>
                <a:spcPts val="0"/>
              </a:spcAft>
              <a:defRPr/>
            </a:pPr>
            <a:r>
              <a:rPr lang="ru-RU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Организовать исполнение полномочий в части первичного воинского учета на территориях сельских поселений;</a:t>
            </a:r>
          </a:p>
          <a:p>
            <a:pPr algn="just" eaLnBrk="1" fontAlgn="auto" hangingPunct="1">
              <a:spcAft>
                <a:spcPts val="0"/>
              </a:spcAft>
              <a:defRPr/>
            </a:pPr>
            <a:r>
              <a:rPr lang="ru-RU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Обеспечить проведение выборов в представительный орган местного самоуправления.</a:t>
            </a:r>
            <a:endParaRPr lang="ru-RU" b="1" i="1" dirty="0">
              <a:ln>
                <a:solidFill>
                  <a:schemeClr val="accent6">
                    <a:lumMod val="75000"/>
                  </a:schemeClr>
                </a:solidFill>
              </a:ln>
              <a:solidFill>
                <a:schemeClr val="tx1"/>
              </a:solidFill>
              <a:effectLst>
                <a:glow rad="63500">
                  <a:schemeClr val="accent2">
                    <a:lumMod val="20000"/>
                    <a:lumOff val="8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9334" name="Picture 2" descr="C:\Users\User\Pictures\1410343517_1272001720_1-1.jpg">
            <a:extLst>
              <a:ext uri="{FF2B5EF4-FFF2-40B4-BE49-F238E27FC236}">
                <a16:creationId xmlns:a16="http://schemas.microsoft.com/office/drawing/2014/main" xmlns="" id="{BB09762E-AF64-4964-8CC8-B38FC65488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928" y="2250112"/>
            <a:ext cx="2170113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Диаграмма 7">
            <a:extLst>
              <a:ext uri="{FF2B5EF4-FFF2-40B4-BE49-F238E27FC236}">
                <a16:creationId xmlns:a16="http://schemas.microsoft.com/office/drawing/2014/main" xmlns="" id="{8EBBBA47-7C02-4588-A775-435AA40249D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20210896"/>
              </p:ext>
            </p:extLst>
          </p:nvPr>
        </p:nvGraphicFramePr>
        <p:xfrm>
          <a:off x="250825" y="657225"/>
          <a:ext cx="2326159" cy="18928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99336" name="Прямоугольник 1">
            <a:extLst>
              <a:ext uri="{FF2B5EF4-FFF2-40B4-BE49-F238E27FC236}">
                <a16:creationId xmlns:a16="http://schemas.microsoft.com/office/drawing/2014/main" xmlns="" id="{AA5BDE73-F5D2-4160-8E6E-C2DC23578A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313" y="4519613"/>
            <a:ext cx="84963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направления расходования средств в рамках программы на </a:t>
            </a:r>
            <a:r>
              <a:rPr lang="ru-RU" alt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 </a:t>
            </a:r>
            <a:r>
              <a:rPr lang="ru-RU" alt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76BD764F-02FD-479E-8E53-1B74789809A4}"/>
              </a:ext>
            </a:extLst>
          </p:cNvPr>
          <p:cNvSpPr/>
          <p:nvPr/>
        </p:nvSpPr>
        <p:spPr>
          <a:xfrm>
            <a:off x="250825" y="4791415"/>
            <a:ext cx="8688768" cy="3123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spcBef>
                <a:spcPts val="3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/>
            </a:pP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Реализация задач и функций, возложенных на представительный орган местного самоуправления – </a:t>
            </a:r>
            <a:r>
              <a:rPr lang="ru-RU" sz="1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r>
              <a:rPr lang="ru-RU" sz="1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4 747,0 </a:t>
            </a:r>
            <a:r>
              <a:rPr lang="ru-RU" sz="13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тыс.рублей</a:t>
            </a:r>
            <a:r>
              <a:rPr lang="ru-RU" sz="1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285750" indent="-285750" algn="just">
              <a:spcBef>
                <a:spcPts val="3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/>
            </a:pP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Реализация задач и функций возложенных на исполнительные органы местного самоуправления за счет бюджета муниципального района </a:t>
            </a:r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ru-RU" sz="1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81 814,0 </a:t>
            </a:r>
            <a:r>
              <a:rPr lang="ru-RU" sz="13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тыс.рублей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285750" indent="-285750" algn="just">
              <a:spcBef>
                <a:spcPts val="3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/>
            </a:pP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 задач и функций возложенных на исполнительные органы местного самоуправления по переданным полномочиям </a:t>
            </a:r>
            <a:r>
              <a:rPr lang="ru-RU" sz="1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1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9 968,0 </a:t>
            </a:r>
            <a:r>
              <a:rPr lang="ru-RU" sz="13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тыс.рублей</a:t>
            </a:r>
            <a:r>
              <a:rPr lang="ru-RU" sz="1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285750" indent="-285750" algn="just">
              <a:spcBef>
                <a:spcPts val="3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/>
            </a:pP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Оказание мер социальной поддержки отдельным категориям граждан за счет средств бюджета </a:t>
            </a:r>
            <a:r>
              <a:rPr lang="ru-RU" sz="1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1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578,0 </a:t>
            </a:r>
            <a:r>
              <a:rPr lang="ru-RU" sz="1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тыс.рублей</a:t>
            </a:r>
            <a:r>
              <a:rPr lang="ru-RU" sz="1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 algn="just">
              <a:spcBef>
                <a:spcPts val="3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/>
            </a:pPr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и проведение выборов в представительный орган муниципального образования </a:t>
            </a:r>
            <a:r>
              <a:rPr lang="ru-RU" sz="1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2 600,0 </a:t>
            </a:r>
            <a:r>
              <a:rPr lang="ru-RU" sz="13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тыс.рублей</a:t>
            </a:r>
            <a:r>
              <a:rPr lang="ru-RU" sz="1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 algn="just">
              <a:spcBef>
                <a:spcPts val="3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/>
            </a:pPr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Всероссийской переписи населения 2020 года </a:t>
            </a:r>
            <a:r>
              <a:rPr lang="ru-RU" sz="1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1 272,4 тыс. рублей.</a:t>
            </a:r>
          </a:p>
          <a:p>
            <a:pPr marL="285750" indent="-285750" algn="just">
              <a:spcBef>
                <a:spcPts val="7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/>
            </a:pP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700"/>
              </a:spcBef>
              <a:buClr>
                <a:schemeClr val="accent2"/>
              </a:buClr>
              <a:buSzPct val="60000"/>
              <a:defRPr/>
            </a:pPr>
            <a:endParaRPr lang="ru-RU" dirty="0">
              <a:latin typeface="Academy" pitchFamily="2" charset="0"/>
              <a:cs typeface="Arial" charset="0"/>
            </a:endParaRPr>
          </a:p>
          <a:p>
            <a:pPr algn="just">
              <a:spcBef>
                <a:spcPts val="700"/>
              </a:spcBef>
              <a:buClr>
                <a:schemeClr val="accent2"/>
              </a:buClr>
              <a:buSzPct val="60000"/>
              <a:defRPr/>
            </a:pPr>
            <a:endParaRPr lang="ru-RU" dirty="0">
              <a:latin typeface="Academy" pitchFamily="2" charset="0"/>
              <a:cs typeface="Arial" charset="0"/>
            </a:endParaRPr>
          </a:p>
        </p:txBody>
      </p:sp>
      <p:graphicFrame>
        <p:nvGraphicFramePr>
          <p:cNvPr id="12" name="Диаграмма 11">
            <a:extLst>
              <a:ext uri="{FF2B5EF4-FFF2-40B4-BE49-F238E27FC236}">
                <a16:creationId xmlns:a16="http://schemas.microsoft.com/office/drawing/2014/main" xmlns="" id="{86A178C2-4091-468D-80A9-D08F3B14777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99604768"/>
              </p:ext>
            </p:extLst>
          </p:nvPr>
        </p:nvGraphicFramePr>
        <p:xfrm>
          <a:off x="2627784" y="688388"/>
          <a:ext cx="3849167" cy="19347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</p:cSld>
  <p:clrMapOvr>
    <a:masterClrMapping/>
  </p:clrMapOvr>
  <p:transition spd="slow" advTm="9000">
    <p:fade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BA0D3B0D-5DA9-49C8-8FC5-AE9631AF40D6}"/>
              </a:ext>
            </a:extLst>
          </p:cNvPr>
          <p:cNvSpPr/>
          <p:nvPr/>
        </p:nvSpPr>
        <p:spPr>
          <a:xfrm>
            <a:off x="14288" y="-12700"/>
            <a:ext cx="9144000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  <a:r>
              <a:rPr lang="ru-RU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«Развитие системы жилищно-коммунального хозяйства в муниципальном  районе Мелеузовский район Республики Башкортостан»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BAA29546-C57D-4A3A-8CC6-1BC8F051EB16}"/>
              </a:ext>
            </a:extLst>
          </p:cNvPr>
          <p:cNvSpPr/>
          <p:nvPr/>
        </p:nvSpPr>
        <p:spPr>
          <a:xfrm>
            <a:off x="5697191" y="212771"/>
            <a:ext cx="3402026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endParaRPr lang="ru-RU" dirty="0"/>
          </a:p>
          <a:p>
            <a:pPr>
              <a:defRPr/>
            </a:pPr>
            <a:r>
              <a:rPr lang="ru-RU" sz="1400" b="1" i="1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Цели программы : </a:t>
            </a:r>
          </a:p>
          <a:p>
            <a:pPr marL="285750" indent="-285750">
              <a:buFontTx/>
              <a:buChar char="-"/>
              <a:defRPr/>
            </a:pPr>
            <a:r>
              <a:rPr lang="ru-RU" sz="13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создать условия для обеспечения устойчивого роста объектов ввода жилья, повысить уровень обеспеченности жилыми помещениями до 18 м</a:t>
            </a:r>
            <a:r>
              <a:rPr lang="ru-RU" sz="1300" b="1" i="1" baseline="30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13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1 проживающего; </a:t>
            </a:r>
          </a:p>
          <a:p>
            <a:pPr marL="285750" indent="-285750">
              <a:buFontTx/>
              <a:buChar char="-"/>
              <a:defRPr/>
            </a:pPr>
            <a:r>
              <a:rPr lang="ru-RU" sz="13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создать благоприятные и комфортные условия для проживания населения;</a:t>
            </a:r>
          </a:p>
          <a:p>
            <a:pPr marL="285750" indent="-285750">
              <a:buFontTx/>
              <a:buChar char="-"/>
              <a:defRPr/>
            </a:pPr>
            <a:r>
              <a:rPr lang="ru-RU" sz="13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качества оказания услуг и эффективности управления в сфере жилищно-коммунального хозяйства;</a:t>
            </a:r>
          </a:p>
          <a:p>
            <a:pPr marL="285750" indent="-285750">
              <a:buFontTx/>
              <a:buChar char="-"/>
              <a:defRPr/>
            </a:pPr>
            <a:r>
              <a:rPr lang="ru-RU" sz="13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обеспечить гарантированность  поставок коммунальных ресурсов при минимальных показателях потерь</a:t>
            </a:r>
          </a:p>
          <a:p>
            <a:pPr>
              <a:defRPr/>
            </a:pPr>
            <a:endParaRPr lang="ru-RU" sz="1400" i="1" dirty="0">
              <a:ln>
                <a:solidFill>
                  <a:schemeClr val="accent4">
                    <a:lumMod val="50000"/>
                  </a:schemeClr>
                </a:solidFill>
              </a:ln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xmlns="" id="{41FF6F98-63EC-4567-BD8C-AF099E72D7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312351" y="3429000"/>
            <a:ext cx="5724128" cy="3565079"/>
          </a:xfrm>
          <a:extLst/>
        </p:spPr>
        <p:txBody>
          <a:bodyPr rtlCol="0">
            <a:normAutofit fontScale="85000" lnSpcReduction="20000"/>
          </a:bodyPr>
          <a:lstStyle/>
          <a:p>
            <a:pPr eaLnBrk="1" fontAlgn="auto" hangingPunct="1">
              <a:spcAft>
                <a:spcPts val="0"/>
              </a:spcAft>
              <a:buFont typeface="Wingdings 3" charset="2"/>
              <a:buNone/>
              <a:defRPr/>
            </a:pPr>
            <a:r>
              <a:rPr lang="ru-RU" sz="1600" b="1" i="1" u="sng" dirty="0">
                <a:ln>
                  <a:noFill/>
                  <a:prstDash val="solid"/>
                  <a:bevel/>
                </a:ln>
                <a:solidFill>
                  <a:schemeClr val="bg1"/>
                </a:solidFill>
                <a:effectLst>
                  <a:glow>
                    <a:schemeClr val="accent2">
                      <a:lumMod val="20000"/>
                      <a:lumOff val="8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Задачи программы : </a:t>
            </a:r>
          </a:p>
          <a:p>
            <a:pPr algn="just" eaLnBrk="1" fontAlgn="auto" hangingPunct="1">
              <a:spcBef>
                <a:spcPts val="100"/>
              </a:spcBef>
              <a:spcAft>
                <a:spcPts val="0"/>
              </a:spcAft>
              <a:defRPr/>
            </a:pPr>
            <a:r>
              <a:rPr lang="ru-RU" sz="15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Обеспечивать инфраструктурой, земельными участками для жилищной застройки;</a:t>
            </a:r>
          </a:p>
          <a:p>
            <a:pPr algn="just" eaLnBrk="1" fontAlgn="auto" hangingPunct="1">
              <a:spcBef>
                <a:spcPts val="100"/>
              </a:spcBef>
              <a:spcAft>
                <a:spcPts val="0"/>
              </a:spcAft>
              <a:defRPr/>
            </a:pPr>
            <a:r>
              <a:rPr lang="ru-RU" sz="15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Обеспечить переселение граждан из аварийного жилья;</a:t>
            </a:r>
          </a:p>
          <a:p>
            <a:pPr algn="just" eaLnBrk="1" fontAlgn="auto" hangingPunct="1">
              <a:spcBef>
                <a:spcPts val="100"/>
              </a:spcBef>
              <a:spcAft>
                <a:spcPts val="0"/>
              </a:spcAft>
              <a:defRPr/>
            </a:pPr>
            <a:r>
              <a:rPr lang="ru-RU" sz="15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Обеспечить подготовку проектной документации и осуществление надзора в сфере строительства;</a:t>
            </a:r>
          </a:p>
          <a:p>
            <a:pPr algn="just" eaLnBrk="1" fontAlgn="auto" hangingPunct="1">
              <a:spcBef>
                <a:spcPts val="100"/>
              </a:spcBef>
              <a:spcAft>
                <a:spcPts val="0"/>
              </a:spcAft>
              <a:defRPr/>
            </a:pPr>
            <a:r>
              <a:rPr lang="ru-RU" sz="15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Повысить уровень благоустройства населенных пунктов муниципального района Мелеузовский район Республики Башкортостан;</a:t>
            </a:r>
          </a:p>
          <a:p>
            <a:pPr algn="just" eaLnBrk="1" fontAlgn="auto" hangingPunct="1">
              <a:spcBef>
                <a:spcPts val="100"/>
              </a:spcBef>
              <a:spcAft>
                <a:spcPts val="0"/>
              </a:spcAft>
              <a:defRPr/>
            </a:pPr>
            <a:r>
              <a:rPr lang="ru-RU" sz="15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Обеспечить сферу жилищно-коммунального хозяйства района профессиональными кадрами;</a:t>
            </a:r>
          </a:p>
          <a:p>
            <a:pPr algn="just" eaLnBrk="1" fontAlgn="auto" hangingPunct="1">
              <a:spcBef>
                <a:spcPts val="100"/>
              </a:spcBef>
              <a:spcAft>
                <a:spcPts val="0"/>
              </a:spcAft>
              <a:defRPr/>
            </a:pPr>
            <a:r>
              <a:rPr lang="ru-RU" sz="15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 Модернизировать инженерные сети, повысить </a:t>
            </a:r>
            <a:r>
              <a:rPr lang="ru-RU" sz="15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энерго</a:t>
            </a:r>
            <a:r>
              <a:rPr lang="ru-RU" sz="15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sz="15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ресурсоэффективность</a:t>
            </a:r>
            <a:r>
              <a:rPr lang="ru-RU" sz="15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жилищно-коммунального хозяйства;</a:t>
            </a:r>
          </a:p>
          <a:p>
            <a:pPr algn="just" eaLnBrk="1" fontAlgn="auto" hangingPunct="1">
              <a:spcBef>
                <a:spcPts val="100"/>
              </a:spcBef>
              <a:spcAft>
                <a:spcPts val="0"/>
              </a:spcAft>
              <a:defRPr/>
            </a:pPr>
            <a:r>
              <a:rPr lang="ru-RU" sz="15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7. Обеспечить жилыми помещениями граждан, перед которыми государство имеет обязательства в соответствии с законодательством;</a:t>
            </a:r>
          </a:p>
          <a:p>
            <a:pPr algn="just" eaLnBrk="1" fontAlgn="auto" hangingPunct="1">
              <a:spcBef>
                <a:spcPts val="100"/>
              </a:spcBef>
              <a:spcAft>
                <a:spcPts val="0"/>
              </a:spcAft>
              <a:defRPr/>
            </a:pPr>
            <a:r>
              <a:rPr lang="ru-RU" sz="15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8. Повышение эффективности управления  объектов муниципальной собственности,  создания условий для обеспечения гарантийной защиты прав муниципальной собственности на объекты недвижимости;</a:t>
            </a:r>
          </a:p>
          <a:p>
            <a:pPr algn="just" eaLnBrk="1" fontAlgn="auto" hangingPunct="1">
              <a:spcBef>
                <a:spcPts val="100"/>
              </a:spcBef>
              <a:spcAft>
                <a:spcPts val="0"/>
              </a:spcAft>
              <a:defRPr/>
            </a:pPr>
            <a:r>
              <a:rPr lang="ru-RU" sz="15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9. Повышение эффективности управления и распоряжения земельными участками.</a:t>
            </a:r>
          </a:p>
        </p:txBody>
      </p:sp>
      <p:pic>
        <p:nvPicPr>
          <p:cNvPr id="103430" name="Picture 3" descr="C:\Users\User\Pictures\tagil.jpg">
            <a:extLst>
              <a:ext uri="{FF2B5EF4-FFF2-40B4-BE49-F238E27FC236}">
                <a16:creationId xmlns:a16="http://schemas.microsoft.com/office/drawing/2014/main" xmlns="" id="{A43F0109-D651-4157-AA3D-A1527D169E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913" y="3359150"/>
            <a:ext cx="3060700" cy="152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31" name="Picture 4" descr="C:\Users\User\Pictures\a5373b8888bb78aa0e9e98d42af7369d.gif">
            <a:extLst>
              <a:ext uri="{FF2B5EF4-FFF2-40B4-BE49-F238E27FC236}">
                <a16:creationId xmlns:a16="http://schemas.microsoft.com/office/drawing/2014/main" xmlns="" id="{9D9ECCE8-1995-4F2F-92A6-EFC463E74A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863" y="5085184"/>
            <a:ext cx="3079750" cy="154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Диаграмма 7">
            <a:extLst>
              <a:ext uri="{FF2B5EF4-FFF2-40B4-BE49-F238E27FC236}">
                <a16:creationId xmlns:a16="http://schemas.microsoft.com/office/drawing/2014/main" xmlns="" id="{D03B7B77-A02D-4A78-9C04-D3DC9814210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92210625"/>
              </p:ext>
            </p:extLst>
          </p:nvPr>
        </p:nvGraphicFramePr>
        <p:xfrm>
          <a:off x="-25089" y="1413247"/>
          <a:ext cx="2233613" cy="19649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1" name="Диаграмма 10">
            <a:extLst>
              <a:ext uri="{FF2B5EF4-FFF2-40B4-BE49-F238E27FC236}">
                <a16:creationId xmlns:a16="http://schemas.microsoft.com/office/drawing/2014/main" xmlns="" id="{2E6D4686-74DA-44BC-B5A4-6CE98A4901E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69852044"/>
              </p:ext>
            </p:extLst>
          </p:nvPr>
        </p:nvGraphicFramePr>
        <p:xfrm>
          <a:off x="2123728" y="942395"/>
          <a:ext cx="3573463" cy="20545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</p:cSld>
  <p:clrMapOvr>
    <a:masterClrMapping/>
  </p:clrMapOvr>
  <p:transition spd="slow" advTm="9000">
    <p:fade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Line 7">
            <a:extLst>
              <a:ext uri="{FF2B5EF4-FFF2-40B4-BE49-F238E27FC236}">
                <a16:creationId xmlns:a16="http://schemas.microsoft.com/office/drawing/2014/main" xmlns="" id="{7A16E3AC-1F03-4A9C-9CC6-127355EED91E}"/>
              </a:ext>
            </a:extLst>
          </p:cNvPr>
          <p:cNvSpPr>
            <a:spLocks noChangeShapeType="1"/>
          </p:cNvSpPr>
          <p:nvPr/>
        </p:nvSpPr>
        <p:spPr bwMode="auto">
          <a:xfrm>
            <a:off x="1116013" y="29972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05475" name="Rectangle 8">
            <a:extLst>
              <a:ext uri="{FF2B5EF4-FFF2-40B4-BE49-F238E27FC236}">
                <a16:creationId xmlns:a16="http://schemas.microsoft.com/office/drawing/2014/main" xmlns="" id="{0EC34C2E-204E-40C9-86DD-D39FE5CC1B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313" y="3648075"/>
            <a:ext cx="8496300" cy="922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>
                <a:solidFill>
                  <a:schemeClr val="tx1"/>
                </a:solidFill>
                <a:latin typeface="Arial" panose="020B0604020202020204" pitchFamily="34" charset="0"/>
              </a:rPr>
              <a:t>                                 </a:t>
            </a:r>
          </a:p>
        </p:txBody>
      </p:sp>
      <p:sp>
        <p:nvSpPr>
          <p:cNvPr id="117764" name="TextBox 2">
            <a:extLst>
              <a:ext uri="{FF2B5EF4-FFF2-40B4-BE49-F238E27FC236}">
                <a16:creationId xmlns:a16="http://schemas.microsoft.com/office/drawing/2014/main" xmlns="" id="{B144E129-9D44-4828-837E-30BE87714B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8795" y="2900143"/>
            <a:ext cx="8101013" cy="6217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buFont typeface="Wingdings 3" panose="05040102010807070707" pitchFamily="18" charset="2"/>
              <a:buNone/>
              <a:defRPr/>
            </a:pPr>
            <a:r>
              <a:rPr lang="ru-RU" alt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направления расходования средств в рамках программы             на </a:t>
            </a:r>
            <a:r>
              <a:rPr lang="ru-RU" alt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 </a:t>
            </a:r>
            <a:r>
              <a:rPr lang="ru-RU" alt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</a:t>
            </a:r>
          </a:p>
          <a:p>
            <a:pPr marL="285750" indent="-285750" algn="just" eaLnBrk="1" hangingPunct="1">
              <a:spcBef>
                <a:spcPct val="0"/>
              </a:spcBef>
              <a:buClrTx/>
              <a:buSzTx/>
              <a:buFont typeface="Wingdings" panose="05000000000000000000" pitchFamily="2" charset="2"/>
              <a:buChar char="q"/>
              <a:defRPr/>
            </a:pPr>
            <a:r>
              <a:rPr lang="ru-RU" alt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Мероприятия в сфере строительства и инженерных коммуникаций 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2 821,0  </a:t>
            </a:r>
            <a:r>
              <a:rPr lang="ru-RU" sz="1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тыс.рублей</a:t>
            </a: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285750" indent="-285750" algn="just" eaLnBrk="1" hangingPunct="1">
              <a:spcBef>
                <a:spcPct val="0"/>
              </a:spcBef>
              <a:buClrTx/>
              <a:buSzTx/>
              <a:buFont typeface="Wingdings" panose="05000000000000000000" pitchFamily="2" charset="2"/>
              <a:buChar char="q"/>
              <a:defRPr/>
            </a:pP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и проведение проектирования, инженерных изысканий, государственной экспертизы проектной документации, проверки достоверности определения сметной стоимости объектов капитального строительства – </a:t>
            </a: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16 811,9тыс.рублей</a:t>
            </a: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285750" indent="-285750" algn="just" eaLnBrk="1" hangingPunct="1">
              <a:spcBef>
                <a:spcPct val="0"/>
              </a:spcBef>
              <a:buClrTx/>
              <a:buSzTx/>
              <a:buFont typeface="Wingdings" panose="05000000000000000000" pitchFamily="2" charset="2"/>
              <a:buChar char="q"/>
              <a:defRPr/>
            </a:pP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Повышение степени благоустройства территорий населенных пунктов муниципального района Мелеузовский район Республики Башкортостан – </a:t>
            </a: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45 610,6 </a:t>
            </a:r>
            <a:r>
              <a:rPr lang="ru-RU" sz="1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тыс.рублей</a:t>
            </a: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285750" indent="-285750" algn="just">
              <a:spcBef>
                <a:spcPct val="0"/>
              </a:spcBef>
              <a:buClrTx/>
              <a:buSzTx/>
              <a:buFont typeface="Wingdings" panose="05000000000000000000" pitchFamily="2" charset="2"/>
              <a:buChar char="q"/>
              <a:defRPr/>
            </a:pP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Модернизация системы жилищно-коммунального 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хозяйства – </a:t>
            </a: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5 907,0 </a:t>
            </a:r>
            <a:r>
              <a:rPr lang="ru-RU" sz="1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тыс.рублей</a:t>
            </a: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  <a:endParaRPr 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 eaLnBrk="1" hangingPunct="1">
              <a:spcBef>
                <a:spcPct val="0"/>
              </a:spcBef>
              <a:buClrTx/>
              <a:buSzTx/>
              <a:buFont typeface="Wingdings" panose="05000000000000000000" pitchFamily="2" charset="2"/>
              <a:buChar char="q"/>
              <a:defRPr/>
            </a:pP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жилыми помещениями граждан Российской Федерации, перед которыми государство имеет обязательства в соответствии с законодательством </a:t>
            </a: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33 741,5 </a:t>
            </a:r>
            <a:r>
              <a:rPr lang="ru-RU" sz="1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тыс.рублей</a:t>
            </a: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285750" indent="-285750" algn="just" eaLnBrk="1" hangingPunct="1">
              <a:spcBef>
                <a:spcPct val="0"/>
              </a:spcBef>
              <a:buClrTx/>
              <a:buSzTx/>
              <a:buFont typeface="Wingdings" panose="05000000000000000000" pitchFamily="2" charset="2"/>
              <a:buChar char="q"/>
              <a:defRPr/>
            </a:pP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Реализация полномочий по управлению объектами муниципальной собственности </a:t>
            </a: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                                     6 690,5тыс.рублей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285750" indent="-285750" algn="just" eaLnBrk="1" hangingPunct="1">
              <a:spcBef>
                <a:spcPct val="0"/>
              </a:spcBef>
              <a:buClrTx/>
              <a:buSzTx/>
              <a:buFont typeface="Wingdings" panose="05000000000000000000" pitchFamily="2" charset="2"/>
              <a:buChar char="q"/>
              <a:defRPr/>
            </a:pP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Проведение работ по землеустройству, оформлению прав пользования на землю </a:t>
            </a: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1 820,0 тыс.рублей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342900" indent="-342900" algn="just" eaLnBrk="1" hangingPunct="1">
              <a:spcBef>
                <a:spcPct val="0"/>
              </a:spcBef>
              <a:buClrTx/>
              <a:buSzTx/>
              <a:buFont typeface="Wingdings" panose="05000000000000000000" pitchFamily="2" charset="2"/>
              <a:buChar char="q"/>
              <a:defRPr/>
            </a:pP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Реализация полномочий в сфере архитектуры и градостроительства </a:t>
            </a: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–7 000,0 </a:t>
            </a:r>
            <a:r>
              <a:rPr lang="ru-RU" sz="1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тыс.рублей</a:t>
            </a:r>
            <a:r>
              <a:rPr lang="ru-RU" b="1" dirty="0">
                <a:solidFill>
                  <a:schemeClr val="tx1"/>
                </a:solidFill>
                <a:latin typeface="Academy" pitchFamily="2" charset="0"/>
                <a:cs typeface="Arial" charset="0"/>
              </a:rPr>
              <a:t>.</a:t>
            </a:r>
          </a:p>
          <a:p>
            <a:pPr algn="just" eaLnBrk="1" hangingPunct="1">
              <a:spcBef>
                <a:spcPct val="0"/>
              </a:spcBef>
              <a:buClrTx/>
              <a:buSzTx/>
              <a:buFont typeface="Wingdings 3" panose="05040102010807070707" pitchFamily="18" charset="2"/>
              <a:buNone/>
              <a:defRPr/>
            </a:pPr>
            <a:endParaRPr lang="ru-RU" dirty="0">
              <a:solidFill>
                <a:schemeClr val="tx1"/>
              </a:solidFill>
              <a:latin typeface="Academy" pitchFamily="2" charset="0"/>
              <a:cs typeface="Arial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 typeface="Wingdings 3" panose="05040102010807070707" pitchFamily="18" charset="2"/>
              <a:buNone/>
              <a:defRPr/>
            </a:pPr>
            <a:endParaRPr lang="ru-RU" dirty="0">
              <a:solidFill>
                <a:schemeClr val="tx1"/>
              </a:solidFill>
              <a:latin typeface="Academy" pitchFamily="2" charset="0"/>
              <a:cs typeface="Arial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 typeface="Wingdings 3" panose="05040102010807070707" pitchFamily="18" charset="2"/>
              <a:buNone/>
              <a:defRPr/>
            </a:pPr>
            <a:endParaRPr lang="ru-RU" dirty="0">
              <a:solidFill>
                <a:schemeClr val="tx1"/>
              </a:solidFill>
              <a:latin typeface="Academy" pitchFamily="2" charset="0"/>
              <a:cs typeface="Arial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 typeface="Wingdings 3" panose="05040102010807070707" pitchFamily="18" charset="2"/>
              <a:buNone/>
              <a:defRPr/>
            </a:pPr>
            <a:endParaRPr lang="ru-RU" dirty="0">
              <a:solidFill>
                <a:schemeClr val="tx1"/>
              </a:solidFill>
              <a:latin typeface="Academy" pitchFamily="2" charset="0"/>
              <a:cs typeface="Arial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 typeface="Wingdings 3" panose="05040102010807070707" pitchFamily="18" charset="2"/>
              <a:buNone/>
              <a:defRPr/>
            </a:pPr>
            <a:endParaRPr lang="ru-RU" dirty="0">
              <a:solidFill>
                <a:schemeClr val="tx1"/>
              </a:solidFill>
              <a:latin typeface="Academy" pitchFamily="2" charset="0"/>
              <a:cs typeface="Arial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 typeface="Wingdings 3" panose="05040102010807070707" pitchFamily="18" charset="2"/>
              <a:buNone/>
              <a:defRPr/>
            </a:pPr>
            <a:endParaRPr lang="ru-RU" dirty="0">
              <a:solidFill>
                <a:schemeClr val="tx1"/>
              </a:solidFill>
              <a:latin typeface="Academy" pitchFamily="2" charset="0"/>
              <a:cs typeface="Arial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 typeface="Wingdings 3" panose="05040102010807070707" pitchFamily="18" charset="2"/>
              <a:buNone/>
              <a:defRPr/>
            </a:pPr>
            <a:endParaRPr lang="ru-RU" dirty="0">
              <a:solidFill>
                <a:schemeClr val="tx1"/>
              </a:solidFill>
              <a:latin typeface="Academy" pitchFamily="2" charset="0"/>
              <a:cs typeface="Arial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 typeface="Wingdings 3" panose="05040102010807070707" pitchFamily="18" charset="2"/>
              <a:buNone/>
              <a:defRPr/>
            </a:pPr>
            <a:endParaRPr lang="ru-RU" dirty="0">
              <a:solidFill>
                <a:schemeClr val="tx1"/>
              </a:solidFill>
              <a:latin typeface="Academy" pitchFamily="2" charset="0"/>
              <a:cs typeface="Arial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endParaRPr lang="ru-RU" altLang="ru-RU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" name="Text Box 2">
            <a:extLst>
              <a:ext uri="{FF2B5EF4-FFF2-40B4-BE49-F238E27FC236}">
                <a16:creationId xmlns:a16="http://schemas.microsoft.com/office/drawing/2014/main" xmlns="" id="{C0DC4CEE-AF43-4AA1-A036-D67A9D5E63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6392" y="175415"/>
            <a:ext cx="9144000" cy="646331"/>
          </a:xfrm>
          <a:prstGeom prst="rect">
            <a:avLst/>
          </a:prstGeom>
          <a:noFill/>
          <a:ln>
            <a:noFill/>
          </a:ln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ru-RU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«Развитие системы жилищно-коммунального хозяйства в муниципальном  районе Мелеузовский район Республики Башкортостан»</a:t>
            </a:r>
          </a:p>
        </p:txBody>
      </p:sp>
      <p:pic>
        <p:nvPicPr>
          <p:cNvPr id="105478" name="Picture 5" descr="C:\Users\User\Pictures\rabotnik-zhkh.jpg">
            <a:extLst>
              <a:ext uri="{FF2B5EF4-FFF2-40B4-BE49-F238E27FC236}">
                <a16:creationId xmlns:a16="http://schemas.microsoft.com/office/drawing/2014/main" xmlns="" id="{28452685-D2BA-40F0-9CFD-A51FC66CF6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107" y="1364374"/>
            <a:ext cx="2225675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479" name="Picture 6" descr="C:\Users\User\Pictures\23416313.jpg">
            <a:extLst>
              <a:ext uri="{FF2B5EF4-FFF2-40B4-BE49-F238E27FC236}">
                <a16:creationId xmlns:a16="http://schemas.microsoft.com/office/drawing/2014/main" xmlns="" id="{CFBFABB2-088A-49C7-9FD7-04E3D1D8FB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4599" y="1364374"/>
            <a:ext cx="2230437" cy="13663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481" name="Рисунок 1">
            <a:extLst>
              <a:ext uri="{FF2B5EF4-FFF2-40B4-BE49-F238E27FC236}">
                <a16:creationId xmlns:a16="http://schemas.microsoft.com/office/drawing/2014/main" xmlns="" id="{5BDA8B21-1D7B-4F1E-BA2A-2CCE936A89B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6425" y="1184418"/>
            <a:ext cx="2851150" cy="163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9000">
    <p:fade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47E384F5-F739-4505-A510-1A60946099AD}"/>
              </a:ext>
            </a:extLst>
          </p:cNvPr>
          <p:cNvSpPr/>
          <p:nvPr/>
        </p:nvSpPr>
        <p:spPr>
          <a:xfrm>
            <a:off x="0" y="0"/>
            <a:ext cx="9144000" cy="92333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b="1" i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</a:t>
            </a:r>
            <a:r>
              <a:rPr lang="ru-RU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«Дорожное хозяйство и транспортное обслуживание  муниципального  района Мелеузовский район Республики Башкортостан»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747CA0F9-01C7-4865-900C-E57ADE0C3A15}"/>
              </a:ext>
            </a:extLst>
          </p:cNvPr>
          <p:cNvSpPr/>
          <p:nvPr/>
        </p:nvSpPr>
        <p:spPr>
          <a:xfrm>
            <a:off x="5924830" y="364406"/>
            <a:ext cx="2874211" cy="27699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600" b="1" kern="10" dirty="0">
                <a:ln w="9525">
                  <a:solidFill>
                    <a:schemeClr val="accent6">
                      <a:lumMod val="50000"/>
                    </a:schemeClr>
                  </a:solidFill>
                  <a:round/>
                  <a:headEnd/>
                  <a:tailEnd/>
                </a:ln>
                <a:solidFill>
                  <a:schemeClr val="bg1">
                    <a:lumMod val="65000"/>
                  </a:schemeClr>
                </a:solidFill>
                <a:effectLst>
                  <a:glow>
                    <a:schemeClr val="accent1">
                      <a:alpha val="40000"/>
                    </a:schemeClr>
                  </a:glow>
                </a:effectLst>
                <a:latin typeface="Times New Roman"/>
                <a:cs typeface="Times New Roman"/>
              </a:rPr>
              <a:t>                  </a:t>
            </a:r>
          </a:p>
          <a:p>
            <a:pPr>
              <a:defRPr/>
            </a:pPr>
            <a:endParaRPr lang="ru-RU" sz="1600" b="1" kern="10" dirty="0">
              <a:ln w="9525">
                <a:solidFill>
                  <a:schemeClr val="accent6">
                    <a:lumMod val="50000"/>
                  </a:schemeClr>
                </a:solidFill>
                <a:round/>
                <a:headEnd/>
                <a:tailEnd/>
              </a:ln>
              <a:solidFill>
                <a:schemeClr val="bg1">
                  <a:lumMod val="65000"/>
                </a:schemeClr>
              </a:solidFill>
              <a:effectLst>
                <a:glow>
                  <a:schemeClr val="accent1">
                    <a:alpha val="40000"/>
                  </a:schemeClr>
                </a:glow>
              </a:effectLst>
              <a:latin typeface="Times New Roman"/>
              <a:cs typeface="Times New Roman"/>
            </a:endParaRPr>
          </a:p>
          <a:p>
            <a:pPr>
              <a:defRPr/>
            </a:pPr>
            <a:r>
              <a:rPr lang="ru-RU" sz="1400" b="1" i="1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программы : </a:t>
            </a:r>
          </a:p>
          <a:p>
            <a:pPr>
              <a:defRPr/>
            </a:pPr>
            <a:r>
              <a:rPr lang="ru-RU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устойчивости и сохранения существующей сети автомобильных дорог общего пользования, повышение их доступности для населения муниципального района Мелеузовский район Республики Башкортостан</a:t>
            </a:r>
          </a:p>
          <a:p>
            <a:pPr marL="285750" indent="-285750">
              <a:buFontTx/>
              <a:buChar char="-"/>
              <a:defRPr/>
            </a:pPr>
            <a:endParaRPr lang="ru-RU" sz="1600" b="1" i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xmlns="" id="{1DA54C6B-42CA-410E-8DD1-91F22951B5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995937" y="3169173"/>
            <a:ext cx="4648688" cy="1844003"/>
          </a:xfrm>
          <a:extLst/>
        </p:spPr>
        <p:txBody>
          <a:bodyPr rtlCol="0">
            <a:normAutofit fontScale="92500"/>
          </a:bodyPr>
          <a:lstStyle/>
          <a:p>
            <a:pPr eaLnBrk="1" fontAlgn="auto" hangingPunct="1">
              <a:spcAft>
                <a:spcPts val="0"/>
              </a:spcAft>
              <a:buFont typeface="Wingdings 3" charset="2"/>
              <a:buNone/>
              <a:defRPr/>
            </a:pPr>
            <a:r>
              <a:rPr lang="ru-RU" sz="1600" b="1" i="1" u="sng" dirty="0">
                <a:ln>
                  <a:noFill/>
                  <a:prstDash val="solid"/>
                  <a:bevel/>
                </a:ln>
                <a:solidFill>
                  <a:schemeClr val="bg1"/>
                </a:solidFill>
                <a:effectLst>
                  <a:glow>
                    <a:schemeClr val="accent2">
                      <a:lumMod val="20000"/>
                      <a:lumOff val="8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Задачи программы : 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ru-RU" sz="16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Формирование единой дорожной сети круглогодичной доступности для населения муниципального района Мелеузовский район Республики Башкортостан;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ru-RU" sz="16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Оказание мер социальной поддержки населению района при проезде на общественном транспорте.</a:t>
            </a:r>
            <a:endParaRPr lang="ru-RU" sz="1200" b="1" i="1" dirty="0">
              <a:ln>
                <a:solidFill>
                  <a:schemeClr val="accent6">
                    <a:lumMod val="75000"/>
                  </a:schemeClr>
                </a:solidFill>
              </a:ln>
              <a:solidFill>
                <a:schemeClr val="tx1"/>
              </a:solidFill>
              <a:effectLst>
                <a:glow rad="63500">
                  <a:schemeClr val="accent2">
                    <a:lumMod val="20000"/>
                    <a:lumOff val="8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1622" name="Picture 2">
            <a:extLst>
              <a:ext uri="{FF2B5EF4-FFF2-40B4-BE49-F238E27FC236}">
                <a16:creationId xmlns:a16="http://schemas.microsoft.com/office/drawing/2014/main" xmlns="" id="{384CEDAB-3BD5-41FF-9450-00A89616D5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159455"/>
            <a:ext cx="3341626" cy="1844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Диаграмма 7">
            <a:extLst>
              <a:ext uri="{FF2B5EF4-FFF2-40B4-BE49-F238E27FC236}">
                <a16:creationId xmlns:a16="http://schemas.microsoft.com/office/drawing/2014/main" xmlns="" id="{50A96EBF-B1A2-44C2-B871-EBDB812B8B3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74785992"/>
              </p:ext>
            </p:extLst>
          </p:nvPr>
        </p:nvGraphicFramePr>
        <p:xfrm>
          <a:off x="113613" y="935089"/>
          <a:ext cx="1866099" cy="17135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0" name="Диаграмма 9">
            <a:extLst>
              <a:ext uri="{FF2B5EF4-FFF2-40B4-BE49-F238E27FC236}">
                <a16:creationId xmlns:a16="http://schemas.microsoft.com/office/drawing/2014/main" xmlns="" id="{BC1A02B2-66C8-4699-9F61-9A4B6505A2A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362513"/>
              </p:ext>
            </p:extLst>
          </p:nvPr>
        </p:nvGraphicFramePr>
        <p:xfrm>
          <a:off x="1907704" y="969867"/>
          <a:ext cx="3816424" cy="20651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9" name="TextBox 2">
            <a:extLst>
              <a:ext uri="{FF2B5EF4-FFF2-40B4-BE49-F238E27FC236}">
                <a16:creationId xmlns:a16="http://schemas.microsoft.com/office/drawing/2014/main" xmlns="" id="{3913F752-5C3F-402D-8881-9EF85067EF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430" y="5078786"/>
            <a:ext cx="8964488" cy="2636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buFont typeface="Wingdings 3" panose="05040102010807070707" pitchFamily="18" charset="2"/>
              <a:buNone/>
              <a:defRPr/>
            </a:pPr>
            <a:r>
              <a:rPr lang="ru-RU" alt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направления расходования средств в рамках программы                            на </a:t>
            </a:r>
            <a:r>
              <a:rPr lang="ru-RU" alt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 </a:t>
            </a:r>
            <a:r>
              <a:rPr lang="ru-RU" alt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</a:t>
            </a:r>
          </a:p>
          <a:p>
            <a:pPr marL="285750" indent="-285750" algn="just" eaLnBrk="1" hangingPunct="1">
              <a:buFont typeface="Wingdings" panose="05000000000000000000" pitchFamily="2" charset="2"/>
              <a:buChar char="q"/>
              <a:defRPr/>
            </a:pP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Организация ремонта и содержания дорог местного значения – </a:t>
            </a: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79 701,0 тыс</a:t>
            </a: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рублей;</a:t>
            </a:r>
          </a:p>
          <a:p>
            <a:pPr marL="285750" indent="-285750" algn="just" eaLnBrk="1" hangingPunct="1">
              <a:buFont typeface="Wingdings" panose="05000000000000000000" pitchFamily="2" charset="2"/>
              <a:buChar char="q"/>
              <a:defRPr/>
            </a:pP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Организация и осуществление пригородных пассажирских перевозок до садово-огородных участков </a:t>
            </a: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–310,0 </a:t>
            </a: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тыс.рублей.</a:t>
            </a:r>
          </a:p>
          <a:p>
            <a:pPr marL="342900" indent="-342900" algn="ctr" eaLnBrk="1" hangingPunct="1">
              <a:buFont typeface="Wingdings 3" panose="05040102010807070707" pitchFamily="18" charset="2"/>
              <a:buAutoNum type="arabicPeriod"/>
              <a:defRPr/>
            </a:pPr>
            <a:endParaRPr lang="ru-RU" dirty="0">
              <a:latin typeface="Academy" pitchFamily="2" charset="0"/>
            </a:endParaRPr>
          </a:p>
          <a:p>
            <a:pPr algn="ctr" eaLnBrk="1" hangingPunct="1">
              <a:buFont typeface="Wingdings 3" panose="05040102010807070707" pitchFamily="18" charset="2"/>
              <a:buNone/>
              <a:defRPr/>
            </a:pPr>
            <a:endParaRPr lang="ru-RU" altLang="ru-RU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endParaRPr lang="ru-RU" altLang="ru-RU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slow" advTm="9000">
    <p:fade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DE1CF0CF-6A59-48CF-9596-DEA0ACADEA5E}"/>
              </a:ext>
            </a:extLst>
          </p:cNvPr>
          <p:cNvSpPr/>
          <p:nvPr/>
        </p:nvSpPr>
        <p:spPr>
          <a:xfrm>
            <a:off x="0" y="262389"/>
            <a:ext cx="9144000" cy="646331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«Развитие торговли в муниципальном  районе </a:t>
            </a:r>
          </a:p>
          <a:p>
            <a:pPr algn="ctr">
              <a:defRPr/>
            </a:pPr>
            <a:r>
              <a:rPr lang="ru-RU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Мелеузовский</a:t>
            </a:r>
            <a:r>
              <a:rPr lang="ru-RU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 Республики Башкортостан»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4902A666-FB88-44F9-882B-4DF700DEC58C}"/>
              </a:ext>
            </a:extLst>
          </p:cNvPr>
          <p:cNvSpPr/>
          <p:nvPr/>
        </p:nvSpPr>
        <p:spPr>
          <a:xfrm>
            <a:off x="73518" y="1196752"/>
            <a:ext cx="8854282" cy="1600438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defRPr/>
            </a:pPr>
            <a:r>
              <a:rPr lang="ru-RU" sz="1400" b="1" kern="10" dirty="0">
                <a:ln w="9525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glow rad="12700">
                    <a:srgbClr val="00B0F0">
                      <a:alpha val="40000"/>
                    </a:srgbClr>
                  </a:glow>
                </a:effectLst>
                <a:latin typeface="Times New Roman"/>
                <a:cs typeface="Times New Roman"/>
              </a:rPr>
              <a:t>               </a:t>
            </a:r>
            <a:r>
              <a:rPr lang="ru-RU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Объем финансирования на </a:t>
            </a:r>
            <a:r>
              <a:rPr lang="ru-RU" sz="1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 </a:t>
            </a:r>
            <a:r>
              <a:rPr lang="ru-RU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 осуществляется за счет средств внебюджетных источников и собственных и заёмных средств предприятий торговли, бытового обслуживания населения и</a:t>
            </a:r>
          </a:p>
          <a:p>
            <a:pPr algn="ctr">
              <a:defRPr/>
            </a:pPr>
            <a:r>
              <a:rPr lang="ru-RU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общественного питания.</a:t>
            </a:r>
          </a:p>
          <a:p>
            <a:pPr>
              <a:defRPr/>
            </a:pPr>
            <a:r>
              <a:rPr lang="ru-RU" sz="1400" b="1" i="1" dirty="0">
                <a:ln w="6350" cmpd="thinThick">
                  <a:noFill/>
                  <a:miter lim="800000"/>
                </a:ln>
                <a:solidFill>
                  <a:schemeClr val="bg1"/>
                </a:solidFill>
                <a:effectLst>
                  <a:glow>
                    <a:srgbClr val="216D57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i="1" dirty="0" smtClean="0">
                <a:ln w="6350" cmpd="thinThick">
                  <a:noFill/>
                  <a:miter lim="800000"/>
                </a:ln>
                <a:solidFill>
                  <a:schemeClr val="bg1"/>
                </a:solidFill>
                <a:effectLst>
                  <a:glow>
                    <a:srgbClr val="216D57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ru-RU" sz="1400" b="1" i="1" u="sng" dirty="0" smtClean="0">
                <a:ln w="6350" cmpd="thinThick">
                  <a:noFill/>
                  <a:miter lim="800000"/>
                </a:ln>
                <a:solidFill>
                  <a:schemeClr val="bg1"/>
                </a:solidFill>
                <a:effectLst>
                  <a:glow>
                    <a:srgbClr val="216D57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Цель </a:t>
            </a:r>
            <a:r>
              <a:rPr lang="ru-RU" sz="1400" b="1" i="1" u="sng" dirty="0">
                <a:ln w="6350" cmpd="thinThick">
                  <a:noFill/>
                  <a:miter lim="800000"/>
                </a:ln>
                <a:solidFill>
                  <a:schemeClr val="bg1"/>
                </a:solidFill>
                <a:effectLst>
                  <a:glow>
                    <a:srgbClr val="216D57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программы : </a:t>
            </a:r>
          </a:p>
          <a:p>
            <a:pPr marL="285750" indent="-285750">
              <a:buFontTx/>
              <a:buChar char="-"/>
              <a:defRPr/>
            </a:pP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создать условия для наиболее полного удовлетворения потребности населения в качественных и безопасных товарах и услугах по доступным ценам</a:t>
            </a:r>
          </a:p>
          <a:p>
            <a:pPr marL="285750" indent="-285750">
              <a:buFontTx/>
              <a:buChar char="-"/>
              <a:defRPr/>
            </a:pPr>
            <a:endParaRPr lang="ru-RU" sz="1400" i="1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xmlns="" id="{2BEEB917-217A-42FF-9902-E75873265B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563888" y="2708920"/>
            <a:ext cx="5478485" cy="4340131"/>
          </a:xfrm>
          <a:extLst/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Wingdings 3" charset="2"/>
              <a:buNone/>
              <a:defRPr/>
            </a:pPr>
            <a:r>
              <a:rPr lang="ru-RU" b="1" i="1" dirty="0">
                <a:ln>
                  <a:noFill/>
                  <a:prstDash val="solid"/>
                  <a:bevel/>
                </a:ln>
                <a:solidFill>
                  <a:schemeClr val="bg1"/>
                </a:solidFill>
                <a:effectLst>
                  <a:glow>
                    <a:schemeClr val="accent2">
                      <a:lumMod val="20000"/>
                      <a:lumOff val="8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i="1" u="sng" dirty="0" smtClean="0">
                <a:ln>
                  <a:noFill/>
                  <a:prstDash val="solid"/>
                  <a:bevel/>
                </a:ln>
                <a:solidFill>
                  <a:schemeClr val="bg1"/>
                </a:solidFill>
                <a:effectLst>
                  <a:glow>
                    <a:schemeClr val="accent2">
                      <a:lumMod val="20000"/>
                      <a:lumOff val="8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Задачи </a:t>
            </a:r>
            <a:r>
              <a:rPr lang="ru-RU" sz="1600" b="1" i="1" u="sng" dirty="0">
                <a:ln>
                  <a:noFill/>
                  <a:prstDash val="solid"/>
                  <a:bevel/>
                </a:ln>
                <a:solidFill>
                  <a:schemeClr val="bg1"/>
                </a:solidFill>
                <a:effectLst>
                  <a:glow>
                    <a:schemeClr val="accent2">
                      <a:lumMod val="20000"/>
                      <a:lumOff val="8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программы : 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ru-RU" sz="1500" i="1" dirty="0">
                <a:solidFill>
                  <a:schemeClr val="tx1"/>
                </a:solidFill>
                <a:effectLst>
                  <a:glow rad="6350">
                    <a:schemeClr val="tx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1. Повысить экономическую и физическую доступность товаров и услуг на потребительском рынке, качество и культуру обслуживания населения при их предоставлении;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ru-RU" sz="1500" i="1" dirty="0">
                <a:solidFill>
                  <a:schemeClr val="tx1"/>
                </a:solidFill>
                <a:effectLst>
                  <a:glow rad="6350">
                    <a:schemeClr val="tx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2. Обеспечить сбалансированное развитие торговой и сервисной инфраструктуры;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ru-RU" sz="1500" i="1" dirty="0">
                <a:solidFill>
                  <a:schemeClr val="tx1"/>
                </a:solidFill>
                <a:effectLst>
                  <a:glow rad="6350">
                    <a:schemeClr val="tx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3. Содействовать продвижению продукции отечественных производителей;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ru-RU" sz="1500" i="1" dirty="0">
                <a:solidFill>
                  <a:schemeClr val="tx1"/>
                </a:solidFill>
                <a:effectLst>
                  <a:glow rad="6350">
                    <a:schemeClr val="tx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4. Обеспечить качество и безопасность товаров и услуг на потребительском рынке, в том числе алкогольной продукции, поступающей в розничную продажу на территории муниципального района Мелеузовский район;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ru-RU" sz="1500" i="1" dirty="0">
                <a:solidFill>
                  <a:schemeClr val="tx1"/>
                </a:solidFill>
                <a:effectLst>
                  <a:glow rad="6350">
                    <a:schemeClr val="tx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5. Совершенствовать механизм защиты прав потребителей на потребительском рынке муниципального района</a:t>
            </a:r>
            <a:endParaRPr lang="ru-RU" sz="1500" b="1" i="1" dirty="0">
              <a:ln>
                <a:solidFill>
                  <a:schemeClr val="accent3">
                    <a:lumMod val="75000"/>
                  </a:schemeClr>
                </a:solidFill>
                <a:prstDash val="solid"/>
                <a:bevel/>
              </a:ln>
              <a:solidFill>
                <a:schemeClr val="tx1"/>
              </a:solidFill>
              <a:effectLst>
                <a:glow rad="6350">
                  <a:schemeClr val="tx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5718" name="Picture 2" descr="C:\Users\User\Pictures\webhomes-our-work-elkay-plastics.jpg">
            <a:extLst>
              <a:ext uri="{FF2B5EF4-FFF2-40B4-BE49-F238E27FC236}">
                <a16:creationId xmlns:a16="http://schemas.microsoft.com/office/drawing/2014/main" xmlns="" id="{ED6601ED-EF7F-46AF-AA43-7C606E52D4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777" y="3429000"/>
            <a:ext cx="2923852" cy="2448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10000">
    <p:fade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2" name="Рисунок 3">
            <a:extLst>
              <a:ext uri="{FF2B5EF4-FFF2-40B4-BE49-F238E27FC236}">
                <a16:creationId xmlns:a16="http://schemas.microsoft.com/office/drawing/2014/main" xmlns="" id="{15B6DB78-6401-43FC-A599-28089527C3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5" y="3797300"/>
            <a:ext cx="1944688" cy="1262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7763" name="Line 7">
            <a:extLst>
              <a:ext uri="{FF2B5EF4-FFF2-40B4-BE49-F238E27FC236}">
                <a16:creationId xmlns:a16="http://schemas.microsoft.com/office/drawing/2014/main" xmlns="" id="{C8BFFF25-C84A-4F00-B8C8-7D7480B67C2F}"/>
              </a:ext>
            </a:extLst>
          </p:cNvPr>
          <p:cNvSpPr>
            <a:spLocks noChangeShapeType="1"/>
          </p:cNvSpPr>
          <p:nvPr/>
        </p:nvSpPr>
        <p:spPr bwMode="auto">
          <a:xfrm>
            <a:off x="1116013" y="29972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17764" name="Rectangle 8">
            <a:extLst>
              <a:ext uri="{FF2B5EF4-FFF2-40B4-BE49-F238E27FC236}">
                <a16:creationId xmlns:a16="http://schemas.microsoft.com/office/drawing/2014/main" xmlns="" id="{8AAA83DE-A065-4A1D-BB49-B1D3010850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313" y="3648075"/>
            <a:ext cx="8496300" cy="922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>
                <a:solidFill>
                  <a:schemeClr val="tx1"/>
                </a:solidFill>
                <a:latin typeface="Arial" panose="020B0604020202020204" pitchFamily="34" charset="0"/>
              </a:rPr>
              <a:t>                                 </a:t>
            </a:r>
          </a:p>
        </p:txBody>
      </p: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xmlns="" id="{25A358A7-9718-4214-AA2D-6A08776ECCCC}"/>
              </a:ext>
            </a:extLst>
          </p:cNvPr>
          <p:cNvGraphicFramePr>
            <a:graphicFrameLocks noGrp="1"/>
          </p:cNvGraphicFramePr>
          <p:nvPr/>
        </p:nvGraphicFramePr>
        <p:xfrm>
          <a:off x="179388" y="1296988"/>
          <a:ext cx="8431212" cy="4702172"/>
        </p:xfrm>
        <a:graphic>
          <a:graphicData uri="http://schemas.openxmlformats.org/drawingml/2006/table">
            <a:tbl>
              <a:tblPr/>
              <a:tblGrid>
                <a:gridCol w="843121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58659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МЕРОПРИЯТИЙ</a:t>
                      </a:r>
                    </a:p>
                  </a:txBody>
                  <a:tcPr marL="91436" marR="91436" marT="45693" marB="4569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7031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lang="ru-RU" sz="10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Реализация проекта "Продукт Башкортостана"</a:t>
                      </a:r>
                      <a:endParaRPr kumimoji="0" lang="ru-RU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6" marR="91436" marT="45693" marB="4569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31991">
                <a:tc>
                  <a:txBody>
                    <a:bodyPr/>
                    <a:lstStyle/>
                    <a:p>
                      <a:pPr marL="171450" indent="-171450" fontAlgn="base">
                        <a:buFont typeface="Wingdings" panose="05000000000000000000" pitchFamily="2" charset="2"/>
                        <a:buChar char="q"/>
                      </a:pPr>
                      <a:r>
                        <a:rPr lang="ru-RU" sz="10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Формирование механизмов регулирования и муниципальной координации сферы розничной торговли</a:t>
                      </a:r>
                      <a:r>
                        <a:rPr lang="ru-RU" sz="1000" b="1" kern="12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(создание рынков и торговых рядов)</a:t>
                      </a:r>
                      <a:endParaRPr kumimoji="0" lang="ru-RU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6" marR="91436" marT="45693" marB="4569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59992">
                <a:tc>
                  <a:txBody>
                    <a:bodyPr/>
                    <a:lstStyle/>
                    <a:p>
                      <a:pPr marL="171450" indent="-171450">
                        <a:buFont typeface="Wingdings" panose="05000000000000000000" pitchFamily="2" charset="2"/>
                        <a:buChar char="q"/>
                      </a:pPr>
                      <a:r>
                        <a:rPr lang="ru-RU" sz="10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Развитие розничной торговли</a:t>
                      </a:r>
                      <a:endParaRPr kumimoji="0" lang="ru-RU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6" marR="91436" marT="45693" marB="4569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59992">
                <a:tc>
                  <a:txBody>
                    <a:bodyPr/>
                    <a:lstStyle/>
                    <a:p>
                      <a:pPr marL="171450" indent="-171450">
                        <a:buFont typeface="Wingdings" panose="05000000000000000000" pitchFamily="2" charset="2"/>
                        <a:buChar char="q"/>
                      </a:pPr>
                      <a:r>
                        <a:rPr lang="ru-RU" sz="10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Развитие оптовой торговли</a:t>
                      </a:r>
                      <a:endParaRPr kumimoji="0" lang="ru-RU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6" marR="91436" marT="45693" marB="4569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59992">
                <a:tc>
                  <a:txBody>
                    <a:bodyPr/>
                    <a:lstStyle/>
                    <a:p>
                      <a:pPr marL="171450" indent="-171450">
                        <a:buFont typeface="Wingdings" panose="05000000000000000000" pitchFamily="2" charset="2"/>
                        <a:buChar char="q"/>
                      </a:pPr>
                      <a:r>
                        <a:rPr lang="ru-RU" sz="10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Развитие общественного питания</a:t>
                      </a:r>
                      <a:endParaRPr kumimoji="0" lang="ru-RU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6" marR="91436" marT="45693" marB="4569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59992">
                <a:tc>
                  <a:txBody>
                    <a:bodyPr/>
                    <a:lstStyle/>
                    <a:p>
                      <a:pPr marL="171450" indent="-171450">
                        <a:buFont typeface="Wingdings" panose="05000000000000000000" pitchFamily="2" charset="2"/>
                        <a:buChar char="q"/>
                      </a:pPr>
                      <a:r>
                        <a:rPr lang="ru-RU" sz="10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Реализация графика проведения сельскохозяйственных ярмарок в муниципальном районе</a:t>
                      </a:r>
                      <a:endParaRPr kumimoji="0" lang="ru-RU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6" marR="91436" marT="45693" marB="4569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59992">
                <a:tc>
                  <a:txBody>
                    <a:bodyPr/>
                    <a:lstStyle/>
                    <a:p>
                      <a:pPr marL="171450" indent="-171450">
                        <a:buFont typeface="Wingdings" panose="05000000000000000000" pitchFamily="2" charset="2"/>
                        <a:buChar char="q"/>
                      </a:pPr>
                      <a:r>
                        <a:rPr lang="ru-RU" sz="10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Проведение ярмарок вакансий для организаций оптовой и розничной торговли, общественного питания</a:t>
                      </a:r>
                      <a:endParaRPr kumimoji="0" lang="ru-RU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6" marR="91436" marT="45693" marB="4569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59992">
                <a:tc>
                  <a:txBody>
                    <a:bodyPr/>
                    <a:lstStyle/>
                    <a:p>
                      <a:pPr marL="171450" indent="-171450">
                        <a:buFont typeface="Wingdings" panose="05000000000000000000" pitchFamily="2" charset="2"/>
                        <a:buChar char="q"/>
                      </a:pPr>
                      <a:r>
                        <a:rPr lang="ru-RU" sz="10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Информационно-аналитическое обеспечение в области торговой деятельности</a:t>
                      </a:r>
                      <a:endParaRPr kumimoji="0" lang="ru-RU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6" marR="91436" marT="45693" marB="4569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59992">
                <a:tc>
                  <a:txBody>
                    <a:bodyPr/>
                    <a:lstStyle/>
                    <a:p>
                      <a:pPr marL="171450" indent="-171450">
                        <a:buFont typeface="Wingdings" panose="05000000000000000000" pitchFamily="2" charset="2"/>
                        <a:buChar char="q"/>
                      </a:pPr>
                      <a:r>
                        <a:rPr lang="ru-RU" sz="10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Развитие потребительской кооперации</a:t>
                      </a:r>
                      <a:endParaRPr kumimoji="0" lang="ru-RU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6" marR="91436" marT="45693" marB="4569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287994">
                <a:tc>
                  <a:txBody>
                    <a:bodyPr/>
                    <a:lstStyle/>
                    <a:p>
                      <a:pPr marL="171450" indent="-171450">
                        <a:buFont typeface="Wingdings" panose="05000000000000000000" pitchFamily="2" charset="2"/>
                        <a:buChar char="q"/>
                      </a:pPr>
                      <a:r>
                        <a:rPr lang="ru-RU" sz="10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Координация и развитие бытового обслуживания населения</a:t>
                      </a:r>
                      <a:endParaRPr kumimoji="0" lang="ru-RU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6" marR="91436" marT="45693" marB="4569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359992">
                <a:tc>
                  <a:txBody>
                    <a:bodyPr/>
                    <a:lstStyle/>
                    <a:p>
                      <a:pPr marL="171450" indent="-171450">
                        <a:buFont typeface="Wingdings" panose="05000000000000000000" pitchFamily="2" charset="2"/>
                        <a:buChar char="q"/>
                      </a:pPr>
                      <a:r>
                        <a:rPr lang="ru-RU" sz="10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Повышение правовой грамотности потребителей и хозяйствующих субъектов в сфере защиты прав потребителей</a:t>
                      </a:r>
                      <a:endParaRPr kumimoji="0" lang="ru-RU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6" marR="91436" marT="45693" marB="4569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245351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</a:t>
                      </a:r>
                    </a:p>
                  </a:txBody>
                  <a:tcPr marL="91436" marR="91436" marT="45693" marB="4569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</a:tbl>
          </a:graphicData>
        </a:graphic>
      </p:graphicFrame>
      <p:sp>
        <p:nvSpPr>
          <p:cNvPr id="117795" name="TextBox 2">
            <a:extLst>
              <a:ext uri="{FF2B5EF4-FFF2-40B4-BE49-F238E27FC236}">
                <a16:creationId xmlns:a16="http://schemas.microsoft.com/office/drawing/2014/main" xmlns="" id="{B32945B8-FB32-4E0F-8F4F-8A0A2C4914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938" y="700088"/>
            <a:ext cx="777557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buFont typeface="Wingdings 3" panose="05040102010807070707" pitchFamily="18" charset="2"/>
              <a:buNone/>
            </a:pPr>
            <a:r>
              <a:rPr lang="ru-RU" alt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направления расходования средств в рамках программы                 на </a:t>
            </a:r>
            <a:r>
              <a:rPr lang="ru-RU" alt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 </a:t>
            </a:r>
            <a:r>
              <a:rPr lang="ru-RU" alt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" name="Text Box 2">
            <a:extLst>
              <a:ext uri="{FF2B5EF4-FFF2-40B4-BE49-F238E27FC236}">
                <a16:creationId xmlns:a16="http://schemas.microsoft.com/office/drawing/2014/main" xmlns="" id="{EF7FBA34-55F1-4AC0-A80E-3BC677DFF4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6365"/>
            <a:ext cx="9144000" cy="646331"/>
          </a:xfrm>
          <a:prstGeom prst="rect">
            <a:avLst/>
          </a:prstGeom>
          <a:noFill/>
          <a:ln>
            <a:noFill/>
          </a:ln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«Развитие торговли в муниципальном  районе </a:t>
            </a:r>
          </a:p>
          <a:p>
            <a:pPr algn="ctr">
              <a:defRPr/>
            </a:pPr>
            <a:r>
              <a:rPr lang="ru-RU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Мелеузовский</a:t>
            </a:r>
            <a:r>
              <a:rPr lang="ru-RU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 Республики Башкортостан»</a:t>
            </a:r>
          </a:p>
        </p:txBody>
      </p:sp>
      <p:pic>
        <p:nvPicPr>
          <p:cNvPr id="117798" name="Рисунок 2">
            <a:extLst>
              <a:ext uri="{FF2B5EF4-FFF2-40B4-BE49-F238E27FC236}">
                <a16:creationId xmlns:a16="http://schemas.microsoft.com/office/drawing/2014/main" xmlns="" id="{B95375FB-D126-4908-939A-A280CB264B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850" y="6021388"/>
            <a:ext cx="1768475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10000">
    <p:fade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Диаграмма 10">
            <a:extLst>
              <a:ext uri="{FF2B5EF4-FFF2-40B4-BE49-F238E27FC236}">
                <a16:creationId xmlns:a16="http://schemas.microsoft.com/office/drawing/2014/main" xmlns="" id="{1BB700A2-598D-4E16-A832-404FFE2E469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26227518"/>
              </p:ext>
            </p:extLst>
          </p:nvPr>
        </p:nvGraphicFramePr>
        <p:xfrm>
          <a:off x="2209565" y="1163078"/>
          <a:ext cx="3816424" cy="22580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17268F15-8BE1-4A7F-AFBC-EA3FC8A6659E}"/>
              </a:ext>
            </a:extLst>
          </p:cNvPr>
          <p:cNvSpPr/>
          <p:nvPr/>
        </p:nvSpPr>
        <p:spPr>
          <a:xfrm>
            <a:off x="5724128" y="584775"/>
            <a:ext cx="3384376" cy="273921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endParaRPr lang="ru-RU" u="sng" dirty="0"/>
          </a:p>
          <a:p>
            <a:pPr>
              <a:defRPr/>
            </a:pPr>
            <a:r>
              <a:rPr lang="ru-RU" sz="1400" b="1" i="1" u="sng" dirty="0">
                <a:ln w="6350" cmpd="thinThick">
                  <a:noFill/>
                  <a:miter lim="800000"/>
                </a:ln>
                <a:solidFill>
                  <a:schemeClr val="bg1"/>
                </a:solidFill>
                <a:effectLst>
                  <a:glow>
                    <a:srgbClr val="216D57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Цель программы : </a:t>
            </a:r>
          </a:p>
          <a:p>
            <a:pPr marL="285750" indent="-285750">
              <a:buFontTx/>
              <a:buChar char="-"/>
              <a:defRPr/>
            </a:pPr>
            <a:r>
              <a:rPr lang="ru-RU" sz="1400" i="1" dirty="0">
                <a:ln w="6350" cmpd="thinThick">
                  <a:noFill/>
                  <a:miter lim="800000"/>
                </a:ln>
                <a:effectLst>
                  <a:glow>
                    <a:srgbClr val="216D57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оследовательное снижение рисков чрезвычайных ситуаций, повышение безопасности населения муниципального района. Обеспечение необходимых условий для безопасности жизнедеятельности и устойчивого социально-экономического развития муниципального района.  </a:t>
            </a:r>
          </a:p>
          <a:p>
            <a:pPr marL="285750" indent="-285750">
              <a:buFontTx/>
              <a:buChar char="-"/>
              <a:defRPr/>
            </a:pPr>
            <a:endParaRPr lang="ru-RU" sz="1400" i="1" dirty="0">
              <a:solidFill>
                <a:srgbClr val="C9253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24BE9D9E-7007-4FD1-B8EA-37B34A1D6E4A}"/>
              </a:ext>
            </a:extLst>
          </p:cNvPr>
          <p:cNvSpPr/>
          <p:nvPr/>
        </p:nvSpPr>
        <p:spPr>
          <a:xfrm>
            <a:off x="0" y="0"/>
            <a:ext cx="9144000" cy="92333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«Снижение рисков и смягчение последствий </a:t>
            </a:r>
          </a:p>
          <a:p>
            <a:pPr algn="ctr">
              <a:defRPr/>
            </a:pPr>
            <a:r>
              <a:rPr lang="ru-RU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чрезвычайных ситуаций природного и техногенного характера в</a:t>
            </a:r>
          </a:p>
          <a:p>
            <a:pPr algn="ctr">
              <a:defRPr/>
            </a:pPr>
            <a:r>
              <a:rPr lang="ru-RU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муниципальном районе </a:t>
            </a:r>
            <a:r>
              <a:rPr lang="ru-RU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Мелеузовский</a:t>
            </a:r>
            <a:r>
              <a:rPr lang="ru-RU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 Республики Башкортостан»</a:t>
            </a:r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xmlns="" id="{44725633-ABC5-471C-95EB-0B55BC7B70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355976" y="3356993"/>
            <a:ext cx="4412775" cy="3501008"/>
          </a:xfrm>
          <a:extLst/>
        </p:spPr>
        <p:txBody>
          <a:bodyPr rtlCol="0">
            <a:normAutofit fontScale="92500"/>
          </a:bodyPr>
          <a:lstStyle/>
          <a:p>
            <a:pPr algn="just" eaLnBrk="1" fontAlgn="auto" hangingPunct="1">
              <a:spcAft>
                <a:spcPts val="0"/>
              </a:spcAft>
              <a:buFont typeface="Wingdings 3" charset="2"/>
              <a:buNone/>
              <a:defRPr/>
            </a:pPr>
            <a:r>
              <a:rPr lang="ru-RU" sz="1600" b="1" i="1" u="sng" dirty="0">
                <a:ln>
                  <a:noFill/>
                  <a:prstDash val="solid"/>
                  <a:bevel/>
                </a:ln>
                <a:solidFill>
                  <a:schemeClr val="bg1"/>
                </a:solidFill>
                <a:effectLst>
                  <a:glow>
                    <a:schemeClr val="accent2">
                      <a:lumMod val="20000"/>
                      <a:lumOff val="8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Задачи программы : </a:t>
            </a:r>
          </a:p>
          <a:p>
            <a:pPr marL="285750" indent="-285750" eaLnBrk="1" fontAlgn="auto" hangingPunct="1">
              <a:spcAft>
                <a:spcPts val="0"/>
              </a:spcAft>
              <a:buFontTx/>
              <a:buChar char="-"/>
              <a:defRPr/>
            </a:pPr>
            <a:r>
              <a:rPr lang="ru-RU" sz="1500" b="1" i="1" dirty="0">
                <a:ln>
                  <a:noFill/>
                  <a:prstDash val="solid"/>
                  <a:bevel/>
                </a:ln>
                <a:solidFill>
                  <a:schemeClr val="tx1"/>
                </a:solidFill>
                <a:effectLst>
                  <a:glow>
                    <a:schemeClr val="accent2">
                      <a:lumMod val="20000"/>
                      <a:lumOff val="8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15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нижение экономического ущерба и повышение эффективности работы экстренных служб муниципального района в критических условиях и чрезвычайных ситуациях;</a:t>
            </a:r>
          </a:p>
          <a:p>
            <a:pPr marL="285750" indent="-285750" eaLnBrk="1" fontAlgn="auto" hangingPunct="1">
              <a:spcAft>
                <a:spcPts val="0"/>
              </a:spcAft>
              <a:buFontTx/>
              <a:buChar char="-"/>
              <a:defRPr/>
            </a:pPr>
            <a:r>
              <a:rPr lang="ru-RU" sz="15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(развитие) информационного обеспечения, совершенствование системы связи и оповещения при чрезвычайных ситуациях. Развитие единой системы экстренного оповещения «Служба 112» на базе МКУ «ЕДДС муниципального района»;</a:t>
            </a:r>
          </a:p>
          <a:p>
            <a:pPr marL="285750" indent="-285750" eaLnBrk="1" fontAlgn="auto" hangingPunct="1">
              <a:spcAft>
                <a:spcPts val="0"/>
              </a:spcAft>
              <a:buFontTx/>
              <a:buChar char="-"/>
              <a:defRPr/>
            </a:pPr>
            <a:r>
              <a:rPr lang="ru-RU" sz="15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обучение населения действиям  в области защиты от чрезвычайных ситуаций природного и техногенного характера, а также правилам поведения в чрезвычайных ситуациях.</a:t>
            </a:r>
          </a:p>
        </p:txBody>
      </p:sp>
      <p:pic>
        <p:nvPicPr>
          <p:cNvPr id="119814" name="Picture 2" descr="C:\Users\User\Pictures\1018252545.jpg">
            <a:extLst>
              <a:ext uri="{FF2B5EF4-FFF2-40B4-BE49-F238E27FC236}">
                <a16:creationId xmlns:a16="http://schemas.microsoft.com/office/drawing/2014/main" xmlns="" id="{89AB618A-3C41-44DD-98B8-927784FCC4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937" y="5445224"/>
            <a:ext cx="3346450" cy="127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9815" name="Picture 4" descr="C:\Users\User\Pictures\print_621312_794669.jpg">
            <a:extLst>
              <a:ext uri="{FF2B5EF4-FFF2-40B4-BE49-F238E27FC236}">
                <a16:creationId xmlns:a16="http://schemas.microsoft.com/office/drawing/2014/main" xmlns="" id="{0817F32F-74D9-49ED-91CF-9808DA1F5F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175" y="3501008"/>
            <a:ext cx="2847975" cy="182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Диаграмма 7">
            <a:extLst>
              <a:ext uri="{FF2B5EF4-FFF2-40B4-BE49-F238E27FC236}">
                <a16:creationId xmlns:a16="http://schemas.microsoft.com/office/drawing/2014/main" xmlns="" id="{3485768E-0D6F-4056-832A-5F6848A1315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89186445"/>
              </p:ext>
            </p:extLst>
          </p:nvPr>
        </p:nvGraphicFramePr>
        <p:xfrm>
          <a:off x="228600" y="1073151"/>
          <a:ext cx="1930165" cy="22000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</p:cSld>
  <p:clrMapOvr>
    <a:masterClrMapping/>
  </p:clrMapOvr>
  <p:transition spd="slow" advTm="9000">
    <p:fade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Line 7">
            <a:extLst>
              <a:ext uri="{FF2B5EF4-FFF2-40B4-BE49-F238E27FC236}">
                <a16:creationId xmlns:a16="http://schemas.microsoft.com/office/drawing/2014/main" xmlns="" id="{A849E87F-44F8-4E16-9B51-B859B671C747}"/>
              </a:ext>
            </a:extLst>
          </p:cNvPr>
          <p:cNvSpPr>
            <a:spLocks noChangeShapeType="1"/>
          </p:cNvSpPr>
          <p:nvPr/>
        </p:nvSpPr>
        <p:spPr bwMode="auto">
          <a:xfrm>
            <a:off x="1116013" y="29972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21859" name="Rectangle 8">
            <a:extLst>
              <a:ext uri="{FF2B5EF4-FFF2-40B4-BE49-F238E27FC236}">
                <a16:creationId xmlns:a16="http://schemas.microsoft.com/office/drawing/2014/main" xmlns="" id="{023E112F-6326-4874-BBA7-91CB713A1A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1018" y="3259138"/>
            <a:ext cx="8496300" cy="922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>
                <a:solidFill>
                  <a:schemeClr val="tx1"/>
                </a:solidFill>
                <a:latin typeface="Arial" panose="020B0604020202020204" pitchFamily="34" charset="0"/>
              </a:rPr>
              <a:t>                                 </a:t>
            </a:r>
          </a:p>
        </p:txBody>
      </p:sp>
      <p:sp>
        <p:nvSpPr>
          <p:cNvPr id="140292" name="TextBox 2">
            <a:extLst>
              <a:ext uri="{FF2B5EF4-FFF2-40B4-BE49-F238E27FC236}">
                <a16:creationId xmlns:a16="http://schemas.microsoft.com/office/drawing/2014/main" xmlns="" id="{07144822-590C-4541-BA00-AF0D0E93AC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497" y="3836699"/>
            <a:ext cx="8703789" cy="33445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buFont typeface="Wingdings 3" panose="05040102010807070707" pitchFamily="18" charset="2"/>
              <a:buNone/>
              <a:defRPr/>
            </a:pPr>
            <a:r>
              <a:rPr lang="ru-RU" alt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направления расходования средств в рамках программы на </a:t>
            </a:r>
            <a:r>
              <a:rPr lang="ru-RU" alt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 </a:t>
            </a:r>
            <a:r>
              <a:rPr lang="ru-RU" alt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</a:t>
            </a:r>
          </a:p>
          <a:p>
            <a:pPr algn="ctr" eaLnBrk="1" hangingPunct="1">
              <a:buFont typeface="Wingdings 3" panose="05040102010807070707" pitchFamily="18" charset="2"/>
              <a:buNone/>
              <a:defRPr/>
            </a:pPr>
            <a:endParaRPr lang="ru-RU" altLang="ru-RU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 eaLnBrk="1" hangingPunct="1">
              <a:spcBef>
                <a:spcPts val="0"/>
              </a:spcBef>
              <a:buFont typeface="Wingdings" panose="05000000000000000000" pitchFamily="2" charset="2"/>
              <a:buChar char="q"/>
              <a:defRPr/>
            </a:pP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финансовых резервов муниципального района Мелеузовский район Республики Башкортостан на ликвидацию чрезвычайных ситуаций – </a:t>
            </a: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800,0 тыс.рублей;</a:t>
            </a:r>
          </a:p>
          <a:p>
            <a:pPr algn="just" eaLnBrk="1" hangingPunct="1">
              <a:spcBef>
                <a:spcPts val="0"/>
              </a:spcBef>
              <a:buNone/>
              <a:defRPr/>
            </a:pPr>
            <a:endParaRPr 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 eaLnBrk="1" hangingPunct="1">
              <a:spcBef>
                <a:spcPts val="0"/>
              </a:spcBef>
              <a:buFont typeface="Wingdings" panose="05000000000000000000" pitchFamily="2" charset="2"/>
              <a:buChar char="q"/>
              <a:defRPr/>
            </a:pP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Выполнение  функций единой дежурно-диспетчерской службы по защите населения и территорий от чрезвычайных ситуаций природного и техногенного характера 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3 938,0 </a:t>
            </a:r>
            <a:r>
              <a:rPr lang="ru-RU" sz="1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тыс.рублей</a:t>
            </a: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algn="ctr" eaLnBrk="1" hangingPunct="1">
              <a:buFont typeface="Wingdings 3" panose="05040102010807070707" pitchFamily="18" charset="2"/>
              <a:buNone/>
              <a:defRPr/>
            </a:pPr>
            <a:endParaRPr lang="ru-RU" dirty="0">
              <a:solidFill>
                <a:schemeClr val="tx1"/>
              </a:solidFill>
              <a:latin typeface="Academy" pitchFamily="2" charset="0"/>
              <a:cs typeface="Arial" charset="0"/>
            </a:endParaRPr>
          </a:p>
          <a:p>
            <a:pPr algn="ctr" eaLnBrk="1" hangingPunct="1">
              <a:buFont typeface="Wingdings 3" panose="05040102010807070707" pitchFamily="18" charset="2"/>
              <a:buNone/>
              <a:defRPr/>
            </a:pPr>
            <a:endParaRPr lang="ru-RU" dirty="0">
              <a:solidFill>
                <a:schemeClr val="tx1"/>
              </a:solidFill>
              <a:latin typeface="Academy" pitchFamily="2" charset="0"/>
              <a:cs typeface="Arial" charset="0"/>
            </a:endParaRPr>
          </a:p>
          <a:p>
            <a:pPr algn="ctr" eaLnBrk="1" hangingPunct="1">
              <a:buFont typeface="Wingdings 3" panose="05040102010807070707" pitchFamily="18" charset="2"/>
              <a:buNone/>
              <a:defRPr/>
            </a:pPr>
            <a:endParaRPr lang="ru-RU" altLang="ru-RU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endParaRPr lang="ru-RU" altLang="ru-RU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" name="Text Box 2">
            <a:extLst>
              <a:ext uri="{FF2B5EF4-FFF2-40B4-BE49-F238E27FC236}">
                <a16:creationId xmlns:a16="http://schemas.microsoft.com/office/drawing/2014/main" xmlns="" id="{270573FD-2322-4240-8879-1ACCE9DCF7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6542" y="129406"/>
            <a:ext cx="9144000" cy="923330"/>
          </a:xfrm>
          <a:prstGeom prst="rect">
            <a:avLst/>
          </a:prstGeom>
          <a:noFill/>
          <a:ln>
            <a:noFill/>
          </a:ln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«Снижение рисков и смягчение последствий </a:t>
            </a:r>
          </a:p>
          <a:p>
            <a:pPr algn="ctr">
              <a:defRPr/>
            </a:pPr>
            <a:r>
              <a:rPr lang="ru-RU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чрезвычайных ситуаций природного и техногенного характера в</a:t>
            </a:r>
          </a:p>
          <a:p>
            <a:pPr algn="ctr">
              <a:defRPr/>
            </a:pPr>
            <a:r>
              <a:rPr lang="ru-RU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муниципальном районе </a:t>
            </a:r>
            <a:r>
              <a:rPr lang="ru-RU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Мелеузовский</a:t>
            </a:r>
            <a:r>
              <a:rPr lang="ru-RU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 Республики Башкортостан»</a:t>
            </a:r>
          </a:p>
        </p:txBody>
      </p:sp>
      <p:pic>
        <p:nvPicPr>
          <p:cNvPr id="121862" name="Picture 2" descr="C:\Users\User\Pictures\lEabDxeh-6U.jpg">
            <a:extLst>
              <a:ext uri="{FF2B5EF4-FFF2-40B4-BE49-F238E27FC236}">
                <a16:creationId xmlns:a16="http://schemas.microsoft.com/office/drawing/2014/main" xmlns="" id="{86A03D25-EEF9-4D43-9AB9-8BB5A9D8DA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9870" y="1313870"/>
            <a:ext cx="2244725" cy="1627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1864" name="Picture 10" descr="http://www.altaconservation.org/wp-content/blogs.dir/6/files/fire-fighting/phnx_fire-fighters_team.jpg">
            <a:extLst>
              <a:ext uri="{FF2B5EF4-FFF2-40B4-BE49-F238E27FC236}">
                <a16:creationId xmlns:a16="http://schemas.microsoft.com/office/drawing/2014/main" xmlns="" id="{5F9C300C-3FD5-47CE-91F7-3492B736DA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4752" y="1772866"/>
            <a:ext cx="2395579" cy="160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1893" name="Рисунок 1">
            <a:extLst>
              <a:ext uri="{FF2B5EF4-FFF2-40B4-BE49-F238E27FC236}">
                <a16:creationId xmlns:a16="http://schemas.microsoft.com/office/drawing/2014/main" xmlns="" id="{68A61305-4C1E-491E-9592-9314B7DFFC1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581" y="1805890"/>
            <a:ext cx="2621396" cy="1659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9000">
    <p:fade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Line 7">
            <a:extLst>
              <a:ext uri="{FF2B5EF4-FFF2-40B4-BE49-F238E27FC236}">
                <a16:creationId xmlns:a16="http://schemas.microsoft.com/office/drawing/2014/main" xmlns="" id="{C67C0806-D339-4ED2-BDD2-8F498B483133}"/>
              </a:ext>
            </a:extLst>
          </p:cNvPr>
          <p:cNvSpPr>
            <a:spLocks noChangeShapeType="1"/>
          </p:cNvSpPr>
          <p:nvPr/>
        </p:nvSpPr>
        <p:spPr bwMode="auto">
          <a:xfrm>
            <a:off x="1116013" y="29972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25955" name="Rectangle 8">
            <a:extLst>
              <a:ext uri="{FF2B5EF4-FFF2-40B4-BE49-F238E27FC236}">
                <a16:creationId xmlns:a16="http://schemas.microsoft.com/office/drawing/2014/main" xmlns="" id="{D579D154-F324-4C42-86D7-B25ACC5908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313" y="3648075"/>
            <a:ext cx="8496300" cy="922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>
                <a:solidFill>
                  <a:schemeClr val="tx1"/>
                </a:solidFill>
                <a:latin typeface="Arial" panose="020B0604020202020204" pitchFamily="34" charset="0"/>
              </a:rPr>
              <a:t>                                 </a:t>
            </a:r>
          </a:p>
        </p:txBody>
      </p:sp>
      <p:sp>
        <p:nvSpPr>
          <p:cNvPr id="9" name="Text Box 2">
            <a:extLst>
              <a:ext uri="{FF2B5EF4-FFF2-40B4-BE49-F238E27FC236}">
                <a16:creationId xmlns:a16="http://schemas.microsoft.com/office/drawing/2014/main" xmlns="" id="{818033F2-BB98-4E4F-845F-25D30CAE0B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154" y="237004"/>
            <a:ext cx="9144000" cy="646331"/>
          </a:xfrm>
          <a:prstGeom prst="rect">
            <a:avLst/>
          </a:prstGeom>
          <a:noFill/>
          <a:ln>
            <a:noFill/>
          </a:ln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«Обеспечение общественной безопасности в</a:t>
            </a:r>
          </a:p>
          <a:p>
            <a:pPr algn="ctr">
              <a:defRPr/>
            </a:pPr>
            <a:r>
              <a:rPr lang="ru-RU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муниципальном районе </a:t>
            </a:r>
            <a:r>
              <a:rPr lang="ru-RU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Мелеузовский</a:t>
            </a:r>
            <a:r>
              <a:rPr lang="ru-RU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 Республики Башкортостан»</a:t>
            </a:r>
          </a:p>
        </p:txBody>
      </p:sp>
      <p:pic>
        <p:nvPicPr>
          <p:cNvPr id="125957" name="Picture 6" descr="http://dmx-tel.tw1.ru/upload/medialibrary/5e5/5e50214dff4a81b90d2627cdd98cb18c.jpg">
            <a:extLst>
              <a:ext uri="{FF2B5EF4-FFF2-40B4-BE49-F238E27FC236}">
                <a16:creationId xmlns:a16="http://schemas.microsoft.com/office/drawing/2014/main" xmlns="" id="{F2B09765-0D96-4B4A-B639-6246DCF4BD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8482" y="3818536"/>
            <a:ext cx="1756132" cy="95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2">
            <a:extLst>
              <a:ext uri="{FF2B5EF4-FFF2-40B4-BE49-F238E27FC236}">
                <a16:creationId xmlns:a16="http://schemas.microsoft.com/office/drawing/2014/main" xmlns="" id="{26C104BD-EDE9-4F88-9C4E-3100B2489D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153" y="2843556"/>
            <a:ext cx="8935459" cy="2939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buFont typeface="Wingdings 3" panose="05040102010807070707" pitchFamily="18" charset="2"/>
              <a:buNone/>
              <a:defRPr/>
            </a:pPr>
            <a:r>
              <a:rPr lang="ru-RU" alt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направления расходования средств в рамках программы на </a:t>
            </a:r>
            <a:r>
              <a:rPr lang="ru-RU" alt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 </a:t>
            </a:r>
            <a:r>
              <a:rPr lang="ru-RU" alt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</a:t>
            </a:r>
          </a:p>
          <a:p>
            <a:pPr marL="285750" indent="-285750" algn="just" eaLnBrk="1" hangingPunct="1">
              <a:spcBef>
                <a:spcPts val="0"/>
              </a:spcBef>
              <a:buFont typeface="Wingdings" panose="05000000000000000000" pitchFamily="2" charset="2"/>
              <a:buChar char="q"/>
              <a:defRPr/>
            </a:pP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Разработка и реализация комплекса межведомственных  профилактических мероприятий по выявлению и пресечению преступлений и правонарушений </a:t>
            </a: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560,0 </a:t>
            </a: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тыс.рублей;</a:t>
            </a:r>
          </a:p>
          <a:p>
            <a:pPr marL="285750" indent="-285750" algn="just" eaLnBrk="1" hangingPunct="1">
              <a:spcBef>
                <a:spcPts val="0"/>
              </a:spcBef>
              <a:buFont typeface="Wingdings" panose="05000000000000000000" pitchFamily="2" charset="2"/>
              <a:buChar char="q"/>
              <a:defRPr/>
            </a:pP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Подготовка и размещение в средствах массовой информации материалов антитеррористического содержания - </a:t>
            </a: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0,0 тыс.рублей;</a:t>
            </a:r>
          </a:p>
          <a:p>
            <a:pPr marL="285750" indent="-285750" algn="just" eaLnBrk="1" hangingPunct="1">
              <a:spcBef>
                <a:spcPts val="0"/>
              </a:spcBef>
              <a:buFont typeface="Wingdings" panose="05000000000000000000" pitchFamily="2" charset="2"/>
              <a:buChar char="q"/>
              <a:defRPr/>
            </a:pP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 стратегии государственной антинаркотической политики </a:t>
            </a: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–220,0 </a:t>
            </a: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тыс.рублей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 eaLnBrk="1" hangingPunct="1">
              <a:buFont typeface="Wingdings 3" panose="05040102010807070707" pitchFamily="18" charset="2"/>
              <a:buNone/>
              <a:defRPr/>
            </a:pPr>
            <a:endParaRPr lang="ru-RU" dirty="0">
              <a:solidFill>
                <a:schemeClr val="tx1"/>
              </a:solidFill>
              <a:latin typeface="Academy" pitchFamily="2" charset="0"/>
              <a:cs typeface="Arial" charset="0"/>
            </a:endParaRPr>
          </a:p>
          <a:p>
            <a:pPr algn="ctr" eaLnBrk="1" hangingPunct="1">
              <a:buFont typeface="Wingdings 3" panose="05040102010807070707" pitchFamily="18" charset="2"/>
              <a:buNone/>
              <a:defRPr/>
            </a:pPr>
            <a:endParaRPr lang="ru-RU" dirty="0">
              <a:solidFill>
                <a:schemeClr val="tx1"/>
              </a:solidFill>
              <a:latin typeface="Academy" pitchFamily="2" charset="0"/>
              <a:cs typeface="Arial" charset="0"/>
            </a:endParaRPr>
          </a:p>
          <a:p>
            <a:pPr algn="ctr" eaLnBrk="1" hangingPunct="1">
              <a:buFont typeface="Wingdings 3" panose="05040102010807070707" pitchFamily="18" charset="2"/>
              <a:buNone/>
              <a:defRPr/>
            </a:pPr>
            <a:endParaRPr lang="ru-RU" altLang="ru-RU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endParaRPr lang="ru-RU" altLang="ru-RU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graphicFrame>
        <p:nvGraphicFramePr>
          <p:cNvPr id="12" name="Диаграмма 11">
            <a:extLst>
              <a:ext uri="{FF2B5EF4-FFF2-40B4-BE49-F238E27FC236}">
                <a16:creationId xmlns:a16="http://schemas.microsoft.com/office/drawing/2014/main" xmlns="" id="{C5611195-A19C-4EBE-8EC5-244F32613E1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48957064"/>
              </p:ext>
            </p:extLst>
          </p:nvPr>
        </p:nvGraphicFramePr>
        <p:xfrm>
          <a:off x="2209565" y="1163078"/>
          <a:ext cx="3586571" cy="16942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xmlns="" id="{E1CE2C1B-6CED-403E-B426-33D5C93DB5AE}"/>
              </a:ext>
            </a:extLst>
          </p:cNvPr>
          <p:cNvSpPr/>
          <p:nvPr/>
        </p:nvSpPr>
        <p:spPr>
          <a:xfrm>
            <a:off x="5724128" y="584775"/>
            <a:ext cx="3384376" cy="209288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endParaRPr lang="ru-RU" dirty="0"/>
          </a:p>
          <a:p>
            <a:pPr>
              <a:defRPr/>
            </a:pPr>
            <a:r>
              <a:rPr lang="ru-RU" sz="1400" b="1" i="1" u="sng" dirty="0">
                <a:ln w="6350" cmpd="thinThick">
                  <a:noFill/>
                  <a:miter lim="800000"/>
                </a:ln>
                <a:solidFill>
                  <a:schemeClr val="bg1"/>
                </a:solidFill>
                <a:effectLst>
                  <a:glow>
                    <a:srgbClr val="216D57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Цель программы : </a:t>
            </a:r>
          </a:p>
          <a:p>
            <a:pPr marL="285750" indent="-285750">
              <a:buFontTx/>
              <a:buChar char="-"/>
              <a:defRPr/>
            </a:pPr>
            <a:r>
              <a:rPr lang="ru-RU" sz="1400" i="1" dirty="0">
                <a:ln w="6350" cmpd="thinThick">
                  <a:noFill/>
                  <a:miter lim="800000"/>
                </a:ln>
                <a:effectLst>
                  <a:glow>
                    <a:srgbClr val="216D57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комплексной безопасности населения и объектов социальной инфраструктуры на территории муниципального района Мелеузовский район Республики Башкортостан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</a:p>
          <a:p>
            <a:pPr marL="285750" indent="-285750">
              <a:buFontTx/>
              <a:buChar char="-"/>
              <a:defRPr/>
            </a:pPr>
            <a:endParaRPr lang="ru-RU" sz="1400" i="1" dirty="0">
              <a:solidFill>
                <a:srgbClr val="C9253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4" name="Диаграмма 7">
            <a:extLst>
              <a:ext uri="{FF2B5EF4-FFF2-40B4-BE49-F238E27FC236}">
                <a16:creationId xmlns:a16="http://schemas.microsoft.com/office/drawing/2014/main" xmlns="" id="{BD05825E-FB8F-4D60-9C1B-180DEDBE6DC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50565564"/>
              </p:ext>
            </p:extLst>
          </p:nvPr>
        </p:nvGraphicFramePr>
        <p:xfrm>
          <a:off x="228600" y="1073151"/>
          <a:ext cx="1930165" cy="14906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5" name="Текст 6">
            <a:extLst>
              <a:ext uri="{FF2B5EF4-FFF2-40B4-BE49-F238E27FC236}">
                <a16:creationId xmlns:a16="http://schemas.microsoft.com/office/drawing/2014/main" xmlns="" id="{D1403ACF-C44F-4F45-8844-3642B6993222}"/>
              </a:ext>
            </a:extLst>
          </p:cNvPr>
          <p:cNvSpPr txBox="1">
            <a:spLocks/>
          </p:cNvSpPr>
          <p:nvPr/>
        </p:nvSpPr>
        <p:spPr>
          <a:xfrm>
            <a:off x="179386" y="4461893"/>
            <a:ext cx="8929117" cy="3501008"/>
          </a:xfrm>
          <a:prstGeom prst="rect">
            <a:avLst/>
          </a:prstGeom>
          <a:extLst/>
        </p:spPr>
        <p:txBody>
          <a:bodyPr rtlCol="0">
            <a:normAutofit/>
          </a:bodyPr>
          <a:lstStyle>
            <a:defPPr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defPPr>
            <a:lvl1pPr marL="342900" indent="-342900" eaLnBrk="1" hangingPunct="1">
              <a:buChar char="•"/>
              <a:defRPr sz="2800">
                <a:latin typeface="+mn-lt"/>
              </a:defRPr>
            </a:lvl1pPr>
            <a:lvl2pPr marL="742950" indent="-285750" eaLnBrk="1" hangingPunct="1">
              <a:buChar char="–"/>
              <a:defRPr sz="2400">
                <a:latin typeface="+mn-lt"/>
              </a:defRPr>
            </a:lvl2pPr>
            <a:lvl3pPr marL="1143000" indent="-228600" eaLnBrk="1" hangingPunct="1">
              <a:buChar char="•"/>
              <a:defRPr sz="2400">
                <a:latin typeface="+mn-lt"/>
              </a:defRPr>
            </a:lvl3pPr>
            <a:lvl4pPr marL="1600200" indent="-228600" eaLnBrk="1" hangingPunct="1">
              <a:buChar char="–"/>
              <a:defRPr sz="2000">
                <a:latin typeface="+mn-lt"/>
              </a:defRPr>
            </a:lvl4pPr>
            <a:lvl5pPr marL="2057400" indent="-228600" eaLnBrk="1" hangingPunct="1">
              <a:buChar char="»"/>
              <a:defRPr sz="2000">
                <a:latin typeface="+mn-lt"/>
              </a:defRPr>
            </a:lvl5pPr>
            <a:lvl6pPr marL="2514600" indent="-228600" eaLnBrk="1" hangingPunct="1">
              <a:buChar char="•"/>
              <a:defRPr sz="2000"/>
            </a:lvl6pPr>
            <a:lvl7pPr marL="2971800" indent="-228600" eaLnBrk="1" hangingPunct="1">
              <a:buChar char="•"/>
              <a:defRPr sz="2000"/>
            </a:lvl7pPr>
            <a:lvl8pPr marL="3429000" indent="-228600" eaLnBrk="1" hangingPunct="1">
              <a:buChar char="•"/>
              <a:defRPr sz="2000"/>
            </a:lvl8pPr>
            <a:lvl9pPr marL="3886200" indent="-228600" eaLnBrk="1" hangingPunct="1">
              <a:buChar char="•"/>
              <a:defRPr sz="2000"/>
            </a:lvl9pPr>
          </a:lstStyle>
          <a:p>
            <a:pPr algn="just">
              <a:buFont typeface="Wingdings 3" charset="2"/>
              <a:buNone/>
              <a:defRPr/>
            </a:pPr>
            <a:r>
              <a:rPr lang="ru-RU" sz="1600" b="1" i="1" u="sng" kern="0" dirty="0">
                <a:ln>
                  <a:noFill/>
                  <a:prstDash val="solid"/>
                  <a:bevel/>
                </a:ln>
                <a:solidFill>
                  <a:schemeClr val="bg1"/>
                </a:solidFill>
                <a:effectLst>
                  <a:glow>
                    <a:schemeClr val="accent2">
                      <a:lumMod val="20000"/>
                      <a:lumOff val="8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Задачи программы : </a:t>
            </a:r>
          </a:p>
          <a:p>
            <a:pPr marL="285750" indent="-285750" algn="just">
              <a:buFontTx/>
              <a:buChar char="-"/>
              <a:defRPr/>
            </a:pPr>
            <a:r>
              <a:rPr lang="ru-RU" sz="1500" b="1" i="1" kern="0" dirty="0" smtClean="0">
                <a:ln>
                  <a:noFill/>
                  <a:prstDash val="solid"/>
                  <a:bevel/>
                </a:ln>
                <a:effectLst>
                  <a:glow>
                    <a:schemeClr val="accent2">
                      <a:lumMod val="20000"/>
                      <a:lumOff val="8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Снижение уровня преступности в муниципальном районе к 2021 году на 10% по сравнению с 2015 годом;</a:t>
            </a:r>
          </a:p>
          <a:p>
            <a:pPr marL="285750" indent="-285750" algn="just">
              <a:buFontTx/>
              <a:buChar char="-"/>
              <a:defRPr/>
            </a:pPr>
            <a:r>
              <a:rPr lang="ru-RU" sz="1500" b="1" i="1" kern="0" dirty="0" smtClean="0">
                <a:ln>
                  <a:noFill/>
                  <a:prstDash val="solid"/>
                  <a:bevel/>
                </a:ln>
                <a:effectLst>
                  <a:glow>
                    <a:schemeClr val="accent2">
                      <a:lumMod val="20000"/>
                      <a:lumOff val="8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Предотвращение терроризма и экстремизма в районе;</a:t>
            </a:r>
          </a:p>
          <a:p>
            <a:pPr marL="285750" indent="-285750" algn="just">
              <a:buFontTx/>
              <a:buChar char="-"/>
              <a:defRPr/>
            </a:pPr>
            <a:r>
              <a:rPr lang="ru-RU" sz="1500" b="1" i="1" kern="0" dirty="0" smtClean="0">
                <a:ln>
                  <a:noFill/>
                  <a:prstDash val="solid"/>
                  <a:bevel/>
                </a:ln>
                <a:effectLst>
                  <a:glow>
                    <a:schemeClr val="accent2">
                      <a:lumMod val="20000"/>
                      <a:lumOff val="8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состояния </a:t>
            </a:r>
            <a:r>
              <a:rPr lang="ru-RU" sz="1500" b="1" i="1" kern="0" dirty="0" err="1" smtClean="0">
                <a:ln>
                  <a:noFill/>
                  <a:prstDash val="solid"/>
                  <a:bevel/>
                </a:ln>
                <a:effectLst>
                  <a:glow>
                    <a:schemeClr val="accent2">
                      <a:lumMod val="20000"/>
                      <a:lumOff val="8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наркоситуации</a:t>
            </a:r>
            <a:r>
              <a:rPr lang="ru-RU" sz="1500" b="1" i="1" kern="0" dirty="0" smtClean="0">
                <a:ln>
                  <a:noFill/>
                  <a:prstDash val="solid"/>
                  <a:bevel/>
                </a:ln>
                <a:effectLst>
                  <a:glow>
                    <a:schemeClr val="accent2">
                      <a:lumMod val="20000"/>
                      <a:lumOff val="8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в муниципальном районе к 2021 как «удовлетворительное» по сравнению в 2015 годом</a:t>
            </a:r>
            <a:r>
              <a:rPr lang="ru-RU" sz="1500" b="1" i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Состояние </a:t>
            </a:r>
            <a:r>
              <a:rPr lang="ru-RU" sz="1500" b="1" i="1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наркоситуации</a:t>
            </a:r>
            <a:r>
              <a:rPr lang="ru-RU" sz="1500" b="1" i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 2015 году оценивалось как «тяжелое». Данные критерии рассчитываются в соответствии с Методикой и порядком осуществления мониторинга, а также критериями оценки развития </a:t>
            </a:r>
            <a:r>
              <a:rPr lang="ru-RU" sz="1500" b="1" i="1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наркоситуации</a:t>
            </a:r>
            <a:r>
              <a:rPr lang="ru-RU" sz="1500" b="1" i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 РФ и ее субъектах;</a:t>
            </a:r>
          </a:p>
          <a:p>
            <a:pPr marL="285750" indent="-285750" algn="just">
              <a:buFontTx/>
              <a:buChar char="-"/>
              <a:defRPr/>
            </a:pPr>
            <a:r>
              <a:rPr lang="ru-RU" sz="1500" b="1" i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отдыха несовершеннолетних в муниципальном районе.</a:t>
            </a:r>
            <a:endParaRPr lang="ru-RU" sz="1500" b="1" i="1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 advTm="9000">
    <p:fade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Line 7">
            <a:extLst>
              <a:ext uri="{FF2B5EF4-FFF2-40B4-BE49-F238E27FC236}">
                <a16:creationId xmlns:a16="http://schemas.microsoft.com/office/drawing/2014/main" xmlns="" id="{C67C0806-D339-4ED2-BDD2-8F498B483133}"/>
              </a:ext>
            </a:extLst>
          </p:cNvPr>
          <p:cNvSpPr>
            <a:spLocks noChangeShapeType="1"/>
          </p:cNvSpPr>
          <p:nvPr/>
        </p:nvSpPr>
        <p:spPr bwMode="auto">
          <a:xfrm>
            <a:off x="1116013" y="29972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25955" name="Rectangle 8">
            <a:extLst>
              <a:ext uri="{FF2B5EF4-FFF2-40B4-BE49-F238E27FC236}">
                <a16:creationId xmlns:a16="http://schemas.microsoft.com/office/drawing/2014/main" xmlns="" id="{D579D154-F324-4C42-86D7-B25ACC5908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313" y="3648075"/>
            <a:ext cx="8496300" cy="922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>
                <a:solidFill>
                  <a:schemeClr val="tx1"/>
                </a:solidFill>
                <a:latin typeface="Arial" panose="020B0604020202020204" pitchFamily="34" charset="0"/>
              </a:rPr>
              <a:t>                                 </a:t>
            </a:r>
          </a:p>
        </p:txBody>
      </p:sp>
      <p:sp>
        <p:nvSpPr>
          <p:cNvPr id="9" name="Text Box 2">
            <a:extLst>
              <a:ext uri="{FF2B5EF4-FFF2-40B4-BE49-F238E27FC236}">
                <a16:creationId xmlns:a16="http://schemas.microsoft.com/office/drawing/2014/main" xmlns="" id="{818033F2-BB98-4E4F-845F-25D30CAE0B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520" y="292873"/>
            <a:ext cx="9144000" cy="646331"/>
          </a:xfrm>
          <a:prstGeom prst="rect">
            <a:avLst/>
          </a:prstGeom>
          <a:noFill/>
          <a:ln>
            <a:noFill/>
          </a:ln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«Укрепление единства наций и этнокультурное развитие народов в муниципальном районе </a:t>
            </a:r>
            <a:r>
              <a:rPr lang="ru-RU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Мелеузовский</a:t>
            </a:r>
            <a:r>
              <a:rPr lang="ru-RU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 Республики Башкортостан»</a:t>
            </a:r>
          </a:p>
        </p:txBody>
      </p:sp>
      <p:pic>
        <p:nvPicPr>
          <p:cNvPr id="125957" name="Picture 6">
            <a:extLst>
              <a:ext uri="{FF2B5EF4-FFF2-40B4-BE49-F238E27FC236}">
                <a16:creationId xmlns:a16="http://schemas.microsoft.com/office/drawing/2014/main" xmlns="" id="{F2B09765-0D96-4B4A-B639-6246DCF4BD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92081" y="4350368"/>
            <a:ext cx="3320107" cy="2214444"/>
          </a:xfrm>
          <a:prstGeom prst="rect">
            <a:avLst/>
          </a:prstGeom>
          <a:noFill/>
          <a:ln>
            <a:noFill/>
          </a:ln>
          <a:effectLst>
            <a:outerShdw blurRad="50800" dist="50800" dir="228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2">
            <a:extLst>
              <a:ext uri="{FF2B5EF4-FFF2-40B4-BE49-F238E27FC236}">
                <a16:creationId xmlns:a16="http://schemas.microsoft.com/office/drawing/2014/main" xmlns="" id="{26C104BD-EDE9-4F88-9C4E-3100B2489D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8052" y="3009433"/>
            <a:ext cx="9044548" cy="2723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buFont typeface="Wingdings 3" panose="05040102010807070707" pitchFamily="18" charset="2"/>
              <a:buNone/>
              <a:defRPr/>
            </a:pPr>
            <a:r>
              <a:rPr lang="ru-RU" alt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направления расходования средств в рамках программы на </a:t>
            </a:r>
            <a:r>
              <a:rPr lang="ru-RU" alt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 </a:t>
            </a:r>
            <a:r>
              <a:rPr lang="ru-RU" alt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</a:t>
            </a:r>
          </a:p>
          <a:p>
            <a:pPr marL="285750" indent="-285750" algn="just">
              <a:spcBef>
                <a:spcPts val="0"/>
              </a:spcBef>
              <a:buFont typeface="Wingdings" panose="05000000000000000000" pitchFamily="2" charset="2"/>
              <a:buChar char="q"/>
              <a:defRPr/>
            </a:pP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Проведение мероприятий, направленных на популяризацию культуры и искусства башкирского 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народа </a:t>
            </a: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50,0 </a:t>
            </a: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тыс.рублей;</a:t>
            </a:r>
          </a:p>
          <a:p>
            <a:pPr marL="285750" indent="-285750" algn="just">
              <a:spcBef>
                <a:spcPts val="0"/>
              </a:spcBef>
              <a:buFont typeface="Wingdings" panose="05000000000000000000" pitchFamily="2" charset="2"/>
              <a:buChar char="q"/>
              <a:defRPr/>
            </a:pP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 мероприятий, направленных на этнокультурное развитие народов муниципального района </a:t>
            </a:r>
            <a:r>
              <a:rPr lang="ru-RU" sz="1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Мелеузовский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 Республики 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Башкортостан – </a:t>
            </a: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200,00  </a:t>
            </a: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тыс.рублей;</a:t>
            </a:r>
          </a:p>
          <a:p>
            <a:pPr algn="ctr" eaLnBrk="1" hangingPunct="1">
              <a:buFont typeface="Wingdings 3" panose="05040102010807070707" pitchFamily="18" charset="2"/>
              <a:buNone/>
              <a:defRPr/>
            </a:pPr>
            <a:endParaRPr lang="ru-RU" dirty="0">
              <a:solidFill>
                <a:schemeClr val="tx1"/>
              </a:solidFill>
              <a:latin typeface="Academy" pitchFamily="2" charset="0"/>
              <a:cs typeface="Arial" charset="0"/>
            </a:endParaRPr>
          </a:p>
          <a:p>
            <a:pPr algn="ctr" eaLnBrk="1" hangingPunct="1">
              <a:buFont typeface="Wingdings 3" panose="05040102010807070707" pitchFamily="18" charset="2"/>
              <a:buNone/>
              <a:defRPr/>
            </a:pPr>
            <a:endParaRPr lang="ru-RU" dirty="0">
              <a:solidFill>
                <a:schemeClr val="tx1"/>
              </a:solidFill>
              <a:latin typeface="Academy" pitchFamily="2" charset="0"/>
              <a:cs typeface="Arial" charset="0"/>
            </a:endParaRPr>
          </a:p>
          <a:p>
            <a:pPr algn="ctr" eaLnBrk="1" hangingPunct="1">
              <a:buFont typeface="Wingdings 3" panose="05040102010807070707" pitchFamily="18" charset="2"/>
              <a:buNone/>
              <a:defRPr/>
            </a:pPr>
            <a:endParaRPr lang="ru-RU" altLang="ru-RU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endParaRPr lang="ru-RU" altLang="ru-RU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graphicFrame>
        <p:nvGraphicFramePr>
          <p:cNvPr id="12" name="Диаграмма 11">
            <a:extLst>
              <a:ext uri="{FF2B5EF4-FFF2-40B4-BE49-F238E27FC236}">
                <a16:creationId xmlns:a16="http://schemas.microsoft.com/office/drawing/2014/main" xmlns="" id="{C5611195-A19C-4EBE-8EC5-244F32613E1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93949040"/>
              </p:ext>
            </p:extLst>
          </p:nvPr>
        </p:nvGraphicFramePr>
        <p:xfrm>
          <a:off x="2209565" y="1163078"/>
          <a:ext cx="3586571" cy="16942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xmlns="" id="{E1CE2C1B-6CED-403E-B426-33D5C93DB5AE}"/>
              </a:ext>
            </a:extLst>
          </p:cNvPr>
          <p:cNvSpPr/>
          <p:nvPr/>
        </p:nvSpPr>
        <p:spPr>
          <a:xfrm>
            <a:off x="5868144" y="616039"/>
            <a:ext cx="3384376" cy="209288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endParaRPr lang="ru-RU" dirty="0"/>
          </a:p>
          <a:p>
            <a:pPr>
              <a:defRPr/>
            </a:pPr>
            <a:r>
              <a:rPr lang="ru-RU" sz="1400" b="1" i="1" u="sng" dirty="0">
                <a:ln w="6350" cmpd="thinThick">
                  <a:noFill/>
                  <a:miter lim="800000"/>
                </a:ln>
                <a:solidFill>
                  <a:schemeClr val="bg1"/>
                </a:solidFill>
                <a:effectLst>
                  <a:glow>
                    <a:srgbClr val="216D57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Цель программы : </a:t>
            </a:r>
          </a:p>
          <a:p>
            <a:r>
              <a:rPr lang="ru-RU" sz="1400" i="1" dirty="0">
                <a:ln w="6350" cmpd="thinThick">
                  <a:noFill/>
                  <a:miter lim="800000"/>
                </a:ln>
                <a:effectLst>
                  <a:glow>
                    <a:srgbClr val="216D57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укрепить общероссийское гражданское самосознание, единство и духовную общность многонационального народа муниципального района </a:t>
            </a:r>
            <a:r>
              <a:rPr lang="ru-RU" sz="1400" i="1" dirty="0" err="1">
                <a:ln w="6350" cmpd="thinThick">
                  <a:noFill/>
                  <a:miter lim="800000"/>
                </a:ln>
                <a:effectLst>
                  <a:glow>
                    <a:srgbClr val="216D57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Мелеузовский</a:t>
            </a:r>
            <a:r>
              <a:rPr lang="ru-RU" sz="1400" i="1" dirty="0">
                <a:ln w="6350" cmpd="thinThick">
                  <a:noFill/>
                  <a:miter lim="800000"/>
                </a:ln>
                <a:effectLst>
                  <a:glow>
                    <a:srgbClr val="216D57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район Республики Башкортостан Республики Башкортостан </a:t>
            </a:r>
          </a:p>
          <a:p>
            <a:pPr marL="285750" indent="-285750">
              <a:buFontTx/>
              <a:buChar char="-"/>
              <a:defRPr/>
            </a:pPr>
            <a:endParaRPr lang="ru-RU" sz="1400" i="1" dirty="0">
              <a:solidFill>
                <a:srgbClr val="C9253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4" name="Диаграмма 7">
            <a:extLst>
              <a:ext uri="{FF2B5EF4-FFF2-40B4-BE49-F238E27FC236}">
                <a16:creationId xmlns:a16="http://schemas.microsoft.com/office/drawing/2014/main" xmlns="" id="{BD05825E-FB8F-4D60-9C1B-180DEDBE6DC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13750987"/>
              </p:ext>
            </p:extLst>
          </p:nvPr>
        </p:nvGraphicFramePr>
        <p:xfrm>
          <a:off x="228600" y="1073151"/>
          <a:ext cx="1930165" cy="14906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5" name="Текст 6">
            <a:extLst>
              <a:ext uri="{FF2B5EF4-FFF2-40B4-BE49-F238E27FC236}">
                <a16:creationId xmlns:a16="http://schemas.microsoft.com/office/drawing/2014/main" xmlns="" id="{D1403ACF-C44F-4F45-8844-3642B6993222}"/>
              </a:ext>
            </a:extLst>
          </p:cNvPr>
          <p:cNvSpPr txBox="1">
            <a:spLocks/>
          </p:cNvSpPr>
          <p:nvPr/>
        </p:nvSpPr>
        <p:spPr>
          <a:xfrm>
            <a:off x="143393" y="4398530"/>
            <a:ext cx="5112694" cy="3501008"/>
          </a:xfrm>
          <a:prstGeom prst="rect">
            <a:avLst/>
          </a:prstGeom>
          <a:extLst/>
        </p:spPr>
        <p:txBody>
          <a:bodyPr rtlCol="0">
            <a:normAutofit/>
          </a:bodyPr>
          <a:lstStyle>
            <a:defPPr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defPPr>
            <a:lvl1pPr marL="342900" indent="-342900" eaLnBrk="1" hangingPunct="1">
              <a:buChar char="•"/>
              <a:defRPr sz="2800">
                <a:latin typeface="+mn-lt"/>
              </a:defRPr>
            </a:lvl1pPr>
            <a:lvl2pPr marL="742950" indent="-285750" eaLnBrk="1" hangingPunct="1">
              <a:buChar char="–"/>
              <a:defRPr sz="2400">
                <a:latin typeface="+mn-lt"/>
              </a:defRPr>
            </a:lvl2pPr>
            <a:lvl3pPr marL="1143000" indent="-228600" eaLnBrk="1" hangingPunct="1">
              <a:buChar char="•"/>
              <a:defRPr sz="2400">
                <a:latin typeface="+mn-lt"/>
              </a:defRPr>
            </a:lvl3pPr>
            <a:lvl4pPr marL="1600200" indent="-228600" eaLnBrk="1" hangingPunct="1">
              <a:buChar char="–"/>
              <a:defRPr sz="2000">
                <a:latin typeface="+mn-lt"/>
              </a:defRPr>
            </a:lvl4pPr>
            <a:lvl5pPr marL="2057400" indent="-228600" eaLnBrk="1" hangingPunct="1">
              <a:buChar char="»"/>
              <a:defRPr sz="2000">
                <a:latin typeface="+mn-lt"/>
              </a:defRPr>
            </a:lvl5pPr>
            <a:lvl6pPr marL="2514600" indent="-228600" eaLnBrk="1" hangingPunct="1">
              <a:buChar char="•"/>
              <a:defRPr sz="2000"/>
            </a:lvl6pPr>
            <a:lvl7pPr marL="2971800" indent="-228600" eaLnBrk="1" hangingPunct="1">
              <a:buChar char="•"/>
              <a:defRPr sz="2000"/>
            </a:lvl7pPr>
            <a:lvl8pPr marL="3429000" indent="-228600" eaLnBrk="1" hangingPunct="1">
              <a:buChar char="•"/>
              <a:defRPr sz="2000"/>
            </a:lvl8pPr>
            <a:lvl9pPr marL="3886200" indent="-228600" eaLnBrk="1" hangingPunct="1">
              <a:buChar char="•"/>
              <a:defRPr sz="2000"/>
            </a:lvl9pPr>
          </a:lstStyle>
          <a:p>
            <a:pPr algn="just">
              <a:buFont typeface="Wingdings 3" charset="2"/>
              <a:buNone/>
              <a:defRPr/>
            </a:pPr>
            <a:r>
              <a:rPr lang="ru-RU" sz="1600" b="1" i="1" u="sng" kern="0" dirty="0">
                <a:ln>
                  <a:noFill/>
                  <a:prstDash val="solid"/>
                  <a:bevel/>
                </a:ln>
                <a:solidFill>
                  <a:schemeClr val="bg1"/>
                </a:solidFill>
                <a:effectLst>
                  <a:glow>
                    <a:schemeClr val="accent2">
                      <a:lumMod val="20000"/>
                      <a:lumOff val="8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Задачи программы : </a:t>
            </a:r>
          </a:p>
          <a:p>
            <a:r>
              <a:rPr lang="ru-RU" sz="1400" b="1" i="1" kern="0" dirty="0">
                <a:ln>
                  <a:noFill/>
                  <a:prstDash val="solid"/>
                  <a:bevel/>
                </a:ln>
                <a:effectLst>
                  <a:glow>
                    <a:schemeClr val="accent2">
                      <a:lumMod val="20000"/>
                      <a:lumOff val="8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укрепить гражданское единство и обеспечить гармонизацию межнациональных отношений; обеспечить сохранение и развитие этнической уникальности башкирского народа; </a:t>
            </a:r>
          </a:p>
          <a:p>
            <a:r>
              <a:rPr lang="ru-RU" sz="1400" b="1" i="1" kern="0" dirty="0">
                <a:ln>
                  <a:noFill/>
                  <a:prstDash val="solid"/>
                  <a:bevel/>
                </a:ln>
                <a:effectLst>
                  <a:glow>
                    <a:schemeClr val="accent2">
                      <a:lumMod val="20000"/>
                      <a:lumOff val="8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сохранять многообразие культуры и языка народов муниципального района </a:t>
            </a:r>
            <a:r>
              <a:rPr lang="ru-RU" sz="1400" b="1" i="1" kern="0" dirty="0" err="1">
                <a:ln>
                  <a:noFill/>
                  <a:prstDash val="solid"/>
                  <a:bevel/>
                </a:ln>
                <a:effectLst>
                  <a:glow>
                    <a:schemeClr val="accent2">
                      <a:lumMod val="20000"/>
                      <a:lumOff val="8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Мелеузовский</a:t>
            </a:r>
            <a:r>
              <a:rPr lang="ru-RU" sz="1400" b="1" i="1" kern="0" dirty="0">
                <a:ln>
                  <a:noFill/>
                  <a:prstDash val="solid"/>
                  <a:bevel/>
                </a:ln>
                <a:effectLst>
                  <a:glow>
                    <a:schemeClr val="accent2">
                      <a:lumMod val="20000"/>
                      <a:lumOff val="8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район Республики Башкортостан Республики Башкортостан</a:t>
            </a:r>
          </a:p>
        </p:txBody>
      </p:sp>
    </p:spTree>
    <p:extLst>
      <p:ext uri="{BB962C8B-B14F-4D97-AF65-F5344CB8AC3E}">
        <p14:creationId xmlns:p14="http://schemas.microsoft.com/office/powerpoint/2010/main" val="3440992125"/>
      </p:ext>
    </p:extLst>
  </p:cSld>
  <p:clrMapOvr>
    <a:masterClrMapping/>
  </p:clrMapOvr>
  <p:transition spd="slow" advTm="9000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Содержимое 2"/>
          <p:cNvSpPr txBox="1">
            <a:spLocks/>
          </p:cNvSpPr>
          <p:nvPr/>
        </p:nvSpPr>
        <p:spPr bwMode="auto">
          <a:xfrm>
            <a:off x="272941" y="5798494"/>
            <a:ext cx="8458200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-17938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D7E0E"/>
              </a:buClr>
              <a:buSzPct val="80000"/>
              <a:buFont typeface="Wingdings" pitchFamily="2" charset="2"/>
              <a:buChar char="ü"/>
              <a:tabLst>
                <a:tab pos="179388" algn="l"/>
              </a:tabLst>
              <a:defRPr/>
            </a:pPr>
            <a:r>
              <a:rPr kumimoji="0" lang="ru-RU" sz="1400" b="0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Муниципальные программы муниципального района Мелеузовский район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04621" y="33571"/>
            <a:ext cx="8560973" cy="88741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Этапы составления и утверждения бюджета муниципального района Мелеузовский район Республики Башкортостан</a:t>
            </a:r>
            <a:endParaRPr lang="ru-RU" sz="2000" b="1" i="1" dirty="0">
              <a:solidFill>
                <a:srgbClr val="FF0000"/>
              </a:solidFill>
            </a:endParaRP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119062" y="4189833"/>
            <a:ext cx="8920766" cy="659569"/>
          </a:xfrm>
          <a:prstGeom prst="rect">
            <a:avLst/>
          </a:prstGeom>
          <a:noFill/>
          <a:effectLst/>
        </p:spPr>
        <p:txBody>
          <a:bodyPr vert="horz" lIns="91440" tIns="45720" rIns="91440" bIns="45720" rtlCol="0" anchor="ctr">
            <a:normAutofit fontScale="97500"/>
          </a:bodyPr>
          <a:lstStyle/>
          <a:p>
            <a:pPr algn="ctr"/>
            <a:r>
              <a:rPr lang="ru-RU" sz="1400" b="1" cap="all" dirty="0">
                <a:ln w="3175" cmpd="sng">
                  <a:noFill/>
                </a:ln>
                <a:solidFill>
                  <a:schemeClr val="bg1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Нормативные правовые акты, регулирующие бюджетные правоотношения</a:t>
            </a:r>
          </a:p>
        </p:txBody>
      </p:sp>
      <p:sp>
        <p:nvSpPr>
          <p:cNvPr id="14" name="Содержимое 2"/>
          <p:cNvSpPr txBox="1">
            <a:spLocks/>
          </p:cNvSpPr>
          <p:nvPr/>
        </p:nvSpPr>
        <p:spPr bwMode="auto">
          <a:xfrm>
            <a:off x="272942" y="4758171"/>
            <a:ext cx="8458199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-17938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D7E0E"/>
              </a:buClr>
              <a:buSzPct val="80000"/>
              <a:buFont typeface="Wingdings" pitchFamily="2" charset="2"/>
              <a:buChar char="ü"/>
              <a:tabLst>
                <a:tab pos="179388" algn="l"/>
              </a:tabLst>
              <a:defRPr/>
            </a:pPr>
            <a:r>
              <a:rPr kumimoji="0" lang="ru-RU" sz="1400" b="0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Прогноз социально – экономического развития муниципального района Мелеузовский район</a:t>
            </a:r>
          </a:p>
        </p:txBody>
      </p:sp>
      <p:sp>
        <p:nvSpPr>
          <p:cNvPr id="15" name="Содержимое 2"/>
          <p:cNvSpPr txBox="1">
            <a:spLocks/>
          </p:cNvSpPr>
          <p:nvPr/>
        </p:nvSpPr>
        <p:spPr bwMode="auto">
          <a:xfrm>
            <a:off x="272942" y="5470208"/>
            <a:ext cx="8458200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-179388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D7E0E"/>
              </a:buClr>
              <a:buSzPct val="80000"/>
              <a:buFont typeface="Wingdings" pitchFamily="2" charset="2"/>
              <a:buChar char="ü"/>
              <a:tabLst>
                <a:tab pos="179388" algn="l"/>
              </a:tabLst>
              <a:defRPr/>
            </a:pPr>
            <a:r>
              <a:rPr kumimoji="0" lang="ru-RU" sz="1400" b="0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Основные направления</a:t>
            </a:r>
            <a:r>
              <a:rPr kumimoji="0" lang="ru-RU" sz="1400" b="0" i="1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бюджетной</a:t>
            </a:r>
            <a:r>
              <a:rPr kumimoji="0" lang="en-US" sz="1400" b="0" i="1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ru-RU" sz="1400" b="0" i="1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и налоговой  политики</a:t>
            </a:r>
            <a:endParaRPr kumimoji="0" lang="ru-RU" sz="1400" b="0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grpSp>
        <p:nvGrpSpPr>
          <p:cNvPr id="17" name="Группа 16"/>
          <p:cNvGrpSpPr/>
          <p:nvPr/>
        </p:nvGrpSpPr>
        <p:grpSpPr>
          <a:xfrm>
            <a:off x="381666" y="1081513"/>
            <a:ext cx="2048949" cy="863599"/>
            <a:chOff x="0" y="603627"/>
            <a:chExt cx="2418582" cy="1041837"/>
          </a:xfrm>
          <a:solidFill>
            <a:schemeClr val="accent4">
              <a:lumMod val="60000"/>
              <a:lumOff val="40000"/>
            </a:schemeClr>
          </a:solidFill>
          <a:scene3d>
            <a:camera prst="orthographicFront"/>
            <a:lightRig rig="flat" dir="t"/>
          </a:scene3d>
        </p:grpSpPr>
        <p:sp>
          <p:nvSpPr>
            <p:cNvPr id="18" name="Скругленный прямоугольник 17"/>
            <p:cNvSpPr/>
            <p:nvPr/>
          </p:nvSpPr>
          <p:spPr>
            <a:xfrm>
              <a:off x="0" y="603627"/>
              <a:ext cx="2418582" cy="1041837"/>
            </a:xfrm>
            <a:prstGeom prst="roundRect">
              <a:avLst/>
            </a:prstGeom>
            <a:grpFill/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Скругленный прямоугольник 4"/>
            <p:cNvSpPr/>
            <p:nvPr/>
          </p:nvSpPr>
          <p:spPr>
            <a:xfrm>
              <a:off x="50858" y="654485"/>
              <a:ext cx="2316866" cy="940121"/>
            </a:xfrm>
            <a:prstGeom prst="rect">
              <a:avLst/>
            </a:prstGeom>
            <a:grpFill/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231470" tIns="0" rIns="231470" bIns="0" numCol="1" spcCol="1270" anchor="ctr" anchorCtr="0">
              <a:noAutofit/>
            </a:bodyPr>
            <a:lstStyle/>
            <a:p>
              <a:pPr marL="0" marR="0" lvl="0" indent="0" algn="ctr" defTabSz="8890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4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entury Schoolbook"/>
                  <a:ea typeface="+mn-ea"/>
                  <a:cs typeface="+mn-cs"/>
                </a:rPr>
                <a:t>Составление проекта бюджета</a:t>
              </a:r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2746872" y="1049540"/>
            <a:ext cx="6292956" cy="86177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accent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проекта бюджета района регламентируется Постановлением главы Администрации муниципального района Мелеузовский район Республики Башкортостан от 26.</a:t>
            </a:r>
            <a:r>
              <a:rPr lang="en-US" sz="1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ru-RU" sz="1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7.2018  № 1261 </a:t>
            </a:r>
            <a:r>
              <a:rPr lang="ru-RU" sz="10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«О разработке прогноза социально-экономического развития муниципального района Мелеузовский район Республики Башкортостан на среднесрочный период, проекта бюджета муниципального района Мелеузовский район Республики Башкортостан на очередной финансовый год и плановый период»</a:t>
            </a:r>
            <a:endParaRPr lang="ru-RU" sz="1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1" name="Группа 20"/>
          <p:cNvGrpSpPr/>
          <p:nvPr/>
        </p:nvGrpSpPr>
        <p:grpSpPr>
          <a:xfrm>
            <a:off x="313843" y="2182394"/>
            <a:ext cx="2184593" cy="863599"/>
            <a:chOff x="0" y="2623517"/>
            <a:chExt cx="2418582" cy="1041837"/>
          </a:xfrm>
          <a:solidFill>
            <a:schemeClr val="accent2">
              <a:lumMod val="60000"/>
              <a:lumOff val="40000"/>
            </a:schemeClr>
          </a:solidFill>
          <a:scene3d>
            <a:camera prst="orthographicFront"/>
            <a:lightRig rig="flat" dir="t"/>
          </a:scene3d>
        </p:grpSpPr>
        <p:sp>
          <p:nvSpPr>
            <p:cNvPr id="22" name="Скругленный прямоугольник 21"/>
            <p:cNvSpPr/>
            <p:nvPr/>
          </p:nvSpPr>
          <p:spPr>
            <a:xfrm>
              <a:off x="0" y="2623517"/>
              <a:ext cx="2418582" cy="1041837"/>
            </a:xfrm>
            <a:prstGeom prst="roundRect">
              <a:avLst/>
            </a:prstGeom>
            <a:grpFill/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</p:sp>
        <p:sp>
          <p:nvSpPr>
            <p:cNvPr id="23" name="Скругленный прямоугольник 4"/>
            <p:cNvSpPr/>
            <p:nvPr/>
          </p:nvSpPr>
          <p:spPr>
            <a:xfrm>
              <a:off x="50858" y="2674375"/>
              <a:ext cx="2316866" cy="940121"/>
            </a:xfrm>
            <a:prstGeom prst="rect">
              <a:avLst/>
            </a:prstGeom>
            <a:grpFill/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spcFirstLastPara="0" vert="horz" wrap="square" lIns="231470" tIns="0" rIns="231470" bIns="0" numCol="1" spcCol="1270" anchor="ctr" anchorCtr="0">
              <a:noAutofit/>
            </a:bodyPr>
            <a:lstStyle/>
            <a:p>
              <a:pPr marL="0" marR="0" lvl="0" indent="0" algn="ctr" defTabSz="8890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4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entury Schoolbook"/>
                  <a:ea typeface="+mn-ea"/>
                  <a:cs typeface="+mn-cs"/>
                </a:rPr>
                <a:t>Рассмотрение проекта бюджета</a:t>
              </a:r>
            </a:p>
          </p:txBody>
        </p:sp>
      </p:grpSp>
      <p:sp>
        <p:nvSpPr>
          <p:cNvPr id="24" name="TextBox 7"/>
          <p:cNvSpPr txBox="1">
            <a:spLocks noChangeArrowheads="1"/>
          </p:cNvSpPr>
          <p:nvPr/>
        </p:nvSpPr>
        <p:spPr bwMode="auto">
          <a:xfrm>
            <a:off x="2746872" y="2159013"/>
            <a:ext cx="6292956" cy="1015663"/>
          </a:xfrm>
          <a:prstGeom prst="rect">
            <a:avLst/>
          </a:prstGeom>
          <a:solidFill>
            <a:srgbClr val="FFE8D1"/>
          </a:solidFill>
          <a:ln w="38100">
            <a:solidFill>
              <a:srgbClr val="FFC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altLang="ru-RU" sz="1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Глава Администрации муниципального района Мелеузовский район Республики Башкортостан представляет проект бюджета района на рассмотрение Совета муниципального района Мелеузовский район Республики Башкортостан до 15 ноября текущего года.</a:t>
            </a:r>
          </a:p>
          <a:p>
            <a:pPr algn="ctr" eaLnBrk="1" hangingPunct="1">
              <a:buClr>
                <a:schemeClr val="accent1"/>
              </a:buClr>
              <a:buSzPct val="85000"/>
              <a:buFont typeface="Wingdings 2" pitchFamily="18" charset="2"/>
              <a:buNone/>
            </a:pPr>
            <a:r>
              <a:rPr lang="ru-RU" altLang="ru-RU" sz="1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Глава муниципального района Мелеузовский район Республики Башкортостан района направляет проект решения о бюджете района в Ревизионную комиссию Совета муниципального района Мелеузовский район Республики Башкортостан для внесения предложений и замечаний, а также для подготовки заключения.</a:t>
            </a:r>
          </a:p>
        </p:txBody>
      </p:sp>
      <p:grpSp>
        <p:nvGrpSpPr>
          <p:cNvPr id="25" name="Группа 24"/>
          <p:cNvGrpSpPr/>
          <p:nvPr/>
        </p:nvGrpSpPr>
        <p:grpSpPr>
          <a:xfrm>
            <a:off x="336006" y="3326234"/>
            <a:ext cx="2140267" cy="863599"/>
            <a:chOff x="38571" y="4629907"/>
            <a:chExt cx="2418582" cy="1041837"/>
          </a:xfrm>
          <a:solidFill>
            <a:schemeClr val="tx2">
              <a:lumMod val="60000"/>
              <a:lumOff val="40000"/>
            </a:schemeClr>
          </a:solidFill>
          <a:scene3d>
            <a:camera prst="orthographicFront"/>
            <a:lightRig rig="flat" dir="t"/>
          </a:scene3d>
        </p:grpSpPr>
        <p:sp>
          <p:nvSpPr>
            <p:cNvPr id="26" name="Скругленный прямоугольник 25"/>
            <p:cNvSpPr/>
            <p:nvPr/>
          </p:nvSpPr>
          <p:spPr>
            <a:xfrm>
              <a:off x="38571" y="4629907"/>
              <a:ext cx="2418582" cy="1041837"/>
            </a:xfrm>
            <a:prstGeom prst="roundRect">
              <a:avLst/>
            </a:prstGeom>
            <a:grpFill/>
            <a:ln>
              <a:noFill/>
            </a:ln>
          </p:spPr>
          <p:style>
            <a:lnRef idx="1">
              <a:schemeClr val="accent6"/>
            </a:lnRef>
            <a:fillRef idx="1002">
              <a:schemeClr val="dk2"/>
            </a:fillRef>
            <a:effectRef idx="2">
              <a:schemeClr val="accent6"/>
            </a:effectRef>
            <a:fontRef idx="minor">
              <a:schemeClr val="lt1"/>
            </a:fontRef>
          </p:style>
        </p:sp>
        <p:sp>
          <p:nvSpPr>
            <p:cNvPr id="27" name="Скругленный прямоугольник 4"/>
            <p:cNvSpPr/>
            <p:nvPr/>
          </p:nvSpPr>
          <p:spPr>
            <a:xfrm>
              <a:off x="89429" y="4680765"/>
              <a:ext cx="2316866" cy="940121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6"/>
            </a:lnRef>
            <a:fillRef idx="1002">
              <a:schemeClr val="dk2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spcFirstLastPara="0" vert="horz" wrap="square" lIns="231470" tIns="0" rIns="231470" bIns="0" numCol="1" spcCol="1270" anchor="ctr" anchorCtr="0">
              <a:noAutofit/>
            </a:bodyPr>
            <a:lstStyle/>
            <a:p>
              <a:pPr marL="0" marR="0" lvl="0" indent="0" algn="ctr" defTabSz="8890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4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entury Schoolbook"/>
                  <a:ea typeface="+mn-ea"/>
                  <a:cs typeface="+mn-cs"/>
                </a:rPr>
                <a:t>Утверждение проекта бюджета</a:t>
              </a:r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2746872" y="3481034"/>
            <a:ext cx="6292956" cy="707886"/>
          </a:xfrm>
          <a:prstGeom prst="rect">
            <a:avLst/>
          </a:prstGeom>
          <a:solidFill>
            <a:srgbClr val="97AEC5"/>
          </a:solidFill>
          <a:ln w="38100">
            <a:solidFill>
              <a:srgbClr val="4B737D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бюджета муниципального района Мелеузовский район Республики Башкортостан утверждается  Советом муниципального района Мелеузовский район Республики Башкортостан  и подлежит обнародованию путем опубликования его в газете «Путь Октября» и размещению на официальном сайте администрации муниципального района Мелеузовский район Республики Башкортостан.</a:t>
            </a:r>
          </a:p>
        </p:txBody>
      </p:sp>
      <p:sp>
        <p:nvSpPr>
          <p:cNvPr id="31" name="Содержимое 2"/>
          <p:cNvSpPr txBox="1">
            <a:spLocks/>
          </p:cNvSpPr>
          <p:nvPr/>
        </p:nvSpPr>
        <p:spPr bwMode="auto">
          <a:xfrm>
            <a:off x="272941" y="5095661"/>
            <a:ext cx="8458200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-17938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D7E0E"/>
              </a:buClr>
              <a:buSzPct val="80000"/>
              <a:buFont typeface="Wingdings" pitchFamily="2" charset="2"/>
              <a:buChar char="ü"/>
              <a:tabLst>
                <a:tab pos="179388" algn="l"/>
              </a:tabLst>
              <a:defRPr/>
            </a:pPr>
            <a:r>
              <a:rPr kumimoji="0" lang="ru-RU" sz="1400" b="0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Бюджетный прогноз муниципального района Мелеузовский район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294DCFB-A0DB-4C24-9303-A947C4652B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745" y="230592"/>
            <a:ext cx="8720138" cy="714375"/>
          </a:xfrm>
        </p:spPr>
        <p:txBody>
          <a:bodyPr>
            <a:normAutofit/>
          </a:bodyPr>
          <a:lstStyle/>
          <a:p>
            <a:pPr marL="0" indent="0" algn="ctr" fontAlgn="auto">
              <a:spcAft>
                <a:spcPts val="0"/>
              </a:spcAft>
              <a:buFont typeface="Georgia" panose="02040502050405020303" pitchFamily="18" charset="0"/>
              <a:buNone/>
              <a:defRPr/>
            </a:pPr>
            <a:r>
              <a:rPr lang="ru-RU" sz="2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Объем муниципального долга в муниципальном районе Мелеузовский район Республики Башкортостан</a:t>
            </a:r>
          </a:p>
        </p:txBody>
      </p:sp>
      <p:sp>
        <p:nvSpPr>
          <p:cNvPr id="4" name="Скругленный прямоугольник 3">
            <a:extLst>
              <a:ext uri="{FF2B5EF4-FFF2-40B4-BE49-F238E27FC236}">
                <a16:creationId xmlns:a16="http://schemas.microsoft.com/office/drawing/2014/main" xmlns="" id="{81BDB1ED-5AD3-47B0-86BC-01B9C1B4FF67}"/>
              </a:ext>
            </a:extLst>
          </p:cNvPr>
          <p:cNvSpPr/>
          <p:nvPr/>
        </p:nvSpPr>
        <p:spPr>
          <a:xfrm>
            <a:off x="451283" y="1422602"/>
            <a:ext cx="2268538" cy="3241675"/>
          </a:xfrm>
          <a:prstGeom prst="roundRect">
            <a:avLst/>
          </a:prstGeom>
          <a:solidFill>
            <a:schemeClr val="bg2">
              <a:lumMod val="90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Верхний предел муниципального долга Администрации муниципального района Мелеузовский район Республики Башкортостан</a:t>
            </a:r>
          </a:p>
        </p:txBody>
      </p:sp>
      <p:sp>
        <p:nvSpPr>
          <p:cNvPr id="5" name="Стрелка вправо 4">
            <a:extLst>
              <a:ext uri="{FF2B5EF4-FFF2-40B4-BE49-F238E27FC236}">
                <a16:creationId xmlns:a16="http://schemas.microsoft.com/office/drawing/2014/main" xmlns="" id="{6D6BC0C1-B0E0-4CA6-8C76-595E1D68A35E}"/>
              </a:ext>
            </a:extLst>
          </p:cNvPr>
          <p:cNvSpPr/>
          <p:nvPr/>
        </p:nvSpPr>
        <p:spPr>
          <a:xfrm>
            <a:off x="3252887" y="1546126"/>
            <a:ext cx="2592288" cy="936104"/>
          </a:xfrm>
          <a:prstGeom prst="rightArrow">
            <a:avLst/>
          </a:prstGeom>
          <a:solidFill>
            <a:schemeClr val="accent4">
              <a:lumMod val="75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dirty="0"/>
              <a:t>на 31 декабря </a:t>
            </a:r>
            <a:r>
              <a:rPr lang="ru-RU" sz="1400" dirty="0" smtClean="0"/>
              <a:t>2020 </a:t>
            </a:r>
            <a:r>
              <a:rPr lang="ru-RU" sz="1400" dirty="0"/>
              <a:t>года</a:t>
            </a:r>
          </a:p>
        </p:txBody>
      </p:sp>
      <p:sp>
        <p:nvSpPr>
          <p:cNvPr id="7" name="Стрелка вправо 6">
            <a:extLst>
              <a:ext uri="{FF2B5EF4-FFF2-40B4-BE49-F238E27FC236}">
                <a16:creationId xmlns:a16="http://schemas.microsoft.com/office/drawing/2014/main" xmlns="" id="{D356F1B9-3271-4902-BF6B-5320FC1E8B45}"/>
              </a:ext>
            </a:extLst>
          </p:cNvPr>
          <p:cNvSpPr/>
          <p:nvPr/>
        </p:nvSpPr>
        <p:spPr>
          <a:xfrm>
            <a:off x="3228670" y="2754207"/>
            <a:ext cx="2592288" cy="720080"/>
          </a:xfrm>
          <a:prstGeom prst="rightArrow">
            <a:avLst/>
          </a:prstGeom>
          <a:solidFill>
            <a:schemeClr val="accent4">
              <a:lumMod val="75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dirty="0"/>
              <a:t>на 31 декабря </a:t>
            </a:r>
            <a:r>
              <a:rPr lang="ru-RU" sz="1400" dirty="0" smtClean="0"/>
              <a:t>2021 </a:t>
            </a:r>
            <a:r>
              <a:rPr lang="ru-RU" sz="1400" dirty="0"/>
              <a:t>года</a:t>
            </a:r>
          </a:p>
        </p:txBody>
      </p:sp>
      <p:sp>
        <p:nvSpPr>
          <p:cNvPr id="12" name="Стрелка вправо 11">
            <a:extLst>
              <a:ext uri="{FF2B5EF4-FFF2-40B4-BE49-F238E27FC236}">
                <a16:creationId xmlns:a16="http://schemas.microsoft.com/office/drawing/2014/main" xmlns="" id="{54843B73-1C35-4875-89FE-3F47F450697C}"/>
              </a:ext>
            </a:extLst>
          </p:cNvPr>
          <p:cNvSpPr/>
          <p:nvPr/>
        </p:nvSpPr>
        <p:spPr>
          <a:xfrm>
            <a:off x="3253405" y="3661496"/>
            <a:ext cx="2592288" cy="730627"/>
          </a:xfrm>
          <a:prstGeom prst="rightArrow">
            <a:avLst/>
          </a:prstGeom>
          <a:solidFill>
            <a:schemeClr val="accent4">
              <a:lumMod val="75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dirty="0"/>
              <a:t>на 31 декабря </a:t>
            </a:r>
            <a:r>
              <a:rPr lang="ru-RU" sz="1400" dirty="0" smtClean="0"/>
              <a:t>2022 </a:t>
            </a:r>
            <a:r>
              <a:rPr lang="ru-RU" sz="1400" dirty="0"/>
              <a:t>года</a:t>
            </a:r>
          </a:p>
        </p:txBody>
      </p:sp>
      <p:sp>
        <p:nvSpPr>
          <p:cNvPr id="13" name="Скругленный прямоугольник 12">
            <a:extLst>
              <a:ext uri="{FF2B5EF4-FFF2-40B4-BE49-F238E27FC236}">
                <a16:creationId xmlns:a16="http://schemas.microsoft.com/office/drawing/2014/main" xmlns="" id="{89F35C36-BE13-4F03-BBA9-EEAB6676EBF8}"/>
              </a:ext>
            </a:extLst>
          </p:cNvPr>
          <p:cNvSpPr/>
          <p:nvPr/>
        </p:nvSpPr>
        <p:spPr>
          <a:xfrm>
            <a:off x="6372200" y="1844824"/>
            <a:ext cx="1584176" cy="43204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accent4">
                    <a:lumMod val="75000"/>
                  </a:schemeClr>
                </a:solidFill>
              </a:rPr>
              <a:t>0 рублей</a:t>
            </a:r>
          </a:p>
        </p:txBody>
      </p:sp>
      <p:sp>
        <p:nvSpPr>
          <p:cNvPr id="14" name="Скругленный прямоугольник 13">
            <a:extLst>
              <a:ext uri="{FF2B5EF4-FFF2-40B4-BE49-F238E27FC236}">
                <a16:creationId xmlns:a16="http://schemas.microsoft.com/office/drawing/2014/main" xmlns="" id="{FF9FD043-3012-436A-9A8C-2D368FC8E9C7}"/>
              </a:ext>
            </a:extLst>
          </p:cNvPr>
          <p:cNvSpPr/>
          <p:nvPr/>
        </p:nvSpPr>
        <p:spPr>
          <a:xfrm>
            <a:off x="6372200" y="2986440"/>
            <a:ext cx="1584176" cy="38057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accent4">
                    <a:lumMod val="75000"/>
                  </a:schemeClr>
                </a:solidFill>
              </a:rPr>
              <a:t>0 рублей</a:t>
            </a:r>
          </a:p>
        </p:txBody>
      </p:sp>
      <p:sp>
        <p:nvSpPr>
          <p:cNvPr id="15" name="Скругленный прямоугольник 14">
            <a:extLst>
              <a:ext uri="{FF2B5EF4-FFF2-40B4-BE49-F238E27FC236}">
                <a16:creationId xmlns:a16="http://schemas.microsoft.com/office/drawing/2014/main" xmlns="" id="{3257666A-C6EC-4FB2-9551-58504E14D10E}"/>
              </a:ext>
            </a:extLst>
          </p:cNvPr>
          <p:cNvSpPr/>
          <p:nvPr/>
        </p:nvSpPr>
        <p:spPr>
          <a:xfrm>
            <a:off x="6378434" y="3898189"/>
            <a:ext cx="1584176" cy="426775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accent4">
                    <a:lumMod val="75000"/>
                  </a:schemeClr>
                </a:solidFill>
              </a:rPr>
              <a:t>0 рублей</a:t>
            </a:r>
          </a:p>
        </p:txBody>
      </p:sp>
      <p:pic>
        <p:nvPicPr>
          <p:cNvPr id="49176" name="Picture 19" descr="https://zab.ru/image/960x639/news_wjgshvazshj2kag12r34ag2r34shg2r54eshg2r34e5shgrpzhdcshokum2shn25eiamylsodm24g5shwer2.jpeg">
            <a:extLst>
              <a:ext uri="{FF2B5EF4-FFF2-40B4-BE49-F238E27FC236}">
                <a16:creationId xmlns:a16="http://schemas.microsoft.com/office/drawing/2014/main" xmlns="" id="{1402375B-DF60-4974-BBE0-917E7BB51D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5124123"/>
            <a:ext cx="2129557" cy="1417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77" name="AutoShape 21" descr="http://lichnyjcredit.ru/wp-content/uploads/2016/02/restrukturizaciya-kredita-chto-eto-takoye8.jpg">
            <a:extLst>
              <a:ext uri="{FF2B5EF4-FFF2-40B4-BE49-F238E27FC236}">
                <a16:creationId xmlns:a16="http://schemas.microsoft.com/office/drawing/2014/main" xmlns="" id="{35C9E463-DA6A-4A4B-9535-80E6A41EC51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ru-RU" altLang="ru-RU"/>
          </a:p>
        </p:txBody>
      </p:sp>
      <p:pic>
        <p:nvPicPr>
          <p:cNvPr id="49178" name="Picture 23" descr="https://im0-tub-ru.yandex.net/i?id=efe9cb1a6c0c66cd0b3f6bc5851d78a9-l&amp;n=13">
            <a:extLst>
              <a:ext uri="{FF2B5EF4-FFF2-40B4-BE49-F238E27FC236}">
                <a16:creationId xmlns:a16="http://schemas.microsoft.com/office/drawing/2014/main" xmlns="" id="{EBDD29F8-4E4A-4095-B44D-43A8A35B8F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275" y="5141914"/>
            <a:ext cx="2561605" cy="1441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254B810E-17B8-4643-B84D-352E8B8D62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813088">
            <a:off x="3395198" y="1752915"/>
            <a:ext cx="2119324" cy="1424186"/>
          </a:xfrm>
          <a:prstGeom prst="rect">
            <a:avLst/>
          </a:prstGeom>
        </p:spPr>
      </p:pic>
      <p:graphicFrame>
        <p:nvGraphicFramePr>
          <p:cNvPr id="7" name="Схема 6"/>
          <p:cNvGraphicFramePr/>
          <p:nvPr>
            <p:extLst/>
          </p:nvPr>
        </p:nvGraphicFramePr>
        <p:xfrm>
          <a:off x="179512" y="4671138"/>
          <a:ext cx="8856984" cy="11881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2567331" y="3577285"/>
            <a:ext cx="1008112" cy="216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prstClr val="black"/>
                </a:solidFill>
                <a:latin typeface="Arial Narrow" panose="020B0606020202030204" pitchFamily="34" charset="0"/>
              </a:rPr>
              <a:t>тыс. рублей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7695270"/>
              </p:ext>
            </p:extLst>
          </p:nvPr>
        </p:nvGraphicFramePr>
        <p:xfrm>
          <a:off x="110037" y="3933056"/>
          <a:ext cx="4989174" cy="1072128"/>
        </p:xfrm>
        <a:graphic>
          <a:graphicData uri="http://schemas.openxmlformats.org/drawingml/2006/table">
            <a:tbl>
              <a:tblPr firstRow="1" bandRow="1">
                <a:effectLst/>
                <a:tableStyleId>{69CF1AB2-1976-4502-BF36-3FF5EA218861}</a:tableStyleId>
              </a:tblPr>
              <a:tblGrid>
                <a:gridCol w="214675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2831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73303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680677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800391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216528"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endParaRPr lang="ru-RU" sz="11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tabLst/>
                      </a:pPr>
                      <a:r>
                        <a:rPr lang="ru-RU" sz="11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cs typeface="Times New Roman" panose="02020603050405020304" pitchFamily="18" charset="0"/>
                        </a:rPr>
                        <a:t>2019год</a:t>
                      </a:r>
                      <a:endParaRPr lang="ru-RU" sz="11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cs typeface="Times New Roman" panose="02020603050405020304" pitchFamily="18" charset="0"/>
                        </a:rPr>
                        <a:t>2020 </a:t>
                      </a:r>
                      <a:r>
                        <a:rPr lang="ru-RU" sz="1100" b="1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cs typeface="Times New Roman" panose="02020603050405020304" pitchFamily="18" charset="0"/>
                        </a:rPr>
                        <a:t>год</a:t>
                      </a:r>
                    </a:p>
                  </a:txBody>
                  <a:tcPr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cs typeface="Times New Roman" panose="02020603050405020304" pitchFamily="18" charset="0"/>
                        </a:rPr>
                        <a:t>2021 </a:t>
                      </a:r>
                      <a:r>
                        <a:rPr lang="ru-RU" sz="1100" b="1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cs typeface="Times New Roman" panose="02020603050405020304" pitchFamily="18" charset="0"/>
                        </a:rPr>
                        <a:t>год</a:t>
                      </a:r>
                    </a:p>
                  </a:txBody>
                  <a:tcPr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cs typeface="Times New Roman" panose="02020603050405020304" pitchFamily="18" charset="0"/>
                        </a:rPr>
                        <a:t>2022 </a:t>
                      </a:r>
                      <a:r>
                        <a:rPr lang="ru-RU" sz="1100" b="1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cs typeface="Times New Roman" panose="02020603050405020304" pitchFamily="18" charset="0"/>
                        </a:rPr>
                        <a:t>год</a:t>
                      </a:r>
                    </a:p>
                  </a:txBody>
                  <a:tcPr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88228">
                <a:tc>
                  <a:txBody>
                    <a:bodyPr/>
                    <a:lstStyle/>
                    <a:p>
                      <a:r>
                        <a:rPr lang="ru-RU" sz="1100" b="0" i="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Times New Roman" panose="02020603050405020304" pitchFamily="18" charset="0"/>
                        </a:rPr>
                        <a:t>Субсидия на формирование современной городской среды</a:t>
                      </a:r>
                      <a:endParaRPr lang="ru-RU" sz="1100" b="0" i="0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cs typeface="Times New Roman" panose="02020603050405020304" pitchFamily="18" charset="0"/>
                        </a:rPr>
                        <a:t>34 393,1</a:t>
                      </a:r>
                      <a:endParaRPr lang="ru-RU" sz="1100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cs typeface="Times New Roman" panose="02020603050405020304" pitchFamily="18" charset="0"/>
                        </a:rPr>
                        <a:t>32 889,9</a:t>
                      </a:r>
                      <a:endParaRPr lang="ru-RU" sz="1100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cs typeface="Times New Roman" panose="02020603050405020304" pitchFamily="18" charset="0"/>
                        </a:rPr>
                        <a:t>32 889,9</a:t>
                      </a:r>
                      <a:endParaRPr lang="ru-RU" sz="1100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cs typeface="Times New Roman" panose="02020603050405020304" pitchFamily="18" charset="0"/>
                        </a:rPr>
                        <a:t>34 220,6</a:t>
                      </a:r>
                      <a:endParaRPr lang="ru-RU" sz="1100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32048"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Обустройство дворовых территорий «Башкирские</a:t>
                      </a:r>
                      <a:r>
                        <a:rPr lang="ru-RU" sz="1100" baseline="0" dirty="0" smtClean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дворики»</a:t>
                      </a:r>
                      <a:endParaRPr lang="ru-RU" sz="1100" b="0" i="0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31</a:t>
                      </a:r>
                      <a:r>
                        <a:rPr lang="ru-RU" sz="1100" baseline="0" dirty="0" smtClean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668,5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36195" marB="3619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36 455,2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36195" marB="3619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cs typeface="Times New Roman" panose="02020603050405020304" pitchFamily="18" charset="0"/>
                        </a:rPr>
                        <a:t>20 284,8</a:t>
                      </a:r>
                      <a:endParaRPr lang="ru-RU" sz="1100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cs typeface="Times New Roman" panose="02020603050405020304" pitchFamily="18" charset="0"/>
                        </a:rPr>
                        <a:t>20 284,8</a:t>
                      </a:r>
                      <a:endParaRPr lang="ru-RU" sz="1100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2198367857"/>
              </p:ext>
            </p:extLst>
          </p:nvPr>
        </p:nvGraphicFramePr>
        <p:xfrm>
          <a:off x="124146" y="1552319"/>
          <a:ext cx="3115872" cy="19954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4094" y="5244968"/>
            <a:ext cx="1942202" cy="1459342"/>
          </a:xfrm>
          <a:prstGeom prst="rect">
            <a:avLst/>
          </a:prstGeom>
          <a:ln w="28575">
            <a:noFill/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5548" y="4218027"/>
            <a:ext cx="2093525" cy="1518019"/>
          </a:xfrm>
          <a:prstGeom prst="rect">
            <a:avLst/>
          </a:prstGeom>
          <a:ln w="28575">
            <a:noFill/>
          </a:ln>
        </p:spPr>
      </p:pic>
      <p:pic>
        <p:nvPicPr>
          <p:cNvPr id="17" name="Рисунок 1">
            <a:extLst>
              <a:ext uri="{FF2B5EF4-FFF2-40B4-BE49-F238E27FC236}">
                <a16:creationId xmlns:a16="http://schemas.microsoft.com/office/drawing/2014/main" xmlns="" id="{6832E07F-2122-4AC7-8816-0DEECED8517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6187" y="5244968"/>
            <a:ext cx="956640" cy="735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9" name="Группа 12">
            <a:extLst>
              <a:ext uri="{FF2B5EF4-FFF2-40B4-BE49-F238E27FC236}">
                <a16:creationId xmlns:a16="http://schemas.microsoft.com/office/drawing/2014/main" xmlns="" id="{C4977D32-E2D0-4E2F-AAA0-C453CD076742}"/>
              </a:ext>
            </a:extLst>
          </p:cNvPr>
          <p:cNvGrpSpPr>
            <a:grpSpLocks/>
          </p:cNvGrpSpPr>
          <p:nvPr/>
        </p:nvGrpSpPr>
        <p:grpSpPr bwMode="auto">
          <a:xfrm>
            <a:off x="2505089" y="6257355"/>
            <a:ext cx="4731207" cy="524040"/>
            <a:chOff x="360766" y="2844813"/>
            <a:chExt cx="7056839" cy="929298"/>
          </a:xfrm>
        </p:grpSpPr>
        <p:sp>
          <p:nvSpPr>
            <p:cNvPr id="25" name="Прямоугольник 14">
              <a:extLst>
                <a:ext uri="{FF2B5EF4-FFF2-40B4-BE49-F238E27FC236}">
                  <a16:creationId xmlns:a16="http://schemas.microsoft.com/office/drawing/2014/main" xmlns="" id="{7C027775-26E6-4BDA-9161-85CECCD571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14335" y="2941195"/>
              <a:ext cx="4303270" cy="6195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"/>
                <a:defRPr sz="2400">
                  <a:solidFill>
                    <a:srgbClr val="262626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"/>
                <a:defRPr sz="2200">
                  <a:solidFill>
                    <a:srgbClr val="262626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"/>
                <a:defRPr sz="2000">
                  <a:solidFill>
                    <a:srgbClr val="262626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"/>
                <a:defRPr>
                  <a:solidFill>
                    <a:srgbClr val="262626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"/>
                <a:defRPr sz="1600">
                  <a:solidFill>
                    <a:srgbClr val="262626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"/>
                <a:defRPr sz="1600">
                  <a:solidFill>
                    <a:srgbClr val="262626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"/>
                <a:defRPr sz="1600">
                  <a:solidFill>
                    <a:srgbClr val="262626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"/>
                <a:defRPr sz="1600">
                  <a:solidFill>
                    <a:srgbClr val="262626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"/>
                <a:defRPr sz="1600">
                  <a:solidFill>
                    <a:srgbClr val="262626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ru-RU" altLang="ru-RU" sz="1200" b="1" dirty="0">
                  <a:solidFill>
                    <a:schemeClr val="tx1"/>
                  </a:solidFill>
                  <a:latin typeface="Arial" panose="020B0604020202020204" pitchFamily="34" charset="0"/>
                </a:rPr>
                <a:t>.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xmlns="" id="{DC59FD5A-3A33-4F46-9E9F-EA4B24987A62}"/>
                </a:ext>
              </a:extLst>
            </p:cNvPr>
            <p:cNvSpPr txBox="1"/>
            <p:nvPr/>
          </p:nvSpPr>
          <p:spPr>
            <a:xfrm>
              <a:off x="360766" y="2844813"/>
              <a:ext cx="3064886" cy="929298"/>
            </a:xfrm>
            <a:prstGeom prst="rect">
              <a:avLst/>
            </a:prstGeom>
            <a:solidFill>
              <a:srgbClr val="00B0F0"/>
            </a:solidFill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ru-RU" sz="1050" b="1" dirty="0"/>
                <a:t>За счет средств бюджета Республики Башкортостан</a:t>
              </a: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B4EFF70C-9735-4C3B-B989-E49B7502E728}"/>
              </a:ext>
            </a:extLst>
          </p:cNvPr>
          <p:cNvSpPr txBox="1"/>
          <p:nvPr/>
        </p:nvSpPr>
        <p:spPr bwMode="auto">
          <a:xfrm>
            <a:off x="110037" y="6303783"/>
            <a:ext cx="2046458" cy="415498"/>
          </a:xfrm>
          <a:prstGeom prst="rect">
            <a:avLst/>
          </a:prstGeom>
          <a:solidFill>
            <a:srgbClr val="BB83B3"/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050" b="1" dirty="0"/>
              <a:t>За счет средств Федерального бюджета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687A6988-97D6-466C-AA80-A17272FD6075}"/>
              </a:ext>
            </a:extLst>
          </p:cNvPr>
          <p:cNvSpPr/>
          <p:nvPr/>
        </p:nvSpPr>
        <p:spPr>
          <a:xfrm>
            <a:off x="342787" y="5344038"/>
            <a:ext cx="1060349" cy="4198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32 816,75 тыс. рублей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C7B2395D-F8AC-41D5-92A0-59E0FA31C1F4}"/>
              </a:ext>
            </a:extLst>
          </p:cNvPr>
          <p:cNvSpPr/>
          <p:nvPr/>
        </p:nvSpPr>
        <p:spPr>
          <a:xfrm>
            <a:off x="2743127" y="5324254"/>
            <a:ext cx="1131778" cy="43961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32 338,23 тыс. рублей</a:t>
            </a:r>
          </a:p>
        </p:txBody>
      </p:sp>
      <p:pic>
        <p:nvPicPr>
          <p:cNvPr id="28" name="Picture 4" descr="http://belebey.bezformata.ru/content/image66528328.jpg">
            <a:extLst>
              <a:ext uri="{FF2B5EF4-FFF2-40B4-BE49-F238E27FC236}">
                <a16:creationId xmlns:a16="http://schemas.microsoft.com/office/drawing/2014/main" xmlns="" id="{1E474889-5775-4B63-BE9C-4306EF556E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2016" y="5244968"/>
            <a:ext cx="1057135" cy="799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28400439-E259-4394-BC78-82FA00490B76}"/>
              </a:ext>
            </a:extLst>
          </p:cNvPr>
          <p:cNvSpPr/>
          <p:nvPr/>
        </p:nvSpPr>
        <p:spPr>
          <a:xfrm>
            <a:off x="4559920" y="-225799"/>
            <a:ext cx="4597573" cy="1614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Выполнение наказов избирателей, адресованных депутатам Госсобрания – Курултая РБ в 2019-2022 годах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6829883D-D4B1-40A5-9BF4-A1EC1C57B9E7}"/>
              </a:ext>
            </a:extLst>
          </p:cNvPr>
          <p:cNvSpPr/>
          <p:nvPr/>
        </p:nvSpPr>
        <p:spPr>
          <a:xfrm>
            <a:off x="72703" y="23014"/>
            <a:ext cx="4403965" cy="138075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современной городской среды и обустройство </a:t>
            </a:r>
            <a:r>
              <a:rPr lang="ru-RU" sz="2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дворовых территорий «Башкирские дворики»</a:t>
            </a:r>
            <a:endParaRPr lang="ru-RU" sz="20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9" name="Диаграмма 28">
            <a:extLst>
              <a:ext uri="{FF2B5EF4-FFF2-40B4-BE49-F238E27FC236}">
                <a16:creationId xmlns:a16="http://schemas.microsoft.com/office/drawing/2014/main" xmlns="" id="{4019C8D1-43CA-4AB5-988D-54316024C46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92860028"/>
              </p:ext>
            </p:extLst>
          </p:nvPr>
        </p:nvGraphicFramePr>
        <p:xfrm>
          <a:off x="5390328" y="1531042"/>
          <a:ext cx="3286128" cy="20462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4"/>
          </a:graphicData>
        </a:graphic>
      </p:graphicFrame>
      <p:sp>
        <p:nvSpPr>
          <p:cNvPr id="20" name="Прямоугольник 19"/>
          <p:cNvSpPr/>
          <p:nvPr/>
        </p:nvSpPr>
        <p:spPr>
          <a:xfrm>
            <a:off x="7812360" y="3638535"/>
            <a:ext cx="1008112" cy="216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prstClr val="black"/>
                </a:solidFill>
                <a:latin typeface="Arial Narrow" panose="020B0606020202030204" pitchFamily="34" charset="0"/>
              </a:rPr>
              <a:t>тыс. рублей</a:t>
            </a:r>
          </a:p>
        </p:txBody>
      </p:sp>
    </p:spTree>
    <p:extLst>
      <p:ext uri="{BB962C8B-B14F-4D97-AF65-F5344CB8AC3E}">
        <p14:creationId xmlns:p14="http://schemas.microsoft.com/office/powerpoint/2010/main" val="1496493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Заголовок 8">
            <a:extLst>
              <a:ext uri="{FF2B5EF4-FFF2-40B4-BE49-F238E27FC236}">
                <a16:creationId xmlns:a16="http://schemas.microsoft.com/office/drawing/2014/main" xmlns="" id="{A3FF397A-F3E7-4EE3-B3E2-FC3272D334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0638" y="203623"/>
            <a:ext cx="9144000" cy="720725"/>
          </a:xfrm>
          <a:ln>
            <a:miter lim="800000"/>
            <a:headEnd/>
            <a:tailEnd/>
          </a:ln>
          <a:effectLst/>
        </p:spPr>
        <p:txBody>
          <a:bodyPr>
            <a:noAutofit/>
          </a:bodyPr>
          <a:lstStyle/>
          <a:p>
            <a:pPr indent="0" algn="ctr" defTabSz="914400">
              <a:buFont typeface="Georgia" panose="02040502050405020303" pitchFamily="18" charset="0"/>
              <a:buNone/>
              <a:defRPr/>
            </a:pPr>
            <a:r>
              <a:rPr lang="ru-RU" altLang="ru-RU" sz="2000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  <a:r>
              <a:rPr lang="ru-RU" altLang="ru-RU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altLang="ru-RU" sz="1800" b="1" i="1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Дотации на выравнивание бюджетной обеспеченности  поселений из бюджета  муниципального района Мелеузовский район Республики Башкортостан   на 2019-2022 годы </a:t>
            </a:r>
          </a:p>
        </p:txBody>
      </p:sp>
      <p:graphicFrame>
        <p:nvGraphicFramePr>
          <p:cNvPr id="12" name="Объект 11">
            <a:extLst>
              <a:ext uri="{FF2B5EF4-FFF2-40B4-BE49-F238E27FC236}">
                <a16:creationId xmlns:a16="http://schemas.microsoft.com/office/drawing/2014/main" xmlns="" id="{F17DE3D7-501B-4A9B-8E9D-7ED0A24E7E08}"/>
              </a:ext>
            </a:extLst>
          </p:cNvPr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3352618908"/>
              </p:ext>
            </p:extLst>
          </p:nvPr>
        </p:nvGraphicFramePr>
        <p:xfrm>
          <a:off x="4501393" y="1056320"/>
          <a:ext cx="4500537" cy="543468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4099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15953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56346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Бюджеты поселений</a:t>
                      </a:r>
                    </a:p>
                  </a:txBody>
                  <a:tcPr marL="12330" marR="12330" marT="952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baseline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Дотации на выравнивание бюджетной обеспеченности</a:t>
                      </a:r>
                    </a:p>
                    <a:p>
                      <a:pPr algn="ctr" fontAlgn="b"/>
                      <a:r>
                        <a:rPr lang="ru-RU" sz="1200" b="1" i="0" u="none" strike="noStrike" baseline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</a:t>
                      </a:r>
                      <a:r>
                        <a:rPr lang="ru-RU" sz="1200" b="1" i="0" u="none" strike="noStrike" baseline="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 </a:t>
                      </a:r>
                      <a:r>
                        <a:rPr lang="ru-RU" sz="1200" b="1" i="0" u="none" strike="noStrike" baseline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год, млн. руб. 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330" marR="12330" marT="952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86541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Город Мелеуз</a:t>
                      </a:r>
                    </a:p>
                  </a:txBody>
                  <a:tcPr marL="12330" marR="12330" marT="952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12330" marR="12330" marT="952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86542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Абитовский сельсовет</a:t>
                      </a:r>
                    </a:p>
                  </a:txBody>
                  <a:tcPr marL="12330" marR="12330" marT="952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eaLnBrk="1" fontAlgn="b" hangingPunct="1"/>
                      <a:r>
                        <a:rPr lang="ru-RU" sz="18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4 430,0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86542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Александровский сельсовет</a:t>
                      </a:r>
                    </a:p>
                  </a:txBody>
                  <a:tcPr marL="12330" marR="12330" marT="952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eaLnBrk="1" fontAlgn="b" hangingPunct="1"/>
                      <a:r>
                        <a:rPr lang="ru-RU" sz="18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3 330,0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86542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2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Аптраковский</a:t>
                      </a:r>
                      <a:r>
                        <a:rPr lang="ru-RU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 сельсовет</a:t>
                      </a:r>
                    </a:p>
                  </a:txBody>
                  <a:tcPr marL="12330" marR="12330" marT="952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eaLnBrk="1" fontAlgn="b" hangingPunct="1"/>
                      <a:r>
                        <a:rPr lang="ru-RU" sz="18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3 178,0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86542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2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Араслановский</a:t>
                      </a:r>
                      <a:r>
                        <a:rPr lang="ru-RU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 сельсовет</a:t>
                      </a:r>
                    </a:p>
                  </a:txBody>
                  <a:tcPr marL="12330" marR="12330" marT="952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eaLnBrk="1" fontAlgn="b" hangingPunct="1"/>
                      <a:r>
                        <a:rPr lang="ru-RU" sz="18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3 730,0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86542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Воскресенский сельсовет</a:t>
                      </a:r>
                    </a:p>
                  </a:txBody>
                  <a:tcPr marL="12330" marR="12330" marT="952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eaLnBrk="1" fontAlgn="b" hangingPunct="1"/>
                      <a:r>
                        <a:rPr lang="ru-RU" sz="18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5 254,0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86542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2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Денисовский</a:t>
                      </a:r>
                      <a:r>
                        <a:rPr lang="ru-RU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 сельсовет</a:t>
                      </a:r>
                    </a:p>
                  </a:txBody>
                  <a:tcPr marL="12330" marR="12330" marT="952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eaLnBrk="1" fontAlgn="b" hangingPunct="1"/>
                      <a:r>
                        <a:rPr lang="ru-RU" sz="18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4 530,0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86542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2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Зирганский</a:t>
                      </a:r>
                      <a:r>
                        <a:rPr lang="ru-RU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 сельсовет</a:t>
                      </a:r>
                    </a:p>
                  </a:txBody>
                  <a:tcPr marL="12330" marR="12330" marT="952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eaLnBrk="1" fontAlgn="b" hangingPunct="1"/>
                      <a:r>
                        <a:rPr lang="ru-RU" sz="18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6 596,0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286542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2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Иштугановский</a:t>
                      </a:r>
                      <a:r>
                        <a:rPr lang="ru-RU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 сельсовет</a:t>
                      </a:r>
                    </a:p>
                  </a:txBody>
                  <a:tcPr marL="12330" marR="12330" marT="952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eaLnBrk="1" fontAlgn="b" hangingPunct="1"/>
                      <a:r>
                        <a:rPr lang="ru-RU" sz="18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3 425,0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286542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Корнеевский сельсовет</a:t>
                      </a:r>
                    </a:p>
                  </a:txBody>
                  <a:tcPr marL="12330" marR="12330" marT="952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eaLnBrk="1" fontAlgn="b" hangingPunct="1"/>
                      <a:r>
                        <a:rPr lang="ru-RU" sz="18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3 722,0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286542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Мелеузовский сельсовет</a:t>
                      </a:r>
                    </a:p>
                  </a:txBody>
                  <a:tcPr marL="12330" marR="12330" marT="952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eaLnBrk="1" fontAlgn="b" hangingPunct="1"/>
                      <a:r>
                        <a:rPr lang="ru-RU" sz="18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4 399,0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286542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2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Нордовский</a:t>
                      </a:r>
                      <a:r>
                        <a:rPr lang="ru-RU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 сельсовет</a:t>
                      </a:r>
                    </a:p>
                  </a:txBody>
                  <a:tcPr marL="12330" marR="12330" marT="952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eaLnBrk="1" fontAlgn="b" hangingPunct="1"/>
                      <a:r>
                        <a:rPr lang="ru-RU" sz="18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3 880,0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286542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2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Нугушевский</a:t>
                      </a:r>
                      <a:r>
                        <a:rPr lang="ru-RU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 сельсовет</a:t>
                      </a:r>
                    </a:p>
                  </a:txBody>
                  <a:tcPr marL="12330" marR="12330" marT="952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eaLnBrk="1" fontAlgn="b" hangingPunct="1"/>
                      <a:r>
                        <a:rPr lang="ru-RU" sz="18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5 134,0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286542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Партизанский сельсовет</a:t>
                      </a:r>
                    </a:p>
                  </a:txBody>
                  <a:tcPr marL="12330" marR="12330" marT="952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eaLnBrk="1" fontAlgn="b" hangingPunct="1"/>
                      <a:r>
                        <a:rPr lang="ru-RU" sz="18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3 468,0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  <a:tr h="286542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Первомайский сельсовет</a:t>
                      </a:r>
                    </a:p>
                  </a:txBody>
                  <a:tcPr marL="12330" marR="12330" marT="952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eaLnBrk="1" fontAlgn="b" hangingPunct="1"/>
                      <a:r>
                        <a:rPr lang="ru-RU" sz="18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4 921,0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5"/>
                  </a:ext>
                </a:extLst>
              </a:tr>
              <a:tr h="286542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2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Сарышевский</a:t>
                      </a:r>
                      <a:r>
                        <a:rPr lang="ru-RU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 сельсовет</a:t>
                      </a:r>
                    </a:p>
                  </a:txBody>
                  <a:tcPr marL="12330" marR="12330" marT="952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eaLnBrk="1" fontAlgn="b" hangingPunct="1"/>
                      <a:r>
                        <a:rPr lang="ru-RU" sz="18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3 238,0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6"/>
                  </a:ext>
                </a:extLst>
              </a:tr>
              <a:tr h="286542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Шевченковский сельсовет</a:t>
                      </a:r>
                    </a:p>
                  </a:txBody>
                  <a:tcPr marL="12330" marR="12330" marT="952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eaLnBrk="1" fontAlgn="b" hangingPunct="1"/>
                      <a:r>
                        <a:rPr lang="ru-RU" sz="18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3 160,0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7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AFD2406-2EE5-4307-9E65-8AF74EC978CD}"/>
              </a:ext>
            </a:extLst>
          </p:cNvPr>
          <p:cNvSpPr txBox="1"/>
          <p:nvPr/>
        </p:nvSpPr>
        <p:spPr>
          <a:xfrm>
            <a:off x="-20638" y="6480175"/>
            <a:ext cx="3352801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    </a:t>
            </a:r>
            <a:endParaRPr lang="ru-RU" sz="1600" b="1" dirty="0">
              <a:solidFill>
                <a:srgbClr val="FF0000"/>
              </a:solidFill>
            </a:endParaRPr>
          </a:p>
        </p:txBody>
      </p:sp>
      <p:sp>
        <p:nvSpPr>
          <p:cNvPr id="48191" name="TextBox 4">
            <a:extLst>
              <a:ext uri="{FF2B5EF4-FFF2-40B4-BE49-F238E27FC236}">
                <a16:creationId xmlns:a16="http://schemas.microsoft.com/office/drawing/2014/main" xmlns="" id="{17CD9D3D-E702-43EB-BA78-80475BF7DE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7963" y="3060700"/>
            <a:ext cx="397986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Объем дотаций на выравнивание бюджетной обеспеченности поселений на </a:t>
            </a:r>
            <a:r>
              <a:rPr lang="ru-RU" alt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2020-2021 </a:t>
            </a:r>
            <a:r>
              <a:rPr lang="ru-RU" alt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годы</a:t>
            </a:r>
          </a:p>
        </p:txBody>
      </p:sp>
      <p:graphicFrame>
        <p:nvGraphicFramePr>
          <p:cNvPr id="48192" name="Диаграмма 8">
            <a:extLst>
              <a:ext uri="{FF2B5EF4-FFF2-40B4-BE49-F238E27FC236}">
                <a16:creationId xmlns:a16="http://schemas.microsoft.com/office/drawing/2014/main" xmlns="" id="{2F367D44-4D0F-4004-B196-7CA1C7D24C8F}"/>
              </a:ext>
            </a:extLst>
          </p:cNvPr>
          <p:cNvGraphicFramePr>
            <a:graphicFrameLocks/>
          </p:cNvGraphicFramePr>
          <p:nvPr/>
        </p:nvGraphicFramePr>
        <p:xfrm>
          <a:off x="2147430300" y="2147430300"/>
          <a:ext cx="101600" cy="101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639" name="Диаграмма" r:id="rId4" imgW="109738" imgH="109738" progId="Excel.Chart.8">
                  <p:embed/>
                </p:oleObj>
              </mc:Choice>
              <mc:Fallback>
                <p:oleObj name="Диаграмма" r:id="rId4" imgW="109738" imgH="109738" progId="Excel.Chart.8">
                  <p:embed/>
                  <p:pic>
                    <p:nvPicPr>
                      <p:cNvPr id="48192" name="Диаграмма 8">
                        <a:extLst>
                          <a:ext uri="{FF2B5EF4-FFF2-40B4-BE49-F238E27FC236}">
                            <a16:creationId xmlns:a16="http://schemas.microsoft.com/office/drawing/2014/main" xmlns="" id="{2F367D44-4D0F-4004-B196-7CA1C7D24C8F}"/>
                          </a:ext>
                        </a:extLst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47430300" y="2147430300"/>
                        <a:ext cx="101600" cy="101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8193" name="Рисунок 9">
            <a:extLst>
              <a:ext uri="{FF2B5EF4-FFF2-40B4-BE49-F238E27FC236}">
                <a16:creationId xmlns:a16="http://schemas.microsoft.com/office/drawing/2014/main" xmlns="" id="{595EF5C1-D305-422D-8497-3B7F1A5EF7F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0832" y="1223173"/>
            <a:ext cx="1636092" cy="1636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" name="Диаграмма 8">
            <a:extLst>
              <a:ext uri="{FF2B5EF4-FFF2-40B4-BE49-F238E27FC236}">
                <a16:creationId xmlns:a16="http://schemas.microsoft.com/office/drawing/2014/main" xmlns="" id="{684D1AFA-9CF3-4B71-BE7A-75212F0DE59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68000891"/>
              </p:ext>
            </p:extLst>
          </p:nvPr>
        </p:nvGraphicFramePr>
        <p:xfrm>
          <a:off x="374650" y="3789040"/>
          <a:ext cx="4176713" cy="28352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2" name="Овал 1">
            <a:extLst>
              <a:ext uri="{FF2B5EF4-FFF2-40B4-BE49-F238E27FC236}">
                <a16:creationId xmlns:a16="http://schemas.microsoft.com/office/drawing/2014/main" xmlns="" id="{E107F35B-5E75-47CB-ACB1-6B0CDB0BF404}"/>
              </a:ext>
            </a:extLst>
          </p:cNvPr>
          <p:cNvSpPr/>
          <p:nvPr/>
        </p:nvSpPr>
        <p:spPr>
          <a:xfrm>
            <a:off x="2771800" y="3421062"/>
            <a:ext cx="1871663" cy="339725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100" dirty="0">
                <a:solidFill>
                  <a:schemeClr val="tx1"/>
                </a:solidFill>
              </a:rPr>
              <a:t>в млн. рублей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Text Box 2">
            <a:extLst>
              <a:ext uri="{FF2B5EF4-FFF2-40B4-BE49-F238E27FC236}">
                <a16:creationId xmlns:a16="http://schemas.microsoft.com/office/drawing/2014/main" xmlns="" id="{772B712C-A8DF-4280-BF2C-446B729935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7842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        </a:t>
            </a:r>
          </a:p>
          <a:p>
            <a:pPr eaLnBrk="1" hangingPunct="1">
              <a:spcBef>
                <a:spcPct val="50000"/>
              </a:spcBef>
              <a:defRPr/>
            </a:pPr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cs typeface="+mn-cs"/>
            </a:endParaRPr>
          </a:p>
        </p:txBody>
      </p:sp>
      <p:sp>
        <p:nvSpPr>
          <p:cNvPr id="103427" name="Line 7">
            <a:extLst>
              <a:ext uri="{FF2B5EF4-FFF2-40B4-BE49-F238E27FC236}">
                <a16:creationId xmlns:a16="http://schemas.microsoft.com/office/drawing/2014/main" xmlns="" id="{DE144D85-AFF1-492E-B313-55BECF824709}"/>
              </a:ext>
            </a:extLst>
          </p:cNvPr>
          <p:cNvSpPr>
            <a:spLocks noChangeShapeType="1"/>
          </p:cNvSpPr>
          <p:nvPr/>
        </p:nvSpPr>
        <p:spPr bwMode="auto">
          <a:xfrm>
            <a:off x="1116013" y="29972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03428" name="Rectangle 8">
            <a:extLst>
              <a:ext uri="{FF2B5EF4-FFF2-40B4-BE49-F238E27FC236}">
                <a16:creationId xmlns:a16="http://schemas.microsoft.com/office/drawing/2014/main" xmlns="" id="{23F31ACB-5ABD-4FB8-BC21-E44BE46DF2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313" y="3648075"/>
            <a:ext cx="8496300" cy="922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ru-RU" altLang="ru-RU" sz="180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ru-RU" altLang="ru-RU" sz="180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800">
                <a:solidFill>
                  <a:schemeClr val="tx1"/>
                </a:solidFill>
                <a:latin typeface="Arial" panose="020B0604020202020204" pitchFamily="34" charset="0"/>
              </a:rPr>
              <a:t>                                 </a:t>
            </a:r>
          </a:p>
        </p:txBody>
      </p:sp>
      <p:sp>
        <p:nvSpPr>
          <p:cNvPr id="103429" name="TextBox 1">
            <a:extLst>
              <a:ext uri="{FF2B5EF4-FFF2-40B4-BE49-F238E27FC236}">
                <a16:creationId xmlns:a16="http://schemas.microsoft.com/office/drawing/2014/main" xmlns="" id="{CD9D558F-264E-46C2-84B4-EEC4BE4465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9758" y="1233761"/>
            <a:ext cx="799465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4800" b="1" i="1" dirty="0">
                <a:solidFill>
                  <a:srgbClr val="FF0000"/>
                </a:solidFill>
                <a:latin typeface="Arial" panose="020B0604020202020204" pitchFamily="34" charset="0"/>
              </a:rPr>
              <a:t>Спасибо за внимание!</a:t>
            </a:r>
          </a:p>
        </p:txBody>
      </p:sp>
      <p:sp>
        <p:nvSpPr>
          <p:cNvPr id="7" name="Скругленный прямоугольник 6">
            <a:extLst>
              <a:ext uri="{FF2B5EF4-FFF2-40B4-BE49-F238E27FC236}">
                <a16:creationId xmlns:a16="http://schemas.microsoft.com/office/drawing/2014/main" xmlns="" id="{27FE568F-B2A6-46B8-88CB-8309C09A74C4}"/>
              </a:ext>
            </a:extLst>
          </p:cNvPr>
          <p:cNvSpPr/>
          <p:nvPr/>
        </p:nvSpPr>
        <p:spPr>
          <a:xfrm>
            <a:off x="143668" y="2492896"/>
            <a:ext cx="8856663" cy="2928938"/>
          </a:xfrm>
          <a:prstGeom prst="roundRect">
            <a:avLst/>
          </a:prstGeom>
          <a:gradFill rotWithShape="1">
            <a:gsLst>
              <a:gs pos="0">
                <a:srgbClr val="FFFFD9">
                  <a:tint val="93000"/>
                  <a:satMod val="150000"/>
                  <a:shade val="98000"/>
                  <a:lumMod val="102000"/>
                </a:srgbClr>
              </a:gs>
              <a:gs pos="50000">
                <a:srgbClr val="FFFFD9">
                  <a:tint val="98000"/>
                  <a:satMod val="130000"/>
                  <a:shade val="90000"/>
                  <a:lumMod val="103000"/>
                </a:srgbClr>
              </a:gs>
              <a:gs pos="100000">
                <a:srgbClr val="FFFFD9">
                  <a:shade val="63000"/>
                  <a:satMod val="120000"/>
                </a:srgbClr>
              </a:gs>
            </a:gsLst>
            <a:lin ang="5400000" scaled="0"/>
          </a:gradFill>
          <a:ln w="12700" cap="flat" cmpd="sng" algn="ctr">
            <a:solidFill>
              <a:srgbClr val="FFFFF7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fontAlgn="auto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kern="0" dirty="0">
                <a:solidFill>
                  <a:schemeClr val="bg1"/>
                </a:solidFill>
                <a:latin typeface="Franklin Gothic Demi" pitchFamily="34" charset="0"/>
                <a:cs typeface="+mn-cs"/>
              </a:rPr>
              <a:t>Информация подготовлена Финансовым управлением Администрации муниципального района Мелеузовский район Республики Башкортостан</a:t>
            </a:r>
          </a:p>
          <a:p>
            <a:pPr fontAlgn="auto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sz="1200" kern="0" dirty="0">
              <a:solidFill>
                <a:schemeClr val="bg1"/>
              </a:solidFill>
              <a:latin typeface="Arial"/>
              <a:cs typeface="+mn-cs"/>
            </a:endParaRPr>
          </a:p>
          <a:p>
            <a:pPr fontAlgn="auto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kern="0" dirty="0">
                <a:solidFill>
                  <a:schemeClr val="bg1"/>
                </a:solidFill>
                <a:latin typeface="Franklin Gothic Heavy" pitchFamily="34" charset="0"/>
                <a:cs typeface="+mn-cs"/>
              </a:rPr>
              <a:t>Адрес: </a:t>
            </a:r>
            <a:r>
              <a:rPr lang="ru-RU" sz="1200" i="1" kern="0" dirty="0">
                <a:solidFill>
                  <a:schemeClr val="bg1"/>
                </a:solidFill>
                <a:latin typeface="Franklin Gothic Heavy" pitchFamily="34" charset="0"/>
                <a:cs typeface="+mn-cs"/>
              </a:rPr>
              <a:t>453850, Республика Башкортостан, Город Мелеуз, ул.Воровского,4</a:t>
            </a:r>
          </a:p>
          <a:p>
            <a:pPr eaLnBrk="1" hangingPunct="1">
              <a:defRPr/>
            </a:pPr>
            <a:r>
              <a:rPr lang="ru-RU" sz="1200" i="1" kern="0" dirty="0">
                <a:solidFill>
                  <a:schemeClr val="bg1"/>
                </a:solidFill>
                <a:latin typeface="Franklin Gothic Heavy" pitchFamily="34" charset="0"/>
                <a:cs typeface="+mn-cs"/>
              </a:rPr>
              <a:t>График </a:t>
            </a:r>
            <a:r>
              <a:rPr lang="ru-RU" sz="1200" i="1" kern="0" dirty="0">
                <a:solidFill>
                  <a:schemeClr val="bg1"/>
                </a:solidFill>
                <a:latin typeface="Franklin Gothic Demi Cond" panose="020B0706030402020204" pitchFamily="34" charset="0"/>
                <a:cs typeface="+mn-cs"/>
              </a:rPr>
              <a:t>работы : </a:t>
            </a:r>
            <a:r>
              <a:rPr lang="ru-RU" altLang="ru-RU" sz="12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с понедельника по пятницу - с 8-00 до 17-00; суббота, воскресенье – выходные дни. Обеденный перерыв – с 13-00          до 14-00. Прием граждан осуществляется по средам с 9.00 до 11.00 в кабинете 201.</a:t>
            </a:r>
          </a:p>
          <a:p>
            <a:pPr fontAlgn="auto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kern="0" dirty="0">
                <a:solidFill>
                  <a:schemeClr val="bg1"/>
                </a:solidFill>
                <a:latin typeface="Franklin Gothic Heavy" pitchFamily="34" charset="0"/>
                <a:cs typeface="+mn-cs"/>
              </a:rPr>
              <a:t>Тел:  8 (</a:t>
            </a:r>
            <a:r>
              <a:rPr lang="ru-RU" sz="1200" i="1" kern="0" dirty="0">
                <a:solidFill>
                  <a:schemeClr val="bg1"/>
                </a:solidFill>
                <a:latin typeface="Franklin Gothic Heavy" pitchFamily="34" charset="0"/>
                <a:cs typeface="+mn-cs"/>
              </a:rPr>
              <a:t>34764)3-50-12, 3-52,23</a:t>
            </a:r>
          </a:p>
          <a:p>
            <a:pPr fontAlgn="auto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i="1" kern="0" dirty="0">
                <a:solidFill>
                  <a:schemeClr val="bg1"/>
                </a:solidFill>
                <a:latin typeface="Franklin Gothic Heavy" pitchFamily="34" charset="0"/>
                <a:cs typeface="+mn-cs"/>
              </a:rPr>
              <a:t>Факс:</a:t>
            </a:r>
            <a:r>
              <a:rPr lang="ru-RU" altLang="ru-RU" sz="1200" dirty="0">
                <a:solidFill>
                  <a:schemeClr val="bg1"/>
                </a:solidFill>
              </a:rPr>
              <a:t> </a:t>
            </a:r>
            <a:r>
              <a:rPr lang="ru-RU" altLang="ru-RU" sz="1200" dirty="0">
                <a:solidFill>
                  <a:schemeClr val="bg1"/>
                </a:solidFill>
                <a:latin typeface="Franklin Gothic Heavy" panose="020B0903020102020204" pitchFamily="34" charset="0"/>
              </a:rPr>
              <a:t>8(34764) 3-50-29</a:t>
            </a:r>
            <a:r>
              <a:rPr lang="ru-RU" sz="1200" kern="0" dirty="0">
                <a:solidFill>
                  <a:schemeClr val="bg1"/>
                </a:solidFill>
                <a:latin typeface="Franklin Gothic Heavy" pitchFamily="34" charset="0"/>
                <a:cs typeface="+mn-cs"/>
              </a:rPr>
              <a:t/>
            </a:r>
            <a:br>
              <a:rPr lang="ru-RU" sz="1200" kern="0" dirty="0">
                <a:solidFill>
                  <a:schemeClr val="bg1"/>
                </a:solidFill>
                <a:latin typeface="Franklin Gothic Heavy" pitchFamily="34" charset="0"/>
                <a:cs typeface="+mn-cs"/>
              </a:rPr>
            </a:br>
            <a:r>
              <a:rPr lang="ru-RU" sz="1200" kern="0" dirty="0">
                <a:solidFill>
                  <a:schemeClr val="bg1"/>
                </a:solidFill>
                <a:latin typeface="Franklin Gothic Heavy" pitchFamily="34" charset="0"/>
                <a:cs typeface="+mn-cs"/>
              </a:rPr>
              <a:t>e-</a:t>
            </a:r>
            <a:r>
              <a:rPr lang="ru-RU" sz="1200" kern="0" dirty="0" err="1">
                <a:solidFill>
                  <a:schemeClr val="bg1"/>
                </a:solidFill>
                <a:latin typeface="Franklin Gothic Heavy" pitchFamily="34" charset="0"/>
                <a:cs typeface="+mn-cs"/>
              </a:rPr>
              <a:t>mail</a:t>
            </a:r>
            <a:r>
              <a:rPr lang="ru-RU" sz="1200" kern="0" dirty="0">
                <a:solidFill>
                  <a:schemeClr val="bg1"/>
                </a:solidFill>
                <a:latin typeface="Franklin Gothic Heavy" pitchFamily="34" charset="0"/>
                <a:cs typeface="+mn-cs"/>
              </a:rPr>
              <a:t>: </a:t>
            </a:r>
            <a:r>
              <a:rPr lang="ru-RU" sz="1200" i="1" kern="0" dirty="0">
                <a:solidFill>
                  <a:schemeClr val="bg1"/>
                </a:solidFill>
                <a:latin typeface="Franklin Gothic Heavy" pitchFamily="34" charset="0"/>
                <a:cs typeface="+mn-cs"/>
                <a:hlinkClick r:id="rId3"/>
              </a:rPr>
              <a:t>meleuz_gfu@ufamts.ru</a:t>
            </a:r>
            <a:endParaRPr lang="ru-RU" sz="1200" i="1" kern="0" dirty="0">
              <a:solidFill>
                <a:schemeClr val="bg1"/>
              </a:solidFill>
              <a:latin typeface="Franklin Gothic Heavy" pitchFamily="34" charset="0"/>
              <a:cs typeface="+mn-cs"/>
            </a:endParaRPr>
          </a:p>
          <a:p>
            <a:pPr fontAlgn="auto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i="1" kern="0" dirty="0">
                <a:solidFill>
                  <a:schemeClr val="bg1"/>
                </a:solidFill>
                <a:latin typeface="Franklin Gothic Heavy" pitchFamily="34" charset="0"/>
                <a:cs typeface="+mn-cs"/>
              </a:rPr>
              <a:t>Ознакомиться с деятельностью финансового управления, принять участие в опросах граждан на бюджетную тематику можно на сайте: </a:t>
            </a:r>
            <a:r>
              <a:rPr lang="en-US" sz="1200" i="1" kern="0" dirty="0">
                <a:solidFill>
                  <a:schemeClr val="bg1"/>
                </a:solidFill>
                <a:latin typeface="Albertus Extra Bold" panose="020E0802040304020204" pitchFamily="34" charset="0"/>
                <a:cs typeface="+mn-cs"/>
                <a:hlinkClick r:id="rId4"/>
              </a:rPr>
              <a:t>http://finance.admmeleuz.ru</a:t>
            </a:r>
            <a:r>
              <a:rPr lang="ru-RU" sz="1200" i="1" kern="0" dirty="0">
                <a:solidFill>
                  <a:schemeClr val="bg1"/>
                </a:solidFill>
                <a:latin typeface="Albertus Extra Bold" panose="020E0802040304020204" pitchFamily="34" charset="0"/>
                <a:cs typeface="+mn-cs"/>
              </a:rPr>
              <a:t>, </a:t>
            </a:r>
            <a:r>
              <a:rPr lang="en-US" sz="1200" i="1" u="sng" kern="0" dirty="0">
                <a:solidFill>
                  <a:schemeClr val="bg1"/>
                </a:solidFill>
                <a:latin typeface="Albertus Extra Bold" panose="020E0802040304020204" pitchFamily="34" charset="0"/>
                <a:cs typeface="+mn-cs"/>
              </a:rPr>
              <a:t>https://golos.openrepublic.ru/polls</a:t>
            </a:r>
            <a:endParaRPr lang="ru-RU" sz="1200" i="1" u="sng" kern="0" dirty="0">
              <a:solidFill>
                <a:schemeClr val="bg1"/>
              </a:solidFill>
              <a:latin typeface="Franklin Gothic Heavy" pitchFamily="34" charset="0"/>
              <a:cs typeface="+mn-cs"/>
            </a:endParaRPr>
          </a:p>
          <a:p>
            <a:pPr fontAlgn="auto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i="1" kern="0" dirty="0">
                <a:solidFill>
                  <a:schemeClr val="bg1"/>
                </a:solidFill>
                <a:latin typeface="Franklin Gothic Heavy" pitchFamily="34" charset="0"/>
                <a:cs typeface="+mn-cs"/>
              </a:rPr>
              <a:t>Ознакомиться с информацией о проведении публичных слушаний  по проекту бюджета и отчету о его исполнении, а также о результатах публичных слушаний можно на сайте: </a:t>
            </a:r>
            <a:r>
              <a:rPr lang="en-US" sz="1200" i="1" kern="0" dirty="0">
                <a:solidFill>
                  <a:schemeClr val="bg1"/>
                </a:solidFill>
                <a:latin typeface="Albertus Extra Bold" panose="020E0802040304020204" pitchFamily="34" charset="0"/>
                <a:cs typeface="+mn-cs"/>
                <a:hlinkClick r:id="rId5"/>
              </a:rPr>
              <a:t>https://meleuz.bashkortostan.ru</a:t>
            </a:r>
            <a:endParaRPr lang="ru-RU" sz="1200" i="1" kern="0" dirty="0">
              <a:solidFill>
                <a:schemeClr val="bg1"/>
              </a:solidFill>
              <a:latin typeface="Franklin Gothic Heavy" pitchFamily="34" charset="0"/>
              <a:cs typeface="+mn-cs"/>
            </a:endParaRPr>
          </a:p>
          <a:p>
            <a:pPr fontAlgn="auto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sz="1200" kern="0" dirty="0">
              <a:latin typeface="Arial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C:\Users\КОВЕНЕВА.BUDGET\Desktop\untitled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4876" y="3061374"/>
            <a:ext cx="1731221" cy="1648212"/>
          </a:xfrm>
          <a:prstGeom prst="rect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</a:ln>
        </p:spPr>
      </p:pic>
      <p:sp>
        <p:nvSpPr>
          <p:cNvPr id="9" name="Скругленный прямоугольник 4"/>
          <p:cNvSpPr/>
          <p:nvPr/>
        </p:nvSpPr>
        <p:spPr>
          <a:xfrm>
            <a:off x="4148680" y="1897858"/>
            <a:ext cx="1626655" cy="916544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71450" tIns="171450" rIns="171450" bIns="171450" numCol="1" spcCol="1270" anchor="ctr" anchorCtr="0">
            <a:noAutofit/>
          </a:bodyPr>
          <a:lstStyle/>
          <a:p>
            <a:pPr algn="ctr" defTabSz="2000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45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</a:endParaRPr>
          </a:p>
        </p:txBody>
      </p:sp>
      <p:sp>
        <p:nvSpPr>
          <p:cNvPr id="26" name="Заголовок 1"/>
          <p:cNvSpPr txBox="1">
            <a:spLocks/>
          </p:cNvSpPr>
          <p:nvPr/>
        </p:nvSpPr>
        <p:spPr>
          <a:xfrm>
            <a:off x="8532520" y="5751258"/>
            <a:ext cx="611559" cy="242166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endParaRPr lang="ru-RU" sz="1400" b="1" dirty="0">
              <a:solidFill>
                <a:prstClr val="black"/>
              </a:solidFill>
              <a:latin typeface="Arial Narrow" panose="020B0606020202030204" pitchFamily="34" charset="0"/>
            </a:endParaRPr>
          </a:p>
        </p:txBody>
      </p:sp>
      <p:pic>
        <p:nvPicPr>
          <p:cNvPr id="28" name="Picture 2" descr="http://www.lenagold.ru/fon/clipart/d/deng/deng85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  <a14:imgEffect>
                      <a14:colorTemperature colorTemp="72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1616" y="1284583"/>
            <a:ext cx="2101544" cy="1776803"/>
          </a:xfrm>
          <a:prstGeom prst="rect">
            <a:avLst/>
          </a:prstGeom>
          <a:noFill/>
          <a:ln w="34925">
            <a:noFill/>
          </a:ln>
        </p:spPr>
      </p:pic>
      <p:sp>
        <p:nvSpPr>
          <p:cNvPr id="29" name="Заголовок 1"/>
          <p:cNvSpPr txBox="1">
            <a:spLocks/>
          </p:cNvSpPr>
          <p:nvPr/>
        </p:nvSpPr>
        <p:spPr>
          <a:xfrm>
            <a:off x="3768312" y="2059120"/>
            <a:ext cx="1368152" cy="324036"/>
          </a:xfrm>
          <a:prstGeom prst="rect">
            <a:avLst/>
          </a:prstGeom>
          <a:noFill/>
        </p:spPr>
        <p:txBody>
          <a:bodyPr>
            <a:normAutofit fontScale="7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</a:t>
            </a:r>
          </a:p>
        </p:txBody>
      </p:sp>
      <p:grpSp>
        <p:nvGrpSpPr>
          <p:cNvPr id="24" name="Группа 23"/>
          <p:cNvGrpSpPr/>
          <p:nvPr/>
        </p:nvGrpSpPr>
        <p:grpSpPr>
          <a:xfrm>
            <a:off x="323480" y="2356130"/>
            <a:ext cx="2875847" cy="1489654"/>
            <a:chOff x="161616" y="-285479"/>
            <a:chExt cx="2971021" cy="1670946"/>
          </a:xfrm>
          <a:solidFill>
            <a:schemeClr val="bg1"/>
          </a:solidFill>
          <a:scene3d>
            <a:camera prst="orthographicFront"/>
            <a:lightRig rig="flat" dir="t"/>
          </a:scene3d>
        </p:grpSpPr>
        <p:sp>
          <p:nvSpPr>
            <p:cNvPr id="30" name="Скругленный прямоугольник 29"/>
            <p:cNvSpPr/>
            <p:nvPr/>
          </p:nvSpPr>
          <p:spPr>
            <a:xfrm>
              <a:off x="161616" y="-285479"/>
              <a:ext cx="2918865" cy="1670946"/>
            </a:xfrm>
            <a:prstGeom prst="roundRect">
              <a:avLst>
                <a:gd name="adj" fmla="val 10000"/>
              </a:avLst>
            </a:prstGeom>
            <a:grpFill/>
            <a:ln w="57150">
              <a:solidFill>
                <a:srgbClr val="0070C0"/>
              </a:solidFill>
            </a:ln>
            <a:sp3d prstMaterial="dkEdge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3">
                <a:hueOff val="0"/>
                <a:satOff val="0"/>
                <a:lumOff val="0"/>
                <a:alphaOff val="0"/>
              </a:schemeClr>
            </a:fillRef>
            <a:effectRef idx="2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1" name="Скругленный прямоугольник 4"/>
            <p:cNvSpPr/>
            <p:nvPr/>
          </p:nvSpPr>
          <p:spPr>
            <a:xfrm>
              <a:off x="325468" y="-198684"/>
              <a:ext cx="2807169" cy="1456865"/>
            </a:xfrm>
            <a:prstGeom prst="rect">
              <a:avLst/>
            </a:prstGeom>
            <a:no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6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Помогает формировать доходную часть бюджета (налог на доходы физических лиц, транспортный налог, налог на имущество и др.)</a:t>
              </a:r>
            </a:p>
          </p:txBody>
        </p:sp>
      </p:grpSp>
      <p:grpSp>
        <p:nvGrpSpPr>
          <p:cNvPr id="32" name="Группа 31"/>
          <p:cNvGrpSpPr/>
          <p:nvPr/>
        </p:nvGrpSpPr>
        <p:grpSpPr>
          <a:xfrm>
            <a:off x="5940877" y="2371394"/>
            <a:ext cx="2960659" cy="1243227"/>
            <a:chOff x="213772" y="3787875"/>
            <a:chExt cx="2956827" cy="1296144"/>
          </a:xfrm>
          <a:solidFill>
            <a:schemeClr val="bg1"/>
          </a:solidFill>
          <a:scene3d>
            <a:camera prst="orthographicFront"/>
            <a:lightRig rig="flat" dir="t"/>
          </a:scene3d>
        </p:grpSpPr>
        <p:sp>
          <p:nvSpPr>
            <p:cNvPr id="33" name="Скругленный прямоугольник 32"/>
            <p:cNvSpPr/>
            <p:nvPr/>
          </p:nvSpPr>
          <p:spPr>
            <a:xfrm>
              <a:off x="213772" y="3787875"/>
              <a:ext cx="2956827" cy="1296144"/>
            </a:xfrm>
            <a:prstGeom prst="roundRect">
              <a:avLst>
                <a:gd name="adj" fmla="val 10000"/>
              </a:avLst>
            </a:prstGeom>
            <a:grpFill/>
            <a:ln w="57150">
              <a:solidFill>
                <a:srgbClr val="0070C0"/>
              </a:solidFill>
            </a:ln>
            <a:sp3d prstMaterial="dkEdge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3">
                <a:hueOff val="11250264"/>
                <a:satOff val="-16880"/>
                <a:lumOff val="-2745"/>
                <a:alphaOff val="0"/>
              </a:schemeClr>
            </a:fillRef>
            <a:effectRef idx="2">
              <a:schemeClr val="accent3">
                <a:hueOff val="11250264"/>
                <a:satOff val="-16880"/>
                <a:lumOff val="-2745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4" name="Скругленный прямоугольник 4"/>
            <p:cNvSpPr/>
            <p:nvPr/>
          </p:nvSpPr>
          <p:spPr>
            <a:xfrm>
              <a:off x="280097" y="3839478"/>
              <a:ext cx="2825619" cy="1200079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algn="ctr" defTabSz="711200">
                <a:lnSpc>
                  <a:spcPct val="8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6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Получает социальные гарантии – расходная часть бюджета (образование, культура, физическая культура и спорт, социальные выплаты и др.)</a:t>
              </a:r>
            </a:p>
          </p:txBody>
        </p:sp>
      </p:grpSp>
      <p:sp>
        <p:nvSpPr>
          <p:cNvPr id="3" name="Стрелка углом 2"/>
          <p:cNvSpPr/>
          <p:nvPr/>
        </p:nvSpPr>
        <p:spPr>
          <a:xfrm>
            <a:off x="1218992" y="1573066"/>
            <a:ext cx="2086524" cy="703806"/>
          </a:xfrm>
          <a:prstGeom prst="ben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36" name="Стрелка углом 35"/>
          <p:cNvSpPr/>
          <p:nvPr/>
        </p:nvSpPr>
        <p:spPr>
          <a:xfrm rot="5400000">
            <a:off x="6513794" y="785129"/>
            <a:ext cx="630069" cy="2353418"/>
          </a:xfrm>
          <a:prstGeom prst="ben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37" name="Стрелка углом 36"/>
          <p:cNvSpPr/>
          <p:nvPr/>
        </p:nvSpPr>
        <p:spPr>
          <a:xfrm rot="16200000">
            <a:off x="1811806" y="3082126"/>
            <a:ext cx="854219" cy="2282348"/>
          </a:xfrm>
          <a:prstGeom prst="ben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40" name="Стрелка углом 39"/>
          <p:cNvSpPr/>
          <p:nvPr/>
        </p:nvSpPr>
        <p:spPr>
          <a:xfrm rot="10800000">
            <a:off x="5651428" y="3711073"/>
            <a:ext cx="2304261" cy="998513"/>
          </a:xfrm>
          <a:prstGeom prst="ben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41" name="Заголовок 1"/>
          <p:cNvSpPr txBox="1">
            <a:spLocks/>
          </p:cNvSpPr>
          <p:nvPr/>
        </p:nvSpPr>
        <p:spPr>
          <a:xfrm>
            <a:off x="610272" y="483514"/>
            <a:ext cx="8291264" cy="4023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i="1" cap="all" dirty="0">
                <a:solidFill>
                  <a:srgbClr val="FF0000"/>
                </a:solidFill>
                <a:latin typeface="Arial Narrow" panose="020B0606020202030204" pitchFamily="34" charset="0"/>
              </a:rPr>
              <a:t>ГРАЖДАНИН - </a:t>
            </a:r>
            <a:r>
              <a:rPr lang="ru-RU" sz="1800" b="1" i="1" cap="all" dirty="0">
                <a:solidFill>
                  <a:srgbClr val="FF0000"/>
                </a:solidFill>
                <a:latin typeface="Arial Narrow" panose="020B0606020202030204" pitchFamily="34" charset="0"/>
              </a:rPr>
              <a:t>УЧАСТНИК</a:t>
            </a:r>
            <a:r>
              <a:rPr lang="ru-RU" sz="2400" b="1" i="1" cap="all" dirty="0">
                <a:solidFill>
                  <a:srgbClr val="FF0000"/>
                </a:solidFill>
                <a:latin typeface="Arial Narrow" panose="020B0606020202030204" pitchFamily="34" charset="0"/>
              </a:rPr>
              <a:t> БЮДЖЕТНОГО ПРОЦЕССА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79094" y="4421108"/>
            <a:ext cx="2304256" cy="217684"/>
          </a:xfrm>
        </p:spPr>
        <p:txBody>
          <a:bodyPr>
            <a:noAutofit/>
          </a:bodyPr>
          <a:lstStyle/>
          <a:p>
            <a:r>
              <a:rPr lang="ru-RU" sz="1200" b="1" cap="all" dirty="0">
                <a:solidFill>
                  <a:schemeClr val="bg1"/>
                </a:solidFill>
                <a:latin typeface="Arial Narrow" panose="020B0606020202030204" pitchFamily="34" charset="0"/>
              </a:rPr>
              <a:t>Как налогоплательщик</a:t>
            </a:r>
          </a:p>
        </p:txBody>
      </p:sp>
      <p:sp>
        <p:nvSpPr>
          <p:cNvPr id="42" name="Заголовок 1"/>
          <p:cNvSpPr txBox="1">
            <a:spLocks/>
          </p:cNvSpPr>
          <p:nvPr/>
        </p:nvSpPr>
        <p:spPr>
          <a:xfrm>
            <a:off x="5580112" y="4365104"/>
            <a:ext cx="2375577" cy="2160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70000"/>
              </a:lnSpc>
            </a:pPr>
            <a:r>
              <a:rPr lang="ru-RU" sz="1100" b="1" cap="all" dirty="0">
                <a:solidFill>
                  <a:prstClr val="white"/>
                </a:solidFill>
                <a:latin typeface="Arial Narrow" panose="020B0606020202030204" pitchFamily="34" charset="0"/>
              </a:rPr>
              <a:t>Как получатель социальных гарантий</a:t>
            </a:r>
          </a:p>
        </p:txBody>
      </p:sp>
      <p:sp>
        <p:nvSpPr>
          <p:cNvPr id="25" name="Прямоугольник с двумя скругленными противолежащими углами 24"/>
          <p:cNvSpPr/>
          <p:nvPr/>
        </p:nvSpPr>
        <p:spPr>
          <a:xfrm>
            <a:off x="179388" y="5337744"/>
            <a:ext cx="8782196" cy="1069194"/>
          </a:xfrm>
          <a:prstGeom prst="round2DiagRect">
            <a:avLst/>
          </a:prstGeom>
          <a:solidFill>
            <a:schemeClr val="accent6">
              <a:lumMod val="40000"/>
              <a:lumOff val="60000"/>
            </a:schemeClr>
          </a:solidFill>
          <a:ln w="22225"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Граждане – как налогоплательщики, и как потребители общественных благ – должны быть уверены в том, что передаваемые ими в распоряжение муниципалитета средства используются прозрачно и эффективно, приносят конкретные результаты как для общества в целом, так и для каждой семьи, для каждого человека.</a:t>
            </a:r>
          </a:p>
        </p:txBody>
      </p:sp>
    </p:spTree>
    <p:extLst>
      <p:ext uri="{BB962C8B-B14F-4D97-AF65-F5344CB8AC3E}">
        <p14:creationId xmlns:p14="http://schemas.microsoft.com/office/powerpoint/2010/main" val="2011977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2000">
        <p:circle/>
      </p:transition>
    </mc:Choice>
    <mc:Fallback xmlns="">
      <p:transition spd="slow" advClick="0" advTm="2000">
        <p:circl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1147" y="452470"/>
            <a:ext cx="8416514" cy="465516"/>
          </a:xfrm>
        </p:spPr>
        <p:txBody>
          <a:bodyPr>
            <a:noAutofit/>
          </a:bodyPr>
          <a:lstStyle/>
          <a:p>
            <a:r>
              <a:rPr lang="ru-RU" sz="2000" b="1" i="1" cap="all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Механизм участия гражданина в бюджетном процессе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497218" y="1435963"/>
            <a:ext cx="4520910" cy="782893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Ознакомиться с Федеральным Законом № 131-ФХ от 06.10.2003 (в ред. от 18.04.2018)  «Об общих принципах организации местного самоуправления в Российской Федерации» и с Бюджетным Кодексом Российской Федерации</a:t>
            </a: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2402951" y="2559105"/>
            <a:ext cx="4603183" cy="622602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Администрация муниципального района  готовит проект бюджета, который подлежит официальному опубликованию на сайте администрации и обсуждению на публичных слушаниях</a:t>
            </a: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2213532" y="4241500"/>
            <a:ext cx="6840760" cy="1472538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1400" dirty="0">
              <a:solidFill>
                <a:prstClr val="black"/>
              </a:solidFill>
              <a:latin typeface="Arial Narrow" panose="020B0606020202030204" pitchFamily="34" charset="0"/>
            </a:endParaRPr>
          </a:p>
          <a:p>
            <a:pPr algn="just"/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Публичные слушания проводятся в целях:</a:t>
            </a:r>
          </a:p>
          <a:p>
            <a:pPr algn="just"/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1) обеспечения участия жителей муниципального района Мелеузовский район в обсуждении проекта бюджета района;</a:t>
            </a:r>
          </a:p>
          <a:p>
            <a:pPr algn="just"/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2) выявления мнения населения  и подготовки рекомендаций по итогам обсуждения населением проекта бюджета района;</a:t>
            </a:r>
          </a:p>
          <a:p>
            <a:pPr algn="just"/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3) изучения и обобщения предложений и рекомендаций жителей Мелеузовского района по проекту бюджета района.</a:t>
            </a:r>
          </a:p>
          <a:p>
            <a:pPr algn="just"/>
            <a:endParaRPr lang="ru-RU" sz="1200" dirty="0">
              <a:solidFill>
                <a:prstClr val="black"/>
              </a:solidFill>
              <a:latin typeface="Arial Narrow" panose="020B0606020202030204" pitchFamily="34" charset="0"/>
            </a:endParaRP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1608076" y="3330696"/>
            <a:ext cx="7253756" cy="687173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rgbClr val="92D05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dirty="0">
              <a:solidFill>
                <a:prstClr val="black"/>
              </a:solidFill>
              <a:latin typeface="Arial Narrow" panose="020B0606020202030204" pitchFamily="34" charset="0"/>
            </a:endParaRPr>
          </a:p>
          <a:p>
            <a:pPr algn="ctr"/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Подготовить свои обоснованные предложения (изменения) в проект. Выступить в качестве активного участника, защищающего свои интересы). Каждый житель вправе высказать свое мнение, представить материалы, письменные предложения и замечания для включения их в протокол публичных слушаний.</a:t>
            </a:r>
          </a:p>
          <a:p>
            <a:pPr algn="ctr"/>
            <a:endParaRPr lang="ru-RU" sz="1400" dirty="0">
              <a:solidFill>
                <a:prstClr val="black"/>
              </a:solidFill>
              <a:latin typeface="Arial Narrow" panose="020B0606020202030204" pitchFamily="34" charset="0"/>
            </a:endParaRP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2213533" y="5865483"/>
            <a:ext cx="6840759" cy="815765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Заключение о результатах публичных слушаний с мотивированным обоснованием принятых решений публикуется (обнародуется) в средствах массовой информации и размещается на официальном сайте муниципального района Мелеузовский район Республики Башкортостан в информационно-телекоммуникационной сети «Интернет»</a:t>
            </a:r>
          </a:p>
        </p:txBody>
      </p:sp>
      <p:sp>
        <p:nvSpPr>
          <p:cNvPr id="29" name="Овал 28"/>
          <p:cNvSpPr/>
          <p:nvPr/>
        </p:nvSpPr>
        <p:spPr>
          <a:xfrm>
            <a:off x="-5685" y="1371788"/>
            <a:ext cx="1463825" cy="770892"/>
          </a:xfrm>
          <a:prstGeom prst="ellipse">
            <a:avLst/>
          </a:prstGeom>
          <a:solidFill>
            <a:schemeClr val="tx2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Проявить активность</a:t>
            </a:r>
          </a:p>
        </p:txBody>
      </p:sp>
      <p:sp>
        <p:nvSpPr>
          <p:cNvPr id="30" name="Овал 29"/>
          <p:cNvSpPr/>
          <p:nvPr/>
        </p:nvSpPr>
        <p:spPr>
          <a:xfrm>
            <a:off x="471147" y="2288216"/>
            <a:ext cx="1862780" cy="849288"/>
          </a:xfrm>
          <a:prstGeom prst="ellipse">
            <a:avLst/>
          </a:prstGeom>
          <a:solidFill>
            <a:schemeClr val="bg2">
              <a:lumMod val="40000"/>
              <a:lumOff val="60000"/>
            </a:schemeClr>
          </a:solidFill>
          <a:ln w="381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Ознакомиться с проектом бюджета</a:t>
            </a:r>
          </a:p>
        </p:txBody>
      </p:sp>
      <p:sp>
        <p:nvSpPr>
          <p:cNvPr id="31" name="Овал 30"/>
          <p:cNvSpPr/>
          <p:nvPr/>
        </p:nvSpPr>
        <p:spPr>
          <a:xfrm>
            <a:off x="-30453" y="3342008"/>
            <a:ext cx="1465242" cy="849288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  <a:ln w="381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ru-RU" sz="1300" dirty="0">
                <a:solidFill>
                  <a:prstClr val="black"/>
                </a:solidFill>
                <a:latin typeface="Arial Narrow" panose="020B0606020202030204" pitchFamily="34" charset="0"/>
              </a:rPr>
              <a:t>Изложить свои предложения</a:t>
            </a:r>
          </a:p>
        </p:txBody>
      </p:sp>
      <p:sp>
        <p:nvSpPr>
          <p:cNvPr id="32" name="Овал 31"/>
          <p:cNvSpPr/>
          <p:nvPr/>
        </p:nvSpPr>
        <p:spPr>
          <a:xfrm>
            <a:off x="304522" y="4381555"/>
            <a:ext cx="1879414" cy="901580"/>
          </a:xfrm>
          <a:prstGeom prst="ellipse">
            <a:avLst/>
          </a:prstGeom>
          <a:solidFill>
            <a:schemeClr val="tx2">
              <a:lumMod val="75000"/>
            </a:schemeClr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00" dirty="0">
                <a:solidFill>
                  <a:prstClr val="black"/>
                </a:solidFill>
                <a:latin typeface="Arial Narrow" panose="020B0606020202030204" pitchFamily="34" charset="0"/>
              </a:rPr>
              <a:t>Принять участие в публичных слушаниях</a:t>
            </a:r>
          </a:p>
        </p:txBody>
      </p:sp>
      <p:sp>
        <p:nvSpPr>
          <p:cNvPr id="33" name="Овал 32"/>
          <p:cNvSpPr/>
          <p:nvPr/>
        </p:nvSpPr>
        <p:spPr>
          <a:xfrm>
            <a:off x="143399" y="5549610"/>
            <a:ext cx="1879414" cy="1079593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00" dirty="0">
                <a:solidFill>
                  <a:prstClr val="black"/>
                </a:solidFill>
                <a:latin typeface="Arial Narrow" panose="020B0606020202030204" pitchFamily="34" charset="0"/>
              </a:rPr>
              <a:t>Проконтролиро-вать решение Совета муниципального района</a:t>
            </a:r>
          </a:p>
        </p:txBody>
      </p:sp>
      <p:sp>
        <p:nvSpPr>
          <p:cNvPr id="4" name="Стрелка вниз 3"/>
          <p:cNvSpPr/>
          <p:nvPr/>
        </p:nvSpPr>
        <p:spPr>
          <a:xfrm rot="19960163">
            <a:off x="1097201" y="2061376"/>
            <a:ext cx="245189" cy="23152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1250340"/>
            <a:ext cx="2987824" cy="13229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Стрелка вниз 15"/>
          <p:cNvSpPr/>
          <p:nvPr/>
        </p:nvSpPr>
        <p:spPr>
          <a:xfrm rot="1742856">
            <a:off x="526513" y="5204986"/>
            <a:ext cx="200942" cy="42277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7" name="Стрелка вниз 16"/>
          <p:cNvSpPr/>
          <p:nvPr/>
        </p:nvSpPr>
        <p:spPr>
          <a:xfrm rot="19015946">
            <a:off x="1255551" y="4047293"/>
            <a:ext cx="242316" cy="366903"/>
          </a:xfrm>
          <a:prstGeom prst="downArrow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9" name="Стрелка вниз 18"/>
          <p:cNvSpPr/>
          <p:nvPr/>
        </p:nvSpPr>
        <p:spPr>
          <a:xfrm rot="1742856">
            <a:off x="930585" y="3102597"/>
            <a:ext cx="277651" cy="276657"/>
          </a:xfrm>
          <a:prstGeom prst="down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0" name="Заголовок 1"/>
          <p:cNvSpPr txBox="1">
            <a:spLocks/>
          </p:cNvSpPr>
          <p:nvPr/>
        </p:nvSpPr>
        <p:spPr>
          <a:xfrm>
            <a:off x="8532452" y="5751258"/>
            <a:ext cx="611559" cy="242166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endParaRPr lang="ru-RU" sz="1400" b="1" dirty="0">
              <a:solidFill>
                <a:prstClr val="black"/>
              </a:solidFill>
            </a:endParaRPr>
          </a:p>
        </p:txBody>
      </p:sp>
      <p:sp>
        <p:nvSpPr>
          <p:cNvPr id="21" name="Заголовок 1"/>
          <p:cNvSpPr txBox="1">
            <a:spLocks/>
          </p:cNvSpPr>
          <p:nvPr/>
        </p:nvSpPr>
        <p:spPr>
          <a:xfrm>
            <a:off x="8556053" y="5782575"/>
            <a:ext cx="611559" cy="242166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endParaRPr lang="ru-RU" sz="1400" b="1" dirty="0">
              <a:solidFill>
                <a:prstClr val="black"/>
              </a:solidFill>
            </a:endParaRPr>
          </a:p>
        </p:txBody>
      </p:sp>
      <p:sp>
        <p:nvSpPr>
          <p:cNvPr id="22" name="Заголовок 1"/>
          <p:cNvSpPr txBox="1">
            <a:spLocks/>
          </p:cNvSpPr>
          <p:nvPr/>
        </p:nvSpPr>
        <p:spPr>
          <a:xfrm>
            <a:off x="8515045" y="5746288"/>
            <a:ext cx="611559" cy="242166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endParaRPr lang="ru-RU" sz="1400" b="1" dirty="0">
              <a:solidFill>
                <a:prstClr val="black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4105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2000">
        <p:circle/>
      </p:transition>
    </mc:Choice>
    <mc:Fallback xmlns="">
      <p:transition spd="slow" advClick="0" advTm="2000">
        <p:circle/>
      </p:transition>
    </mc:Fallback>
  </mc:AlternateContent>
</p:sld>
</file>

<file path=ppt/theme/theme1.xml><?xml version="1.0" encoding="utf-8"?>
<a:theme xmlns:a="http://schemas.openxmlformats.org/drawingml/2006/main" name="Сектор">
  <a:themeElements>
    <a:clrScheme name="Сектор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Сектор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3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2700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Custom Theme">
  <a:themeElements>
    <a:clrScheme name="Office Colors">
      <a:dk1>
        <a:sysClr val="windowText" lastClr="000000"/>
      </a:dk1>
      <a:lt1>
        <a:sysClr val="window" lastClr="FFFFFF"/>
      </a:lt1>
      <a:dk2>
        <a:srgbClr val="1F497D"/>
      </a:dk2>
      <a:lt2>
        <a:srgbClr val="FAF3E8"/>
      </a:lt2>
      <a:accent1>
        <a:srgbClr val="5C83B4"/>
      </a:accent1>
      <a:accent2>
        <a:srgbClr val="C0504D"/>
      </a:accent2>
      <a:accent3>
        <a:srgbClr val="9DBB61"/>
      </a:accent3>
      <a:accent4>
        <a:srgbClr val="8066A0"/>
      </a:accent4>
      <a:accent5>
        <a:srgbClr val="4BACC6"/>
      </a:accent5>
      <a:accent6>
        <a:srgbClr val="F59D56"/>
      </a:accent6>
      <a:hlink>
        <a:srgbClr val="0000FF"/>
      </a:hlink>
      <a:folHlink>
        <a:srgbClr val="800080"/>
      </a:folHlink>
    </a:clrScheme>
    <a:fontScheme name="Office Fonts">
      <a:majorFont>
        <a:latin typeface="Calibri"/>
        <a:ea typeface="MS PGothic"/>
        <a:cs typeface=""/>
      </a:majorFont>
      <a:minorFont>
        <a:latin typeface="Calibri"/>
        <a:ea typeface="MS PGothic"/>
        <a:cs typeface=""/>
      </a:minorFont>
    </a:fontScheme>
    <a:fmtScheme name="Office Effects">
      <a: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65000"/>
                <a:shade val="100000"/>
                <a:satMod val="133000"/>
              </a:schemeClr>
            </a:gs>
            <a:gs pos="15000">
              <a:schemeClr val="phClr">
                <a:tint val="50000"/>
                <a:shade val="100000"/>
                <a:satMod val="140000"/>
              </a:schemeClr>
            </a:gs>
            <a:gs pos="100000">
              <a:schemeClr val="phClr">
                <a:tint val="10000"/>
                <a:shade val="100000"/>
                <a:satMod val="13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75000"/>
                <a:satMod val="160000"/>
              </a:schemeClr>
            </a:gs>
            <a:gs pos="62000">
              <a:schemeClr val="phClr">
                <a:tint val="100000"/>
                <a:shade val="100000"/>
                <a:satMod val="125000"/>
              </a:schemeClr>
            </a:gs>
            <a:gs pos="100000">
              <a:schemeClr val="phClr">
                <a:tint val="80000"/>
                <a:shade val="100000"/>
                <a:satMod val="140000"/>
              </a:schemeClr>
            </a:gs>
          </a:gsLst>
          <a:lin ang="16200000" scaled="1"/>
        </a:gradFill>
      </a:fillStyleLst>
      <a:lnStyleLst>
        <a:ln w="12700">
          <a:solidFill>
            <a:schemeClr val="phClr"/>
          </a:solidFill>
          <a:prstDash val="solid"/>
        </a:ln>
        <a:ln w="25400">
          <a:solidFill>
            <a:schemeClr val="phClr"/>
          </a:solidFill>
          <a:prstDash val="solid"/>
        </a:ln>
        <a:ln w="38100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>
              <a:srgbClr val="000000">
                <a:alpha val="61176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6500000"/>
            </a:lightRig>
          </a:scene3d>
          <a:sp3d contourW="12700" prstMaterial="powder">
            <a:bevelT h="508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  <a:effectStyle>
          <a:effectLst>
            <a:reflection blurRad="12700" stA="25000" endPos="28000" dist="38100" dir="5400000" sy="-100000" rotWithShape="0"/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>
            <a:bevelT w="139700" h="381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</a:effectStyleLst>
      <a:bg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40000">
              <a:schemeClr val="phClr">
                <a:tint val="100000"/>
                <a:shade val="70000"/>
                <a:satMod val="145000"/>
              </a:schemeClr>
            </a:gs>
            <a:gs pos="100000">
              <a:schemeClr val="phClr">
                <a:tint val="85000"/>
                <a:shade val="100000"/>
                <a:satMod val="15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30000">
              <a:schemeClr val="phClr">
                <a:tint val="100000"/>
                <a:shade val="65000"/>
                <a:satMod val="155000"/>
              </a:schemeClr>
            </a:gs>
            <a:gs pos="100000">
              <a:schemeClr val="phClr">
                <a:tint val="60000"/>
                <a:shade val="100000"/>
                <a:satMod val="17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ustom Theme">
  <a:themeElements>
    <a:clrScheme name="Office Colors">
      <a:dk1>
        <a:sysClr val="windowText" lastClr="000000"/>
      </a:dk1>
      <a:lt1>
        <a:sysClr val="window" lastClr="FFFFFF"/>
      </a:lt1>
      <a:dk2>
        <a:srgbClr val="1F497D"/>
      </a:dk2>
      <a:lt2>
        <a:srgbClr val="FAF3E8"/>
      </a:lt2>
      <a:accent1>
        <a:srgbClr val="5C83B4"/>
      </a:accent1>
      <a:accent2>
        <a:srgbClr val="C0504D"/>
      </a:accent2>
      <a:accent3>
        <a:srgbClr val="9DBB61"/>
      </a:accent3>
      <a:accent4>
        <a:srgbClr val="8066A0"/>
      </a:accent4>
      <a:accent5>
        <a:srgbClr val="4BACC6"/>
      </a:accent5>
      <a:accent6>
        <a:srgbClr val="F59D56"/>
      </a:accent6>
      <a:hlink>
        <a:srgbClr val="0000FF"/>
      </a:hlink>
      <a:folHlink>
        <a:srgbClr val="800080"/>
      </a:folHlink>
    </a:clrScheme>
    <a:fontScheme name="Office Fonts">
      <a:majorFont>
        <a:latin typeface="Calibri"/>
        <a:ea typeface="MS PGothic"/>
        <a:cs typeface=""/>
      </a:majorFont>
      <a:minorFont>
        <a:latin typeface="Calibri"/>
        <a:ea typeface="MS PGothic"/>
        <a:cs typeface=""/>
      </a:minorFont>
    </a:fontScheme>
    <a:fmtScheme name="Office Effects">
      <a: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65000"/>
                <a:shade val="100000"/>
                <a:satMod val="133000"/>
              </a:schemeClr>
            </a:gs>
            <a:gs pos="15000">
              <a:schemeClr val="phClr">
                <a:tint val="50000"/>
                <a:shade val="100000"/>
                <a:satMod val="140000"/>
              </a:schemeClr>
            </a:gs>
            <a:gs pos="100000">
              <a:schemeClr val="phClr">
                <a:tint val="10000"/>
                <a:shade val="100000"/>
                <a:satMod val="13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75000"/>
                <a:satMod val="160000"/>
              </a:schemeClr>
            </a:gs>
            <a:gs pos="62000">
              <a:schemeClr val="phClr">
                <a:tint val="100000"/>
                <a:shade val="100000"/>
                <a:satMod val="125000"/>
              </a:schemeClr>
            </a:gs>
            <a:gs pos="100000">
              <a:schemeClr val="phClr">
                <a:tint val="80000"/>
                <a:shade val="100000"/>
                <a:satMod val="140000"/>
              </a:schemeClr>
            </a:gs>
          </a:gsLst>
          <a:lin ang="16200000" scaled="1"/>
        </a:gradFill>
      </a:fillStyleLst>
      <a:lnStyleLst>
        <a:ln w="12700">
          <a:solidFill>
            <a:schemeClr val="phClr"/>
          </a:solidFill>
          <a:prstDash val="solid"/>
        </a:ln>
        <a:ln w="25400">
          <a:solidFill>
            <a:schemeClr val="phClr"/>
          </a:solidFill>
          <a:prstDash val="solid"/>
        </a:ln>
        <a:ln w="38100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>
              <a:srgbClr val="000000">
                <a:alpha val="61176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6500000"/>
            </a:lightRig>
          </a:scene3d>
          <a:sp3d contourW="12700" prstMaterial="powder">
            <a:bevelT h="508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  <a:effectStyle>
          <a:effectLst>
            <a:reflection blurRad="12700" stA="25000" endPos="28000" dist="38100" dir="5400000" sy="-100000" rotWithShape="0"/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>
            <a:bevelT w="139700" h="381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</a:effectStyleLst>
      <a:bg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40000">
              <a:schemeClr val="phClr">
                <a:tint val="100000"/>
                <a:shade val="70000"/>
                <a:satMod val="145000"/>
              </a:schemeClr>
            </a:gs>
            <a:gs pos="100000">
              <a:schemeClr val="phClr">
                <a:tint val="85000"/>
                <a:shade val="100000"/>
                <a:satMod val="15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30000">
              <a:schemeClr val="phClr">
                <a:tint val="100000"/>
                <a:shade val="65000"/>
                <a:satMod val="155000"/>
              </a:schemeClr>
            </a:gs>
            <a:gs pos="100000">
              <a:schemeClr val="phClr">
                <a:tint val="60000"/>
                <a:shade val="100000"/>
                <a:satMod val="17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Воздушный поток">
    <a:dk1>
      <a:sysClr val="windowText" lastClr="000000"/>
    </a:dk1>
    <a:lt1>
      <a:sysClr val="window" lastClr="FFFFFF"/>
    </a:lt1>
    <a:dk2>
      <a:srgbClr val="212745"/>
    </a:dk2>
    <a:lt2>
      <a:srgbClr val="B4DCFA"/>
    </a:lt2>
    <a:accent1>
      <a:srgbClr val="4E67C8"/>
    </a:accent1>
    <a:accent2>
      <a:srgbClr val="5ECCF3"/>
    </a:accent2>
    <a:accent3>
      <a:srgbClr val="A7EA52"/>
    </a:accent3>
    <a:accent4>
      <a:srgbClr val="5DCEAF"/>
    </a:accent4>
    <a:accent5>
      <a:srgbClr val="FF8021"/>
    </a:accent5>
    <a:accent6>
      <a:srgbClr val="F14124"/>
    </a:accent6>
    <a:hlink>
      <a:srgbClr val="56C7AA"/>
    </a:hlink>
    <a:folHlink>
      <a:srgbClr val="59A8D1"/>
    </a:folHlink>
  </a:clrScheme>
  <a:fontScheme name="Воздушный поток">
    <a:majorFont>
      <a:latin typeface="Trebuchet MS"/>
      <a:ea typeface=""/>
      <a:cs typeface=""/>
      <a:font script="Jpan" typeface="HGｺﾞｼｯｸM"/>
      <a:font script="Hang" typeface="HY그래픽B"/>
      <a:font script="Hans" typeface="方正姚体"/>
      <a:font script="Hant" typeface="微軟正黑體"/>
      <a:font script="Arab" typeface="Tahoma"/>
      <a:font script="Hebr" typeface="Gisha"/>
      <a:font script="Thai" typeface="Iris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ajorFont>
    <a:minorFont>
      <a:latin typeface="Trebuchet MS"/>
      <a:ea typeface=""/>
      <a:cs typeface=""/>
      <a:font script="Jpan" typeface="HGｺﾞｼｯｸM"/>
      <a:font script="Hang" typeface="HY그래픽M"/>
      <a:font script="Hans" typeface="方正姚体"/>
      <a:font script="Hant" typeface="微軟正黑體"/>
      <a:font script="Arab" typeface="Tahoma"/>
      <a:font script="Hebr" typeface="Gisha"/>
      <a:font script="Thai" typeface="Iris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Воздушный поток">
    <a:fillStyleLst>
      <a:solidFill>
        <a:schemeClr val="phClr"/>
      </a:solidFill>
      <a:gradFill rotWithShape="1">
        <a:gsLst>
          <a:gs pos="28000">
            <a:schemeClr val="phClr">
              <a:tint val="18000"/>
              <a:satMod val="120000"/>
              <a:lumMod val="88000"/>
            </a:schemeClr>
          </a:gs>
          <a:gs pos="100000">
            <a:schemeClr val="phClr">
              <a:tint val="40000"/>
              <a:satMod val="100000"/>
              <a:lumMod val="78000"/>
            </a:schemeClr>
          </a:gs>
        </a:gsLst>
        <a:lin ang="5400000" scaled="0"/>
      </a:gradFill>
      <a:gradFill rotWithShape="1">
        <a:gsLst>
          <a:gs pos="0">
            <a:schemeClr val="phClr">
              <a:lumMod val="95000"/>
            </a:schemeClr>
          </a:gs>
          <a:gs pos="100000">
            <a:schemeClr val="phClr">
              <a:shade val="82000"/>
              <a:satMod val="125000"/>
              <a:lumMod val="74000"/>
            </a:schemeClr>
          </a:gs>
        </a:gsLst>
        <a:lin ang="5400000" scaled="0"/>
      </a:gradFill>
    </a:fillStyleLst>
    <a:lnStyleLst>
      <a:ln w="9525" cap="flat" cmpd="sng" algn="ctr">
        <a:solidFill>
          <a:schemeClr val="phClr"/>
        </a:solidFill>
        <a:prstDash val="solid"/>
      </a:ln>
      <a:ln w="15875" cap="flat" cmpd="sng" algn="ctr">
        <a:solidFill>
          <a:schemeClr val="phClr">
            <a:shade val="75000"/>
            <a:satMod val="125000"/>
            <a:lumMod val="7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</a:effectStyle>
      <a:effectStyle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balanced" dir="tr"/>
        </a:scene3d>
        <a:sp3d prstMaterial="matte">
          <a:bevelT w="19050" h="38100"/>
        </a:sp3d>
      </a:effectStyle>
      <a:effectStyle>
        <a:effectLst>
          <a:reflection blurRad="38100" stA="26000" endPos="23000" dist="25400" dir="5400000" sy="-100000" rotWithShape="0"/>
        </a:effectLst>
        <a:scene3d>
          <a:camera prst="orthographicFront">
            <a:rot lat="0" lon="0" rev="0"/>
          </a:camera>
          <a:lightRig rig="balanced" dir="tr"/>
        </a:scene3d>
        <a:sp3d contourW="14605" prstMaterial="plastic">
          <a:bevelT w="50800"/>
          <a:contourClr>
            <a:schemeClr val="phClr">
              <a:shade val="30000"/>
              <a:satMod val="120000"/>
            </a:schemeClr>
          </a:contourClr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98000"/>
              <a:shade val="90000"/>
              <a:satMod val="160000"/>
              <a:lumMod val="100000"/>
            </a:schemeClr>
          </a:gs>
          <a:gs pos="60000">
            <a:schemeClr val="phClr">
              <a:tint val="95000"/>
              <a:shade val="100000"/>
              <a:satMod val="130000"/>
              <a:lumMod val="130000"/>
            </a:schemeClr>
          </a:gs>
          <a:gs pos="100000">
            <a:schemeClr val="phClr">
              <a:tint val="97000"/>
              <a:shade val="100000"/>
              <a:hueMod val="100000"/>
              <a:satMod val="140000"/>
              <a:lumMod val="80000"/>
            </a:schemeClr>
          </a:gs>
        </a:gsLst>
        <a:path path="circle">
          <a:fillToRect l="20000" t="10000" r="20000" b="60000"/>
        </a:path>
      </a:gradFill>
      <a:gradFill rotWithShape="1">
        <a:gsLst>
          <a:gs pos="0">
            <a:schemeClr val="phClr">
              <a:tint val="94000"/>
              <a:satMod val="160000"/>
              <a:lumMod val="160000"/>
            </a:schemeClr>
          </a:gs>
          <a:gs pos="42000">
            <a:schemeClr val="phClr">
              <a:tint val="94000"/>
              <a:shade val="94000"/>
              <a:satMod val="160000"/>
              <a:lumMod val="130000"/>
            </a:schemeClr>
          </a:gs>
          <a:gs pos="100000">
            <a:schemeClr val="phClr">
              <a:tint val="97000"/>
              <a:shade val="94000"/>
              <a:satMod val="180000"/>
              <a:lumMod val="84000"/>
            </a:schemeClr>
          </a:gs>
        </a:gsLst>
        <a:path path="circle">
          <a:fillToRect l="24000" t="44000" r="24000" b="12000"/>
        </a:path>
      </a:gradFill>
    </a:bgFillStyleLst>
  </a:fmtScheme>
</a:themeOverride>
</file>

<file path=ppt/theme/themeOverride10.xml><?xml version="1.0" encoding="utf-8"?>
<a:themeOverride xmlns:a="http://schemas.openxmlformats.org/drawingml/2006/main">
  <a:clrScheme name="Воздушный поток">
    <a:dk1>
      <a:sysClr val="windowText" lastClr="000000"/>
    </a:dk1>
    <a:lt1>
      <a:sysClr val="window" lastClr="FFFFFF"/>
    </a:lt1>
    <a:dk2>
      <a:srgbClr val="212745"/>
    </a:dk2>
    <a:lt2>
      <a:srgbClr val="B4DCFA"/>
    </a:lt2>
    <a:accent1>
      <a:srgbClr val="4E67C8"/>
    </a:accent1>
    <a:accent2>
      <a:srgbClr val="5ECCF3"/>
    </a:accent2>
    <a:accent3>
      <a:srgbClr val="A7EA52"/>
    </a:accent3>
    <a:accent4>
      <a:srgbClr val="5DCEAF"/>
    </a:accent4>
    <a:accent5>
      <a:srgbClr val="FF8021"/>
    </a:accent5>
    <a:accent6>
      <a:srgbClr val="F14124"/>
    </a:accent6>
    <a:hlink>
      <a:srgbClr val="56C7AA"/>
    </a:hlink>
    <a:folHlink>
      <a:srgbClr val="59A8D1"/>
    </a:folHlink>
  </a:clrScheme>
  <a:fontScheme name="Воздушный поток">
    <a:majorFont>
      <a:latin typeface="Trebuchet MS"/>
      <a:ea typeface=""/>
      <a:cs typeface=""/>
      <a:font script="Jpan" typeface="HGｺﾞｼｯｸM"/>
      <a:font script="Hang" typeface="HY그래픽B"/>
      <a:font script="Hans" typeface="方正姚体"/>
      <a:font script="Hant" typeface="微軟正黑體"/>
      <a:font script="Arab" typeface="Tahoma"/>
      <a:font script="Hebr" typeface="Gisha"/>
      <a:font script="Thai" typeface="Iris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ajorFont>
    <a:minorFont>
      <a:latin typeface="Trebuchet MS"/>
      <a:ea typeface=""/>
      <a:cs typeface=""/>
      <a:font script="Jpan" typeface="HGｺﾞｼｯｸM"/>
      <a:font script="Hang" typeface="HY그래픽M"/>
      <a:font script="Hans" typeface="方正姚体"/>
      <a:font script="Hant" typeface="微軟正黑體"/>
      <a:font script="Arab" typeface="Tahoma"/>
      <a:font script="Hebr" typeface="Gisha"/>
      <a:font script="Thai" typeface="Iris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Воздушный поток">
    <a:fillStyleLst>
      <a:solidFill>
        <a:schemeClr val="phClr"/>
      </a:solidFill>
      <a:gradFill rotWithShape="1">
        <a:gsLst>
          <a:gs pos="28000">
            <a:schemeClr val="phClr">
              <a:tint val="18000"/>
              <a:satMod val="120000"/>
              <a:lumMod val="88000"/>
            </a:schemeClr>
          </a:gs>
          <a:gs pos="100000">
            <a:schemeClr val="phClr">
              <a:tint val="40000"/>
              <a:satMod val="100000"/>
              <a:lumMod val="78000"/>
            </a:schemeClr>
          </a:gs>
        </a:gsLst>
        <a:lin ang="5400000" scaled="0"/>
      </a:gradFill>
      <a:gradFill rotWithShape="1">
        <a:gsLst>
          <a:gs pos="0">
            <a:schemeClr val="phClr">
              <a:lumMod val="95000"/>
            </a:schemeClr>
          </a:gs>
          <a:gs pos="100000">
            <a:schemeClr val="phClr">
              <a:shade val="82000"/>
              <a:satMod val="125000"/>
              <a:lumMod val="74000"/>
            </a:schemeClr>
          </a:gs>
        </a:gsLst>
        <a:lin ang="5400000" scaled="0"/>
      </a:gradFill>
    </a:fillStyleLst>
    <a:lnStyleLst>
      <a:ln w="9525" cap="flat" cmpd="sng" algn="ctr">
        <a:solidFill>
          <a:schemeClr val="phClr"/>
        </a:solidFill>
        <a:prstDash val="solid"/>
      </a:ln>
      <a:ln w="15875" cap="flat" cmpd="sng" algn="ctr">
        <a:solidFill>
          <a:schemeClr val="phClr">
            <a:shade val="75000"/>
            <a:satMod val="125000"/>
            <a:lumMod val="7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</a:effectStyle>
      <a:effectStyle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balanced" dir="tr"/>
        </a:scene3d>
        <a:sp3d prstMaterial="matte">
          <a:bevelT w="19050" h="38100"/>
        </a:sp3d>
      </a:effectStyle>
      <a:effectStyle>
        <a:effectLst>
          <a:reflection blurRad="38100" stA="26000" endPos="23000" dist="25400" dir="5400000" sy="-100000" rotWithShape="0"/>
        </a:effectLst>
        <a:scene3d>
          <a:camera prst="orthographicFront">
            <a:rot lat="0" lon="0" rev="0"/>
          </a:camera>
          <a:lightRig rig="balanced" dir="tr"/>
        </a:scene3d>
        <a:sp3d contourW="14605" prstMaterial="plastic">
          <a:bevelT w="50800"/>
          <a:contourClr>
            <a:schemeClr val="phClr">
              <a:shade val="30000"/>
              <a:satMod val="120000"/>
            </a:schemeClr>
          </a:contourClr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98000"/>
              <a:shade val="90000"/>
              <a:satMod val="160000"/>
              <a:lumMod val="100000"/>
            </a:schemeClr>
          </a:gs>
          <a:gs pos="60000">
            <a:schemeClr val="phClr">
              <a:tint val="95000"/>
              <a:shade val="100000"/>
              <a:satMod val="130000"/>
              <a:lumMod val="130000"/>
            </a:schemeClr>
          </a:gs>
          <a:gs pos="100000">
            <a:schemeClr val="phClr">
              <a:tint val="97000"/>
              <a:shade val="100000"/>
              <a:hueMod val="100000"/>
              <a:satMod val="140000"/>
              <a:lumMod val="80000"/>
            </a:schemeClr>
          </a:gs>
        </a:gsLst>
        <a:path path="circle">
          <a:fillToRect l="20000" t="10000" r="20000" b="60000"/>
        </a:path>
      </a:gradFill>
      <a:gradFill rotWithShape="1">
        <a:gsLst>
          <a:gs pos="0">
            <a:schemeClr val="phClr">
              <a:tint val="94000"/>
              <a:satMod val="160000"/>
              <a:lumMod val="160000"/>
            </a:schemeClr>
          </a:gs>
          <a:gs pos="42000">
            <a:schemeClr val="phClr">
              <a:tint val="94000"/>
              <a:shade val="94000"/>
              <a:satMod val="160000"/>
              <a:lumMod val="130000"/>
            </a:schemeClr>
          </a:gs>
          <a:gs pos="100000">
            <a:schemeClr val="phClr">
              <a:tint val="97000"/>
              <a:shade val="94000"/>
              <a:satMod val="180000"/>
              <a:lumMod val="84000"/>
            </a:schemeClr>
          </a:gs>
        </a:gsLst>
        <a:path path="circle">
          <a:fillToRect l="24000" t="44000" r="24000" b="12000"/>
        </a:path>
      </a:gradFill>
    </a:bgFillStyleLst>
  </a:fmtScheme>
</a:themeOverride>
</file>

<file path=ppt/theme/themeOverride11.xml><?xml version="1.0" encoding="utf-8"?>
<a:themeOverride xmlns:a="http://schemas.openxmlformats.org/drawingml/2006/main">
  <a:clrScheme name="Воздушный поток">
    <a:dk1>
      <a:sysClr val="windowText" lastClr="000000"/>
    </a:dk1>
    <a:lt1>
      <a:sysClr val="window" lastClr="FFFFFF"/>
    </a:lt1>
    <a:dk2>
      <a:srgbClr val="212745"/>
    </a:dk2>
    <a:lt2>
      <a:srgbClr val="B4DCFA"/>
    </a:lt2>
    <a:accent1>
      <a:srgbClr val="4E67C8"/>
    </a:accent1>
    <a:accent2>
      <a:srgbClr val="5ECCF3"/>
    </a:accent2>
    <a:accent3>
      <a:srgbClr val="A7EA52"/>
    </a:accent3>
    <a:accent4>
      <a:srgbClr val="5DCEAF"/>
    </a:accent4>
    <a:accent5>
      <a:srgbClr val="FF8021"/>
    </a:accent5>
    <a:accent6>
      <a:srgbClr val="F14124"/>
    </a:accent6>
    <a:hlink>
      <a:srgbClr val="56C7AA"/>
    </a:hlink>
    <a:folHlink>
      <a:srgbClr val="59A8D1"/>
    </a:folHlink>
  </a:clrScheme>
  <a:fontScheme name="Воздушный поток">
    <a:majorFont>
      <a:latin typeface="Trebuchet MS"/>
      <a:ea typeface=""/>
      <a:cs typeface=""/>
      <a:font script="Jpan" typeface="HGｺﾞｼｯｸM"/>
      <a:font script="Hang" typeface="HY그래픽B"/>
      <a:font script="Hans" typeface="方正姚体"/>
      <a:font script="Hant" typeface="微軟正黑體"/>
      <a:font script="Arab" typeface="Tahoma"/>
      <a:font script="Hebr" typeface="Gisha"/>
      <a:font script="Thai" typeface="Iris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ajorFont>
    <a:minorFont>
      <a:latin typeface="Trebuchet MS"/>
      <a:ea typeface=""/>
      <a:cs typeface=""/>
      <a:font script="Jpan" typeface="HGｺﾞｼｯｸM"/>
      <a:font script="Hang" typeface="HY그래픽M"/>
      <a:font script="Hans" typeface="方正姚体"/>
      <a:font script="Hant" typeface="微軟正黑體"/>
      <a:font script="Arab" typeface="Tahoma"/>
      <a:font script="Hebr" typeface="Gisha"/>
      <a:font script="Thai" typeface="Iris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Воздушный поток">
    <a:fillStyleLst>
      <a:solidFill>
        <a:schemeClr val="phClr"/>
      </a:solidFill>
      <a:gradFill rotWithShape="1">
        <a:gsLst>
          <a:gs pos="28000">
            <a:schemeClr val="phClr">
              <a:tint val="18000"/>
              <a:satMod val="120000"/>
              <a:lumMod val="88000"/>
            </a:schemeClr>
          </a:gs>
          <a:gs pos="100000">
            <a:schemeClr val="phClr">
              <a:tint val="40000"/>
              <a:satMod val="100000"/>
              <a:lumMod val="78000"/>
            </a:schemeClr>
          </a:gs>
        </a:gsLst>
        <a:lin ang="5400000" scaled="0"/>
      </a:gradFill>
      <a:gradFill rotWithShape="1">
        <a:gsLst>
          <a:gs pos="0">
            <a:schemeClr val="phClr">
              <a:lumMod val="95000"/>
            </a:schemeClr>
          </a:gs>
          <a:gs pos="100000">
            <a:schemeClr val="phClr">
              <a:shade val="82000"/>
              <a:satMod val="125000"/>
              <a:lumMod val="74000"/>
            </a:schemeClr>
          </a:gs>
        </a:gsLst>
        <a:lin ang="5400000" scaled="0"/>
      </a:gradFill>
    </a:fillStyleLst>
    <a:lnStyleLst>
      <a:ln w="9525" cap="flat" cmpd="sng" algn="ctr">
        <a:solidFill>
          <a:schemeClr val="phClr"/>
        </a:solidFill>
        <a:prstDash val="solid"/>
      </a:ln>
      <a:ln w="15875" cap="flat" cmpd="sng" algn="ctr">
        <a:solidFill>
          <a:schemeClr val="phClr">
            <a:shade val="75000"/>
            <a:satMod val="125000"/>
            <a:lumMod val="7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</a:effectStyle>
      <a:effectStyle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balanced" dir="tr"/>
        </a:scene3d>
        <a:sp3d prstMaterial="matte">
          <a:bevelT w="19050" h="38100"/>
        </a:sp3d>
      </a:effectStyle>
      <a:effectStyle>
        <a:effectLst>
          <a:reflection blurRad="38100" stA="26000" endPos="23000" dist="25400" dir="5400000" sy="-100000" rotWithShape="0"/>
        </a:effectLst>
        <a:scene3d>
          <a:camera prst="orthographicFront">
            <a:rot lat="0" lon="0" rev="0"/>
          </a:camera>
          <a:lightRig rig="balanced" dir="tr"/>
        </a:scene3d>
        <a:sp3d contourW="14605" prstMaterial="plastic">
          <a:bevelT w="50800"/>
          <a:contourClr>
            <a:schemeClr val="phClr">
              <a:shade val="30000"/>
              <a:satMod val="120000"/>
            </a:schemeClr>
          </a:contourClr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98000"/>
              <a:shade val="90000"/>
              <a:satMod val="160000"/>
              <a:lumMod val="100000"/>
            </a:schemeClr>
          </a:gs>
          <a:gs pos="60000">
            <a:schemeClr val="phClr">
              <a:tint val="95000"/>
              <a:shade val="100000"/>
              <a:satMod val="130000"/>
              <a:lumMod val="130000"/>
            </a:schemeClr>
          </a:gs>
          <a:gs pos="100000">
            <a:schemeClr val="phClr">
              <a:tint val="97000"/>
              <a:shade val="100000"/>
              <a:hueMod val="100000"/>
              <a:satMod val="140000"/>
              <a:lumMod val="80000"/>
            </a:schemeClr>
          </a:gs>
        </a:gsLst>
        <a:path path="circle">
          <a:fillToRect l="20000" t="10000" r="20000" b="60000"/>
        </a:path>
      </a:gradFill>
      <a:gradFill rotWithShape="1">
        <a:gsLst>
          <a:gs pos="0">
            <a:schemeClr val="phClr">
              <a:tint val="94000"/>
              <a:satMod val="160000"/>
              <a:lumMod val="160000"/>
            </a:schemeClr>
          </a:gs>
          <a:gs pos="42000">
            <a:schemeClr val="phClr">
              <a:tint val="94000"/>
              <a:shade val="94000"/>
              <a:satMod val="160000"/>
              <a:lumMod val="130000"/>
            </a:schemeClr>
          </a:gs>
          <a:gs pos="100000">
            <a:schemeClr val="phClr">
              <a:tint val="97000"/>
              <a:shade val="94000"/>
              <a:satMod val="180000"/>
              <a:lumMod val="84000"/>
            </a:schemeClr>
          </a:gs>
        </a:gsLst>
        <a:path path="circle">
          <a:fillToRect l="24000" t="44000" r="24000" b="12000"/>
        </a:path>
      </a:gradFill>
    </a:bgFillStyleLst>
  </a:fmtScheme>
</a:themeOverride>
</file>

<file path=ppt/theme/themeOverride12.xml><?xml version="1.0" encoding="utf-8"?>
<a:themeOverride xmlns:a="http://schemas.openxmlformats.org/drawingml/2006/main">
  <a:clrScheme name="Воздушный поток">
    <a:dk1>
      <a:sysClr val="windowText" lastClr="000000"/>
    </a:dk1>
    <a:lt1>
      <a:sysClr val="window" lastClr="FFFFFF"/>
    </a:lt1>
    <a:dk2>
      <a:srgbClr val="212745"/>
    </a:dk2>
    <a:lt2>
      <a:srgbClr val="B4DCFA"/>
    </a:lt2>
    <a:accent1>
      <a:srgbClr val="4E67C8"/>
    </a:accent1>
    <a:accent2>
      <a:srgbClr val="5ECCF3"/>
    </a:accent2>
    <a:accent3>
      <a:srgbClr val="A7EA52"/>
    </a:accent3>
    <a:accent4>
      <a:srgbClr val="5DCEAF"/>
    </a:accent4>
    <a:accent5>
      <a:srgbClr val="FF8021"/>
    </a:accent5>
    <a:accent6>
      <a:srgbClr val="F14124"/>
    </a:accent6>
    <a:hlink>
      <a:srgbClr val="56C7AA"/>
    </a:hlink>
    <a:folHlink>
      <a:srgbClr val="59A8D1"/>
    </a:folHlink>
  </a:clrScheme>
  <a:fontScheme name="Воздушный поток">
    <a:majorFont>
      <a:latin typeface="Trebuchet MS"/>
      <a:ea typeface=""/>
      <a:cs typeface=""/>
      <a:font script="Jpan" typeface="HGｺﾞｼｯｸM"/>
      <a:font script="Hang" typeface="HY그래픽B"/>
      <a:font script="Hans" typeface="方正姚体"/>
      <a:font script="Hant" typeface="微軟正黑體"/>
      <a:font script="Arab" typeface="Tahoma"/>
      <a:font script="Hebr" typeface="Gisha"/>
      <a:font script="Thai" typeface="Iris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ajorFont>
    <a:minorFont>
      <a:latin typeface="Trebuchet MS"/>
      <a:ea typeface=""/>
      <a:cs typeface=""/>
      <a:font script="Jpan" typeface="HGｺﾞｼｯｸM"/>
      <a:font script="Hang" typeface="HY그래픽M"/>
      <a:font script="Hans" typeface="方正姚体"/>
      <a:font script="Hant" typeface="微軟正黑體"/>
      <a:font script="Arab" typeface="Tahoma"/>
      <a:font script="Hebr" typeface="Gisha"/>
      <a:font script="Thai" typeface="Iris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Воздушный поток">
    <a:fillStyleLst>
      <a:solidFill>
        <a:schemeClr val="phClr"/>
      </a:solidFill>
      <a:gradFill rotWithShape="1">
        <a:gsLst>
          <a:gs pos="28000">
            <a:schemeClr val="phClr">
              <a:tint val="18000"/>
              <a:satMod val="120000"/>
              <a:lumMod val="88000"/>
            </a:schemeClr>
          </a:gs>
          <a:gs pos="100000">
            <a:schemeClr val="phClr">
              <a:tint val="40000"/>
              <a:satMod val="100000"/>
              <a:lumMod val="78000"/>
            </a:schemeClr>
          </a:gs>
        </a:gsLst>
        <a:lin ang="5400000" scaled="0"/>
      </a:gradFill>
      <a:gradFill rotWithShape="1">
        <a:gsLst>
          <a:gs pos="0">
            <a:schemeClr val="phClr">
              <a:lumMod val="95000"/>
            </a:schemeClr>
          </a:gs>
          <a:gs pos="100000">
            <a:schemeClr val="phClr">
              <a:shade val="82000"/>
              <a:satMod val="125000"/>
              <a:lumMod val="74000"/>
            </a:schemeClr>
          </a:gs>
        </a:gsLst>
        <a:lin ang="5400000" scaled="0"/>
      </a:gradFill>
    </a:fillStyleLst>
    <a:lnStyleLst>
      <a:ln w="9525" cap="flat" cmpd="sng" algn="ctr">
        <a:solidFill>
          <a:schemeClr val="phClr"/>
        </a:solidFill>
        <a:prstDash val="solid"/>
      </a:ln>
      <a:ln w="15875" cap="flat" cmpd="sng" algn="ctr">
        <a:solidFill>
          <a:schemeClr val="phClr">
            <a:shade val="75000"/>
            <a:satMod val="125000"/>
            <a:lumMod val="7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</a:effectStyle>
      <a:effectStyle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balanced" dir="tr"/>
        </a:scene3d>
        <a:sp3d prstMaterial="matte">
          <a:bevelT w="19050" h="38100"/>
        </a:sp3d>
      </a:effectStyle>
      <a:effectStyle>
        <a:effectLst>
          <a:reflection blurRad="38100" stA="26000" endPos="23000" dist="25400" dir="5400000" sy="-100000" rotWithShape="0"/>
        </a:effectLst>
        <a:scene3d>
          <a:camera prst="orthographicFront">
            <a:rot lat="0" lon="0" rev="0"/>
          </a:camera>
          <a:lightRig rig="balanced" dir="tr"/>
        </a:scene3d>
        <a:sp3d contourW="14605" prstMaterial="plastic">
          <a:bevelT w="50800"/>
          <a:contourClr>
            <a:schemeClr val="phClr">
              <a:shade val="30000"/>
              <a:satMod val="120000"/>
            </a:schemeClr>
          </a:contourClr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98000"/>
              <a:shade val="90000"/>
              <a:satMod val="160000"/>
              <a:lumMod val="100000"/>
            </a:schemeClr>
          </a:gs>
          <a:gs pos="60000">
            <a:schemeClr val="phClr">
              <a:tint val="95000"/>
              <a:shade val="100000"/>
              <a:satMod val="130000"/>
              <a:lumMod val="130000"/>
            </a:schemeClr>
          </a:gs>
          <a:gs pos="100000">
            <a:schemeClr val="phClr">
              <a:tint val="97000"/>
              <a:shade val="100000"/>
              <a:hueMod val="100000"/>
              <a:satMod val="140000"/>
              <a:lumMod val="80000"/>
            </a:schemeClr>
          </a:gs>
        </a:gsLst>
        <a:path path="circle">
          <a:fillToRect l="20000" t="10000" r="20000" b="60000"/>
        </a:path>
      </a:gradFill>
      <a:gradFill rotWithShape="1">
        <a:gsLst>
          <a:gs pos="0">
            <a:schemeClr val="phClr">
              <a:tint val="94000"/>
              <a:satMod val="160000"/>
              <a:lumMod val="160000"/>
            </a:schemeClr>
          </a:gs>
          <a:gs pos="42000">
            <a:schemeClr val="phClr">
              <a:tint val="94000"/>
              <a:shade val="94000"/>
              <a:satMod val="160000"/>
              <a:lumMod val="130000"/>
            </a:schemeClr>
          </a:gs>
          <a:gs pos="100000">
            <a:schemeClr val="phClr">
              <a:tint val="97000"/>
              <a:shade val="94000"/>
              <a:satMod val="180000"/>
              <a:lumMod val="84000"/>
            </a:schemeClr>
          </a:gs>
        </a:gsLst>
        <a:path path="circle">
          <a:fillToRect l="24000" t="44000" r="24000" b="12000"/>
        </a:path>
      </a:gradFill>
    </a:bgFillStyleLst>
  </a:fmtScheme>
</a:themeOverride>
</file>

<file path=ppt/theme/themeOverride13.xml><?xml version="1.0" encoding="utf-8"?>
<a:themeOverride xmlns:a="http://schemas.openxmlformats.org/drawingml/2006/main">
  <a:clrScheme name="Воздушный поток">
    <a:dk1>
      <a:sysClr val="windowText" lastClr="000000"/>
    </a:dk1>
    <a:lt1>
      <a:sysClr val="window" lastClr="FFFFFF"/>
    </a:lt1>
    <a:dk2>
      <a:srgbClr val="212745"/>
    </a:dk2>
    <a:lt2>
      <a:srgbClr val="B4DCFA"/>
    </a:lt2>
    <a:accent1>
      <a:srgbClr val="4E67C8"/>
    </a:accent1>
    <a:accent2>
      <a:srgbClr val="5ECCF3"/>
    </a:accent2>
    <a:accent3>
      <a:srgbClr val="A7EA52"/>
    </a:accent3>
    <a:accent4>
      <a:srgbClr val="5DCEAF"/>
    </a:accent4>
    <a:accent5>
      <a:srgbClr val="FF8021"/>
    </a:accent5>
    <a:accent6>
      <a:srgbClr val="F14124"/>
    </a:accent6>
    <a:hlink>
      <a:srgbClr val="56C7AA"/>
    </a:hlink>
    <a:folHlink>
      <a:srgbClr val="59A8D1"/>
    </a:folHlink>
  </a:clrScheme>
  <a:fontScheme name="Воздушный поток">
    <a:majorFont>
      <a:latin typeface="Trebuchet MS"/>
      <a:ea typeface=""/>
      <a:cs typeface=""/>
      <a:font script="Jpan" typeface="HGｺﾞｼｯｸM"/>
      <a:font script="Hang" typeface="HY그래픽B"/>
      <a:font script="Hans" typeface="方正姚体"/>
      <a:font script="Hant" typeface="微軟正黑體"/>
      <a:font script="Arab" typeface="Tahoma"/>
      <a:font script="Hebr" typeface="Gisha"/>
      <a:font script="Thai" typeface="Iris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ajorFont>
    <a:minorFont>
      <a:latin typeface="Trebuchet MS"/>
      <a:ea typeface=""/>
      <a:cs typeface=""/>
      <a:font script="Jpan" typeface="HGｺﾞｼｯｸM"/>
      <a:font script="Hang" typeface="HY그래픽M"/>
      <a:font script="Hans" typeface="方正姚体"/>
      <a:font script="Hant" typeface="微軟正黑體"/>
      <a:font script="Arab" typeface="Tahoma"/>
      <a:font script="Hebr" typeface="Gisha"/>
      <a:font script="Thai" typeface="Iris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Воздушный поток">
    <a:fillStyleLst>
      <a:solidFill>
        <a:schemeClr val="phClr"/>
      </a:solidFill>
      <a:gradFill rotWithShape="1">
        <a:gsLst>
          <a:gs pos="28000">
            <a:schemeClr val="phClr">
              <a:tint val="18000"/>
              <a:satMod val="120000"/>
              <a:lumMod val="88000"/>
            </a:schemeClr>
          </a:gs>
          <a:gs pos="100000">
            <a:schemeClr val="phClr">
              <a:tint val="40000"/>
              <a:satMod val="100000"/>
              <a:lumMod val="78000"/>
            </a:schemeClr>
          </a:gs>
        </a:gsLst>
        <a:lin ang="5400000" scaled="0"/>
      </a:gradFill>
      <a:gradFill rotWithShape="1">
        <a:gsLst>
          <a:gs pos="0">
            <a:schemeClr val="phClr">
              <a:lumMod val="95000"/>
            </a:schemeClr>
          </a:gs>
          <a:gs pos="100000">
            <a:schemeClr val="phClr">
              <a:shade val="82000"/>
              <a:satMod val="125000"/>
              <a:lumMod val="74000"/>
            </a:schemeClr>
          </a:gs>
        </a:gsLst>
        <a:lin ang="5400000" scaled="0"/>
      </a:gradFill>
    </a:fillStyleLst>
    <a:lnStyleLst>
      <a:ln w="9525" cap="flat" cmpd="sng" algn="ctr">
        <a:solidFill>
          <a:schemeClr val="phClr"/>
        </a:solidFill>
        <a:prstDash val="solid"/>
      </a:ln>
      <a:ln w="15875" cap="flat" cmpd="sng" algn="ctr">
        <a:solidFill>
          <a:schemeClr val="phClr">
            <a:shade val="75000"/>
            <a:satMod val="125000"/>
            <a:lumMod val="7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</a:effectStyle>
      <a:effectStyle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balanced" dir="tr"/>
        </a:scene3d>
        <a:sp3d prstMaterial="matte">
          <a:bevelT w="19050" h="38100"/>
        </a:sp3d>
      </a:effectStyle>
      <a:effectStyle>
        <a:effectLst>
          <a:reflection blurRad="38100" stA="26000" endPos="23000" dist="25400" dir="5400000" sy="-100000" rotWithShape="0"/>
        </a:effectLst>
        <a:scene3d>
          <a:camera prst="orthographicFront">
            <a:rot lat="0" lon="0" rev="0"/>
          </a:camera>
          <a:lightRig rig="balanced" dir="tr"/>
        </a:scene3d>
        <a:sp3d contourW="14605" prstMaterial="plastic">
          <a:bevelT w="50800"/>
          <a:contourClr>
            <a:schemeClr val="phClr">
              <a:shade val="30000"/>
              <a:satMod val="120000"/>
            </a:schemeClr>
          </a:contourClr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98000"/>
              <a:shade val="90000"/>
              <a:satMod val="160000"/>
              <a:lumMod val="100000"/>
            </a:schemeClr>
          </a:gs>
          <a:gs pos="60000">
            <a:schemeClr val="phClr">
              <a:tint val="95000"/>
              <a:shade val="100000"/>
              <a:satMod val="130000"/>
              <a:lumMod val="130000"/>
            </a:schemeClr>
          </a:gs>
          <a:gs pos="100000">
            <a:schemeClr val="phClr">
              <a:tint val="97000"/>
              <a:shade val="100000"/>
              <a:hueMod val="100000"/>
              <a:satMod val="140000"/>
              <a:lumMod val="80000"/>
            </a:schemeClr>
          </a:gs>
        </a:gsLst>
        <a:path path="circle">
          <a:fillToRect l="20000" t="10000" r="20000" b="60000"/>
        </a:path>
      </a:gradFill>
      <a:gradFill rotWithShape="1">
        <a:gsLst>
          <a:gs pos="0">
            <a:schemeClr val="phClr">
              <a:tint val="94000"/>
              <a:satMod val="160000"/>
              <a:lumMod val="160000"/>
            </a:schemeClr>
          </a:gs>
          <a:gs pos="42000">
            <a:schemeClr val="phClr">
              <a:tint val="94000"/>
              <a:shade val="94000"/>
              <a:satMod val="160000"/>
              <a:lumMod val="130000"/>
            </a:schemeClr>
          </a:gs>
          <a:gs pos="100000">
            <a:schemeClr val="phClr">
              <a:tint val="97000"/>
              <a:shade val="94000"/>
              <a:satMod val="180000"/>
              <a:lumMod val="84000"/>
            </a:schemeClr>
          </a:gs>
        </a:gsLst>
        <a:path path="circle">
          <a:fillToRect l="24000" t="44000" r="24000" b="12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Воздушный поток">
    <a:dk1>
      <a:sysClr val="windowText" lastClr="000000"/>
    </a:dk1>
    <a:lt1>
      <a:sysClr val="window" lastClr="FFFFFF"/>
    </a:lt1>
    <a:dk2>
      <a:srgbClr val="212745"/>
    </a:dk2>
    <a:lt2>
      <a:srgbClr val="B4DCFA"/>
    </a:lt2>
    <a:accent1>
      <a:srgbClr val="4E67C8"/>
    </a:accent1>
    <a:accent2>
      <a:srgbClr val="5ECCF3"/>
    </a:accent2>
    <a:accent3>
      <a:srgbClr val="A7EA52"/>
    </a:accent3>
    <a:accent4>
      <a:srgbClr val="5DCEAF"/>
    </a:accent4>
    <a:accent5>
      <a:srgbClr val="FF8021"/>
    </a:accent5>
    <a:accent6>
      <a:srgbClr val="F14124"/>
    </a:accent6>
    <a:hlink>
      <a:srgbClr val="56C7AA"/>
    </a:hlink>
    <a:folHlink>
      <a:srgbClr val="59A8D1"/>
    </a:folHlink>
  </a:clrScheme>
  <a:fontScheme name="Воздушный поток">
    <a:majorFont>
      <a:latin typeface="Trebuchet MS"/>
      <a:ea typeface=""/>
      <a:cs typeface=""/>
      <a:font script="Jpan" typeface="HGｺﾞｼｯｸM"/>
      <a:font script="Hang" typeface="HY그래픽B"/>
      <a:font script="Hans" typeface="方正姚体"/>
      <a:font script="Hant" typeface="微軟正黑體"/>
      <a:font script="Arab" typeface="Tahoma"/>
      <a:font script="Hebr" typeface="Gisha"/>
      <a:font script="Thai" typeface="Iris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ajorFont>
    <a:minorFont>
      <a:latin typeface="Trebuchet MS"/>
      <a:ea typeface=""/>
      <a:cs typeface=""/>
      <a:font script="Jpan" typeface="HGｺﾞｼｯｸM"/>
      <a:font script="Hang" typeface="HY그래픽M"/>
      <a:font script="Hans" typeface="方正姚体"/>
      <a:font script="Hant" typeface="微軟正黑體"/>
      <a:font script="Arab" typeface="Tahoma"/>
      <a:font script="Hebr" typeface="Gisha"/>
      <a:font script="Thai" typeface="Iris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Воздушный поток">
    <a:fillStyleLst>
      <a:solidFill>
        <a:schemeClr val="phClr"/>
      </a:solidFill>
      <a:gradFill rotWithShape="1">
        <a:gsLst>
          <a:gs pos="28000">
            <a:schemeClr val="phClr">
              <a:tint val="18000"/>
              <a:satMod val="120000"/>
              <a:lumMod val="88000"/>
            </a:schemeClr>
          </a:gs>
          <a:gs pos="100000">
            <a:schemeClr val="phClr">
              <a:tint val="40000"/>
              <a:satMod val="100000"/>
              <a:lumMod val="78000"/>
            </a:schemeClr>
          </a:gs>
        </a:gsLst>
        <a:lin ang="5400000" scaled="0"/>
      </a:gradFill>
      <a:gradFill rotWithShape="1">
        <a:gsLst>
          <a:gs pos="0">
            <a:schemeClr val="phClr">
              <a:lumMod val="95000"/>
            </a:schemeClr>
          </a:gs>
          <a:gs pos="100000">
            <a:schemeClr val="phClr">
              <a:shade val="82000"/>
              <a:satMod val="125000"/>
              <a:lumMod val="74000"/>
            </a:schemeClr>
          </a:gs>
        </a:gsLst>
        <a:lin ang="5400000" scaled="0"/>
      </a:gradFill>
    </a:fillStyleLst>
    <a:lnStyleLst>
      <a:ln w="9525" cap="flat" cmpd="sng" algn="ctr">
        <a:solidFill>
          <a:schemeClr val="phClr"/>
        </a:solidFill>
        <a:prstDash val="solid"/>
      </a:ln>
      <a:ln w="15875" cap="flat" cmpd="sng" algn="ctr">
        <a:solidFill>
          <a:schemeClr val="phClr">
            <a:shade val="75000"/>
            <a:satMod val="125000"/>
            <a:lumMod val="7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</a:effectStyle>
      <a:effectStyle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balanced" dir="tr"/>
        </a:scene3d>
        <a:sp3d prstMaterial="matte">
          <a:bevelT w="19050" h="38100"/>
        </a:sp3d>
      </a:effectStyle>
      <a:effectStyle>
        <a:effectLst>
          <a:reflection blurRad="38100" stA="26000" endPos="23000" dist="25400" dir="5400000" sy="-100000" rotWithShape="0"/>
        </a:effectLst>
        <a:scene3d>
          <a:camera prst="orthographicFront">
            <a:rot lat="0" lon="0" rev="0"/>
          </a:camera>
          <a:lightRig rig="balanced" dir="tr"/>
        </a:scene3d>
        <a:sp3d contourW="14605" prstMaterial="plastic">
          <a:bevelT w="50800"/>
          <a:contourClr>
            <a:schemeClr val="phClr">
              <a:shade val="30000"/>
              <a:satMod val="120000"/>
            </a:schemeClr>
          </a:contourClr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98000"/>
              <a:shade val="90000"/>
              <a:satMod val="160000"/>
              <a:lumMod val="100000"/>
            </a:schemeClr>
          </a:gs>
          <a:gs pos="60000">
            <a:schemeClr val="phClr">
              <a:tint val="95000"/>
              <a:shade val="100000"/>
              <a:satMod val="130000"/>
              <a:lumMod val="130000"/>
            </a:schemeClr>
          </a:gs>
          <a:gs pos="100000">
            <a:schemeClr val="phClr">
              <a:tint val="97000"/>
              <a:shade val="100000"/>
              <a:hueMod val="100000"/>
              <a:satMod val="140000"/>
              <a:lumMod val="80000"/>
            </a:schemeClr>
          </a:gs>
        </a:gsLst>
        <a:path path="circle">
          <a:fillToRect l="20000" t="10000" r="20000" b="60000"/>
        </a:path>
      </a:gradFill>
      <a:gradFill rotWithShape="1">
        <a:gsLst>
          <a:gs pos="0">
            <a:schemeClr val="phClr">
              <a:tint val="94000"/>
              <a:satMod val="160000"/>
              <a:lumMod val="160000"/>
            </a:schemeClr>
          </a:gs>
          <a:gs pos="42000">
            <a:schemeClr val="phClr">
              <a:tint val="94000"/>
              <a:shade val="94000"/>
              <a:satMod val="160000"/>
              <a:lumMod val="130000"/>
            </a:schemeClr>
          </a:gs>
          <a:gs pos="100000">
            <a:schemeClr val="phClr">
              <a:tint val="97000"/>
              <a:shade val="94000"/>
              <a:satMod val="180000"/>
              <a:lumMod val="84000"/>
            </a:schemeClr>
          </a:gs>
        </a:gsLst>
        <a:path path="circle">
          <a:fillToRect l="24000" t="44000" r="24000" b="12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Воздушный поток">
    <a:dk1>
      <a:sysClr val="windowText" lastClr="000000"/>
    </a:dk1>
    <a:lt1>
      <a:sysClr val="window" lastClr="FFFFFF"/>
    </a:lt1>
    <a:dk2>
      <a:srgbClr val="212745"/>
    </a:dk2>
    <a:lt2>
      <a:srgbClr val="B4DCFA"/>
    </a:lt2>
    <a:accent1>
      <a:srgbClr val="4E67C8"/>
    </a:accent1>
    <a:accent2>
      <a:srgbClr val="5ECCF3"/>
    </a:accent2>
    <a:accent3>
      <a:srgbClr val="A7EA52"/>
    </a:accent3>
    <a:accent4>
      <a:srgbClr val="5DCEAF"/>
    </a:accent4>
    <a:accent5>
      <a:srgbClr val="FF8021"/>
    </a:accent5>
    <a:accent6>
      <a:srgbClr val="F14124"/>
    </a:accent6>
    <a:hlink>
      <a:srgbClr val="56C7AA"/>
    </a:hlink>
    <a:folHlink>
      <a:srgbClr val="59A8D1"/>
    </a:folHlink>
  </a:clrScheme>
  <a:fontScheme name="Воздушный поток">
    <a:majorFont>
      <a:latin typeface="Trebuchet MS"/>
      <a:ea typeface=""/>
      <a:cs typeface=""/>
      <a:font script="Jpan" typeface="HGｺﾞｼｯｸM"/>
      <a:font script="Hang" typeface="HY그래픽B"/>
      <a:font script="Hans" typeface="方正姚体"/>
      <a:font script="Hant" typeface="微軟正黑體"/>
      <a:font script="Arab" typeface="Tahoma"/>
      <a:font script="Hebr" typeface="Gisha"/>
      <a:font script="Thai" typeface="Iris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ajorFont>
    <a:minorFont>
      <a:latin typeface="Trebuchet MS"/>
      <a:ea typeface=""/>
      <a:cs typeface=""/>
      <a:font script="Jpan" typeface="HGｺﾞｼｯｸM"/>
      <a:font script="Hang" typeface="HY그래픽M"/>
      <a:font script="Hans" typeface="方正姚体"/>
      <a:font script="Hant" typeface="微軟正黑體"/>
      <a:font script="Arab" typeface="Tahoma"/>
      <a:font script="Hebr" typeface="Gisha"/>
      <a:font script="Thai" typeface="Iris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Воздушный поток">
    <a:fillStyleLst>
      <a:solidFill>
        <a:schemeClr val="phClr"/>
      </a:solidFill>
      <a:gradFill rotWithShape="1">
        <a:gsLst>
          <a:gs pos="28000">
            <a:schemeClr val="phClr">
              <a:tint val="18000"/>
              <a:satMod val="120000"/>
              <a:lumMod val="88000"/>
            </a:schemeClr>
          </a:gs>
          <a:gs pos="100000">
            <a:schemeClr val="phClr">
              <a:tint val="40000"/>
              <a:satMod val="100000"/>
              <a:lumMod val="78000"/>
            </a:schemeClr>
          </a:gs>
        </a:gsLst>
        <a:lin ang="5400000" scaled="0"/>
      </a:gradFill>
      <a:gradFill rotWithShape="1">
        <a:gsLst>
          <a:gs pos="0">
            <a:schemeClr val="phClr">
              <a:lumMod val="95000"/>
            </a:schemeClr>
          </a:gs>
          <a:gs pos="100000">
            <a:schemeClr val="phClr">
              <a:shade val="82000"/>
              <a:satMod val="125000"/>
              <a:lumMod val="74000"/>
            </a:schemeClr>
          </a:gs>
        </a:gsLst>
        <a:lin ang="5400000" scaled="0"/>
      </a:gradFill>
    </a:fillStyleLst>
    <a:lnStyleLst>
      <a:ln w="9525" cap="flat" cmpd="sng" algn="ctr">
        <a:solidFill>
          <a:schemeClr val="phClr"/>
        </a:solidFill>
        <a:prstDash val="solid"/>
      </a:ln>
      <a:ln w="15875" cap="flat" cmpd="sng" algn="ctr">
        <a:solidFill>
          <a:schemeClr val="phClr">
            <a:shade val="75000"/>
            <a:satMod val="125000"/>
            <a:lumMod val="7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</a:effectStyle>
      <a:effectStyle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balanced" dir="tr"/>
        </a:scene3d>
        <a:sp3d prstMaterial="matte">
          <a:bevelT w="19050" h="38100"/>
        </a:sp3d>
      </a:effectStyle>
      <a:effectStyle>
        <a:effectLst>
          <a:reflection blurRad="38100" stA="26000" endPos="23000" dist="25400" dir="5400000" sy="-100000" rotWithShape="0"/>
        </a:effectLst>
        <a:scene3d>
          <a:camera prst="orthographicFront">
            <a:rot lat="0" lon="0" rev="0"/>
          </a:camera>
          <a:lightRig rig="balanced" dir="tr"/>
        </a:scene3d>
        <a:sp3d contourW="14605" prstMaterial="plastic">
          <a:bevelT w="50800"/>
          <a:contourClr>
            <a:schemeClr val="phClr">
              <a:shade val="30000"/>
              <a:satMod val="120000"/>
            </a:schemeClr>
          </a:contourClr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98000"/>
              <a:shade val="90000"/>
              <a:satMod val="160000"/>
              <a:lumMod val="100000"/>
            </a:schemeClr>
          </a:gs>
          <a:gs pos="60000">
            <a:schemeClr val="phClr">
              <a:tint val="95000"/>
              <a:shade val="100000"/>
              <a:satMod val="130000"/>
              <a:lumMod val="130000"/>
            </a:schemeClr>
          </a:gs>
          <a:gs pos="100000">
            <a:schemeClr val="phClr">
              <a:tint val="97000"/>
              <a:shade val="100000"/>
              <a:hueMod val="100000"/>
              <a:satMod val="140000"/>
              <a:lumMod val="80000"/>
            </a:schemeClr>
          </a:gs>
        </a:gsLst>
        <a:path path="circle">
          <a:fillToRect l="20000" t="10000" r="20000" b="60000"/>
        </a:path>
      </a:gradFill>
      <a:gradFill rotWithShape="1">
        <a:gsLst>
          <a:gs pos="0">
            <a:schemeClr val="phClr">
              <a:tint val="94000"/>
              <a:satMod val="160000"/>
              <a:lumMod val="160000"/>
            </a:schemeClr>
          </a:gs>
          <a:gs pos="42000">
            <a:schemeClr val="phClr">
              <a:tint val="94000"/>
              <a:shade val="94000"/>
              <a:satMod val="160000"/>
              <a:lumMod val="130000"/>
            </a:schemeClr>
          </a:gs>
          <a:gs pos="100000">
            <a:schemeClr val="phClr">
              <a:tint val="97000"/>
              <a:shade val="94000"/>
              <a:satMod val="180000"/>
              <a:lumMod val="84000"/>
            </a:schemeClr>
          </a:gs>
        </a:gsLst>
        <a:path path="circle">
          <a:fillToRect l="24000" t="44000" r="24000" b="12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Воздушный поток">
    <a:dk1>
      <a:sysClr val="windowText" lastClr="000000"/>
    </a:dk1>
    <a:lt1>
      <a:sysClr val="window" lastClr="FFFFFF"/>
    </a:lt1>
    <a:dk2>
      <a:srgbClr val="212745"/>
    </a:dk2>
    <a:lt2>
      <a:srgbClr val="B4DCFA"/>
    </a:lt2>
    <a:accent1>
      <a:srgbClr val="4E67C8"/>
    </a:accent1>
    <a:accent2>
      <a:srgbClr val="5ECCF3"/>
    </a:accent2>
    <a:accent3>
      <a:srgbClr val="A7EA52"/>
    </a:accent3>
    <a:accent4>
      <a:srgbClr val="5DCEAF"/>
    </a:accent4>
    <a:accent5>
      <a:srgbClr val="FF8021"/>
    </a:accent5>
    <a:accent6>
      <a:srgbClr val="F14124"/>
    </a:accent6>
    <a:hlink>
      <a:srgbClr val="56C7AA"/>
    </a:hlink>
    <a:folHlink>
      <a:srgbClr val="59A8D1"/>
    </a:folHlink>
  </a:clrScheme>
  <a:fontScheme name="Воздушный поток">
    <a:majorFont>
      <a:latin typeface="Trebuchet MS"/>
      <a:ea typeface=""/>
      <a:cs typeface=""/>
      <a:font script="Jpan" typeface="HGｺﾞｼｯｸM"/>
      <a:font script="Hang" typeface="HY그래픽B"/>
      <a:font script="Hans" typeface="方正姚体"/>
      <a:font script="Hant" typeface="微軟正黑體"/>
      <a:font script="Arab" typeface="Tahoma"/>
      <a:font script="Hebr" typeface="Gisha"/>
      <a:font script="Thai" typeface="Iris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ajorFont>
    <a:minorFont>
      <a:latin typeface="Trebuchet MS"/>
      <a:ea typeface=""/>
      <a:cs typeface=""/>
      <a:font script="Jpan" typeface="HGｺﾞｼｯｸM"/>
      <a:font script="Hang" typeface="HY그래픽M"/>
      <a:font script="Hans" typeface="方正姚体"/>
      <a:font script="Hant" typeface="微軟正黑體"/>
      <a:font script="Arab" typeface="Tahoma"/>
      <a:font script="Hebr" typeface="Gisha"/>
      <a:font script="Thai" typeface="Iris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Воздушный поток">
    <a:fillStyleLst>
      <a:solidFill>
        <a:schemeClr val="phClr"/>
      </a:solidFill>
      <a:gradFill rotWithShape="1">
        <a:gsLst>
          <a:gs pos="28000">
            <a:schemeClr val="phClr">
              <a:tint val="18000"/>
              <a:satMod val="120000"/>
              <a:lumMod val="88000"/>
            </a:schemeClr>
          </a:gs>
          <a:gs pos="100000">
            <a:schemeClr val="phClr">
              <a:tint val="40000"/>
              <a:satMod val="100000"/>
              <a:lumMod val="78000"/>
            </a:schemeClr>
          </a:gs>
        </a:gsLst>
        <a:lin ang="5400000" scaled="0"/>
      </a:gradFill>
      <a:gradFill rotWithShape="1">
        <a:gsLst>
          <a:gs pos="0">
            <a:schemeClr val="phClr">
              <a:lumMod val="95000"/>
            </a:schemeClr>
          </a:gs>
          <a:gs pos="100000">
            <a:schemeClr val="phClr">
              <a:shade val="82000"/>
              <a:satMod val="125000"/>
              <a:lumMod val="74000"/>
            </a:schemeClr>
          </a:gs>
        </a:gsLst>
        <a:lin ang="5400000" scaled="0"/>
      </a:gradFill>
    </a:fillStyleLst>
    <a:lnStyleLst>
      <a:ln w="9525" cap="flat" cmpd="sng" algn="ctr">
        <a:solidFill>
          <a:schemeClr val="phClr"/>
        </a:solidFill>
        <a:prstDash val="solid"/>
      </a:ln>
      <a:ln w="15875" cap="flat" cmpd="sng" algn="ctr">
        <a:solidFill>
          <a:schemeClr val="phClr">
            <a:shade val="75000"/>
            <a:satMod val="125000"/>
            <a:lumMod val="7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</a:effectStyle>
      <a:effectStyle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balanced" dir="tr"/>
        </a:scene3d>
        <a:sp3d prstMaterial="matte">
          <a:bevelT w="19050" h="38100"/>
        </a:sp3d>
      </a:effectStyle>
      <a:effectStyle>
        <a:effectLst>
          <a:reflection blurRad="38100" stA="26000" endPos="23000" dist="25400" dir="5400000" sy="-100000" rotWithShape="0"/>
        </a:effectLst>
        <a:scene3d>
          <a:camera prst="orthographicFront">
            <a:rot lat="0" lon="0" rev="0"/>
          </a:camera>
          <a:lightRig rig="balanced" dir="tr"/>
        </a:scene3d>
        <a:sp3d contourW="14605" prstMaterial="plastic">
          <a:bevelT w="50800"/>
          <a:contourClr>
            <a:schemeClr val="phClr">
              <a:shade val="30000"/>
              <a:satMod val="120000"/>
            </a:schemeClr>
          </a:contourClr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98000"/>
              <a:shade val="90000"/>
              <a:satMod val="160000"/>
              <a:lumMod val="100000"/>
            </a:schemeClr>
          </a:gs>
          <a:gs pos="60000">
            <a:schemeClr val="phClr">
              <a:tint val="95000"/>
              <a:shade val="100000"/>
              <a:satMod val="130000"/>
              <a:lumMod val="130000"/>
            </a:schemeClr>
          </a:gs>
          <a:gs pos="100000">
            <a:schemeClr val="phClr">
              <a:tint val="97000"/>
              <a:shade val="100000"/>
              <a:hueMod val="100000"/>
              <a:satMod val="140000"/>
              <a:lumMod val="80000"/>
            </a:schemeClr>
          </a:gs>
        </a:gsLst>
        <a:path path="circle">
          <a:fillToRect l="20000" t="10000" r="20000" b="60000"/>
        </a:path>
      </a:gradFill>
      <a:gradFill rotWithShape="1">
        <a:gsLst>
          <a:gs pos="0">
            <a:schemeClr val="phClr">
              <a:tint val="94000"/>
              <a:satMod val="160000"/>
              <a:lumMod val="160000"/>
            </a:schemeClr>
          </a:gs>
          <a:gs pos="42000">
            <a:schemeClr val="phClr">
              <a:tint val="94000"/>
              <a:shade val="94000"/>
              <a:satMod val="160000"/>
              <a:lumMod val="130000"/>
            </a:schemeClr>
          </a:gs>
          <a:gs pos="100000">
            <a:schemeClr val="phClr">
              <a:tint val="97000"/>
              <a:shade val="94000"/>
              <a:satMod val="180000"/>
              <a:lumMod val="84000"/>
            </a:schemeClr>
          </a:gs>
        </a:gsLst>
        <a:path path="circle">
          <a:fillToRect l="24000" t="44000" r="24000" b="12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Воздушный поток">
    <a:dk1>
      <a:sysClr val="windowText" lastClr="000000"/>
    </a:dk1>
    <a:lt1>
      <a:sysClr val="window" lastClr="FFFFFF"/>
    </a:lt1>
    <a:dk2>
      <a:srgbClr val="212745"/>
    </a:dk2>
    <a:lt2>
      <a:srgbClr val="B4DCFA"/>
    </a:lt2>
    <a:accent1>
      <a:srgbClr val="4E67C8"/>
    </a:accent1>
    <a:accent2>
      <a:srgbClr val="5ECCF3"/>
    </a:accent2>
    <a:accent3>
      <a:srgbClr val="A7EA52"/>
    </a:accent3>
    <a:accent4>
      <a:srgbClr val="5DCEAF"/>
    </a:accent4>
    <a:accent5>
      <a:srgbClr val="FF8021"/>
    </a:accent5>
    <a:accent6>
      <a:srgbClr val="F14124"/>
    </a:accent6>
    <a:hlink>
      <a:srgbClr val="56C7AA"/>
    </a:hlink>
    <a:folHlink>
      <a:srgbClr val="59A8D1"/>
    </a:folHlink>
  </a:clrScheme>
  <a:fontScheme name="Воздушный поток">
    <a:majorFont>
      <a:latin typeface="Trebuchet MS"/>
      <a:ea typeface=""/>
      <a:cs typeface=""/>
      <a:font script="Jpan" typeface="HGｺﾞｼｯｸM"/>
      <a:font script="Hang" typeface="HY그래픽B"/>
      <a:font script="Hans" typeface="方正姚体"/>
      <a:font script="Hant" typeface="微軟正黑體"/>
      <a:font script="Arab" typeface="Tahoma"/>
      <a:font script="Hebr" typeface="Gisha"/>
      <a:font script="Thai" typeface="Iris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ajorFont>
    <a:minorFont>
      <a:latin typeface="Trebuchet MS"/>
      <a:ea typeface=""/>
      <a:cs typeface=""/>
      <a:font script="Jpan" typeface="HGｺﾞｼｯｸM"/>
      <a:font script="Hang" typeface="HY그래픽M"/>
      <a:font script="Hans" typeface="方正姚体"/>
      <a:font script="Hant" typeface="微軟正黑體"/>
      <a:font script="Arab" typeface="Tahoma"/>
      <a:font script="Hebr" typeface="Gisha"/>
      <a:font script="Thai" typeface="Iris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Воздушный поток">
    <a:fillStyleLst>
      <a:solidFill>
        <a:schemeClr val="phClr"/>
      </a:solidFill>
      <a:gradFill rotWithShape="1">
        <a:gsLst>
          <a:gs pos="28000">
            <a:schemeClr val="phClr">
              <a:tint val="18000"/>
              <a:satMod val="120000"/>
              <a:lumMod val="88000"/>
            </a:schemeClr>
          </a:gs>
          <a:gs pos="100000">
            <a:schemeClr val="phClr">
              <a:tint val="40000"/>
              <a:satMod val="100000"/>
              <a:lumMod val="78000"/>
            </a:schemeClr>
          </a:gs>
        </a:gsLst>
        <a:lin ang="5400000" scaled="0"/>
      </a:gradFill>
      <a:gradFill rotWithShape="1">
        <a:gsLst>
          <a:gs pos="0">
            <a:schemeClr val="phClr">
              <a:lumMod val="95000"/>
            </a:schemeClr>
          </a:gs>
          <a:gs pos="100000">
            <a:schemeClr val="phClr">
              <a:shade val="82000"/>
              <a:satMod val="125000"/>
              <a:lumMod val="74000"/>
            </a:schemeClr>
          </a:gs>
        </a:gsLst>
        <a:lin ang="5400000" scaled="0"/>
      </a:gradFill>
    </a:fillStyleLst>
    <a:lnStyleLst>
      <a:ln w="9525" cap="flat" cmpd="sng" algn="ctr">
        <a:solidFill>
          <a:schemeClr val="phClr"/>
        </a:solidFill>
        <a:prstDash val="solid"/>
      </a:ln>
      <a:ln w="15875" cap="flat" cmpd="sng" algn="ctr">
        <a:solidFill>
          <a:schemeClr val="phClr">
            <a:shade val="75000"/>
            <a:satMod val="125000"/>
            <a:lumMod val="7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</a:effectStyle>
      <a:effectStyle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balanced" dir="tr"/>
        </a:scene3d>
        <a:sp3d prstMaterial="matte">
          <a:bevelT w="19050" h="38100"/>
        </a:sp3d>
      </a:effectStyle>
      <a:effectStyle>
        <a:effectLst>
          <a:reflection blurRad="38100" stA="26000" endPos="23000" dist="25400" dir="5400000" sy="-100000" rotWithShape="0"/>
        </a:effectLst>
        <a:scene3d>
          <a:camera prst="orthographicFront">
            <a:rot lat="0" lon="0" rev="0"/>
          </a:camera>
          <a:lightRig rig="balanced" dir="tr"/>
        </a:scene3d>
        <a:sp3d contourW="14605" prstMaterial="plastic">
          <a:bevelT w="50800"/>
          <a:contourClr>
            <a:schemeClr val="phClr">
              <a:shade val="30000"/>
              <a:satMod val="120000"/>
            </a:schemeClr>
          </a:contourClr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98000"/>
              <a:shade val="90000"/>
              <a:satMod val="160000"/>
              <a:lumMod val="100000"/>
            </a:schemeClr>
          </a:gs>
          <a:gs pos="60000">
            <a:schemeClr val="phClr">
              <a:tint val="95000"/>
              <a:shade val="100000"/>
              <a:satMod val="130000"/>
              <a:lumMod val="130000"/>
            </a:schemeClr>
          </a:gs>
          <a:gs pos="100000">
            <a:schemeClr val="phClr">
              <a:tint val="97000"/>
              <a:shade val="100000"/>
              <a:hueMod val="100000"/>
              <a:satMod val="140000"/>
              <a:lumMod val="80000"/>
            </a:schemeClr>
          </a:gs>
        </a:gsLst>
        <a:path path="circle">
          <a:fillToRect l="20000" t="10000" r="20000" b="60000"/>
        </a:path>
      </a:gradFill>
      <a:gradFill rotWithShape="1">
        <a:gsLst>
          <a:gs pos="0">
            <a:schemeClr val="phClr">
              <a:tint val="94000"/>
              <a:satMod val="160000"/>
              <a:lumMod val="160000"/>
            </a:schemeClr>
          </a:gs>
          <a:gs pos="42000">
            <a:schemeClr val="phClr">
              <a:tint val="94000"/>
              <a:shade val="94000"/>
              <a:satMod val="160000"/>
              <a:lumMod val="130000"/>
            </a:schemeClr>
          </a:gs>
          <a:gs pos="100000">
            <a:schemeClr val="phClr">
              <a:tint val="97000"/>
              <a:shade val="94000"/>
              <a:satMod val="180000"/>
              <a:lumMod val="84000"/>
            </a:schemeClr>
          </a:gs>
        </a:gsLst>
        <a:path path="circle">
          <a:fillToRect l="24000" t="44000" r="24000" b="12000"/>
        </a:path>
      </a:gradFill>
    </a:bgFillStyleLst>
  </a:fmtScheme>
</a:themeOverride>
</file>

<file path=ppt/theme/themeOverride6.xml><?xml version="1.0" encoding="utf-8"?>
<a:themeOverride xmlns:a="http://schemas.openxmlformats.org/drawingml/2006/main">
  <a:clrScheme name="Воздушный поток">
    <a:dk1>
      <a:sysClr val="windowText" lastClr="000000"/>
    </a:dk1>
    <a:lt1>
      <a:sysClr val="window" lastClr="FFFFFF"/>
    </a:lt1>
    <a:dk2>
      <a:srgbClr val="212745"/>
    </a:dk2>
    <a:lt2>
      <a:srgbClr val="B4DCFA"/>
    </a:lt2>
    <a:accent1>
      <a:srgbClr val="4E67C8"/>
    </a:accent1>
    <a:accent2>
      <a:srgbClr val="5ECCF3"/>
    </a:accent2>
    <a:accent3>
      <a:srgbClr val="A7EA52"/>
    </a:accent3>
    <a:accent4>
      <a:srgbClr val="5DCEAF"/>
    </a:accent4>
    <a:accent5>
      <a:srgbClr val="FF8021"/>
    </a:accent5>
    <a:accent6>
      <a:srgbClr val="F14124"/>
    </a:accent6>
    <a:hlink>
      <a:srgbClr val="56C7AA"/>
    </a:hlink>
    <a:folHlink>
      <a:srgbClr val="59A8D1"/>
    </a:folHlink>
  </a:clrScheme>
  <a:fontScheme name="Воздушный поток">
    <a:majorFont>
      <a:latin typeface="Trebuchet MS"/>
      <a:ea typeface=""/>
      <a:cs typeface=""/>
      <a:font script="Jpan" typeface="HGｺﾞｼｯｸM"/>
      <a:font script="Hang" typeface="HY그래픽B"/>
      <a:font script="Hans" typeface="方正姚体"/>
      <a:font script="Hant" typeface="微軟正黑體"/>
      <a:font script="Arab" typeface="Tahoma"/>
      <a:font script="Hebr" typeface="Gisha"/>
      <a:font script="Thai" typeface="Iris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ajorFont>
    <a:minorFont>
      <a:latin typeface="Trebuchet MS"/>
      <a:ea typeface=""/>
      <a:cs typeface=""/>
      <a:font script="Jpan" typeface="HGｺﾞｼｯｸM"/>
      <a:font script="Hang" typeface="HY그래픽M"/>
      <a:font script="Hans" typeface="方正姚体"/>
      <a:font script="Hant" typeface="微軟正黑體"/>
      <a:font script="Arab" typeface="Tahoma"/>
      <a:font script="Hebr" typeface="Gisha"/>
      <a:font script="Thai" typeface="Iris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Воздушный поток">
    <a:fillStyleLst>
      <a:solidFill>
        <a:schemeClr val="phClr"/>
      </a:solidFill>
      <a:gradFill rotWithShape="1">
        <a:gsLst>
          <a:gs pos="28000">
            <a:schemeClr val="phClr">
              <a:tint val="18000"/>
              <a:satMod val="120000"/>
              <a:lumMod val="88000"/>
            </a:schemeClr>
          </a:gs>
          <a:gs pos="100000">
            <a:schemeClr val="phClr">
              <a:tint val="40000"/>
              <a:satMod val="100000"/>
              <a:lumMod val="78000"/>
            </a:schemeClr>
          </a:gs>
        </a:gsLst>
        <a:lin ang="5400000" scaled="0"/>
      </a:gradFill>
      <a:gradFill rotWithShape="1">
        <a:gsLst>
          <a:gs pos="0">
            <a:schemeClr val="phClr">
              <a:lumMod val="95000"/>
            </a:schemeClr>
          </a:gs>
          <a:gs pos="100000">
            <a:schemeClr val="phClr">
              <a:shade val="82000"/>
              <a:satMod val="125000"/>
              <a:lumMod val="74000"/>
            </a:schemeClr>
          </a:gs>
        </a:gsLst>
        <a:lin ang="5400000" scaled="0"/>
      </a:gradFill>
    </a:fillStyleLst>
    <a:lnStyleLst>
      <a:ln w="9525" cap="flat" cmpd="sng" algn="ctr">
        <a:solidFill>
          <a:schemeClr val="phClr"/>
        </a:solidFill>
        <a:prstDash val="solid"/>
      </a:ln>
      <a:ln w="15875" cap="flat" cmpd="sng" algn="ctr">
        <a:solidFill>
          <a:schemeClr val="phClr">
            <a:shade val="75000"/>
            <a:satMod val="125000"/>
            <a:lumMod val="7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</a:effectStyle>
      <a:effectStyle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balanced" dir="tr"/>
        </a:scene3d>
        <a:sp3d prstMaterial="matte">
          <a:bevelT w="19050" h="38100"/>
        </a:sp3d>
      </a:effectStyle>
      <a:effectStyle>
        <a:effectLst>
          <a:reflection blurRad="38100" stA="26000" endPos="23000" dist="25400" dir="5400000" sy="-100000" rotWithShape="0"/>
        </a:effectLst>
        <a:scene3d>
          <a:camera prst="orthographicFront">
            <a:rot lat="0" lon="0" rev="0"/>
          </a:camera>
          <a:lightRig rig="balanced" dir="tr"/>
        </a:scene3d>
        <a:sp3d contourW="14605" prstMaterial="plastic">
          <a:bevelT w="50800"/>
          <a:contourClr>
            <a:schemeClr val="phClr">
              <a:shade val="30000"/>
              <a:satMod val="120000"/>
            </a:schemeClr>
          </a:contourClr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98000"/>
              <a:shade val="90000"/>
              <a:satMod val="160000"/>
              <a:lumMod val="100000"/>
            </a:schemeClr>
          </a:gs>
          <a:gs pos="60000">
            <a:schemeClr val="phClr">
              <a:tint val="95000"/>
              <a:shade val="100000"/>
              <a:satMod val="130000"/>
              <a:lumMod val="130000"/>
            </a:schemeClr>
          </a:gs>
          <a:gs pos="100000">
            <a:schemeClr val="phClr">
              <a:tint val="97000"/>
              <a:shade val="100000"/>
              <a:hueMod val="100000"/>
              <a:satMod val="140000"/>
              <a:lumMod val="80000"/>
            </a:schemeClr>
          </a:gs>
        </a:gsLst>
        <a:path path="circle">
          <a:fillToRect l="20000" t="10000" r="20000" b="60000"/>
        </a:path>
      </a:gradFill>
      <a:gradFill rotWithShape="1">
        <a:gsLst>
          <a:gs pos="0">
            <a:schemeClr val="phClr">
              <a:tint val="94000"/>
              <a:satMod val="160000"/>
              <a:lumMod val="160000"/>
            </a:schemeClr>
          </a:gs>
          <a:gs pos="42000">
            <a:schemeClr val="phClr">
              <a:tint val="94000"/>
              <a:shade val="94000"/>
              <a:satMod val="160000"/>
              <a:lumMod val="130000"/>
            </a:schemeClr>
          </a:gs>
          <a:gs pos="100000">
            <a:schemeClr val="phClr">
              <a:tint val="97000"/>
              <a:shade val="94000"/>
              <a:satMod val="180000"/>
              <a:lumMod val="84000"/>
            </a:schemeClr>
          </a:gs>
        </a:gsLst>
        <a:path path="circle">
          <a:fillToRect l="24000" t="44000" r="24000" b="12000"/>
        </a:path>
      </a:gradFill>
    </a:bgFillStyleLst>
  </a:fmtScheme>
</a:themeOverride>
</file>

<file path=ppt/theme/themeOverride7.xml><?xml version="1.0" encoding="utf-8"?>
<a:themeOverride xmlns:a="http://schemas.openxmlformats.org/drawingml/2006/main">
  <a:clrScheme name="Воздушный поток">
    <a:dk1>
      <a:sysClr val="windowText" lastClr="000000"/>
    </a:dk1>
    <a:lt1>
      <a:sysClr val="window" lastClr="FFFFFF"/>
    </a:lt1>
    <a:dk2>
      <a:srgbClr val="212745"/>
    </a:dk2>
    <a:lt2>
      <a:srgbClr val="B4DCFA"/>
    </a:lt2>
    <a:accent1>
      <a:srgbClr val="4E67C8"/>
    </a:accent1>
    <a:accent2>
      <a:srgbClr val="5ECCF3"/>
    </a:accent2>
    <a:accent3>
      <a:srgbClr val="A7EA52"/>
    </a:accent3>
    <a:accent4>
      <a:srgbClr val="5DCEAF"/>
    </a:accent4>
    <a:accent5>
      <a:srgbClr val="FF8021"/>
    </a:accent5>
    <a:accent6>
      <a:srgbClr val="F14124"/>
    </a:accent6>
    <a:hlink>
      <a:srgbClr val="56C7AA"/>
    </a:hlink>
    <a:folHlink>
      <a:srgbClr val="59A8D1"/>
    </a:folHlink>
  </a:clrScheme>
  <a:fontScheme name="Воздушный поток">
    <a:majorFont>
      <a:latin typeface="Trebuchet MS"/>
      <a:ea typeface=""/>
      <a:cs typeface=""/>
      <a:font script="Jpan" typeface="HGｺﾞｼｯｸM"/>
      <a:font script="Hang" typeface="HY그래픽B"/>
      <a:font script="Hans" typeface="方正姚体"/>
      <a:font script="Hant" typeface="微軟正黑體"/>
      <a:font script="Arab" typeface="Tahoma"/>
      <a:font script="Hebr" typeface="Gisha"/>
      <a:font script="Thai" typeface="Iris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ajorFont>
    <a:minorFont>
      <a:latin typeface="Trebuchet MS"/>
      <a:ea typeface=""/>
      <a:cs typeface=""/>
      <a:font script="Jpan" typeface="HGｺﾞｼｯｸM"/>
      <a:font script="Hang" typeface="HY그래픽M"/>
      <a:font script="Hans" typeface="方正姚体"/>
      <a:font script="Hant" typeface="微軟正黑體"/>
      <a:font script="Arab" typeface="Tahoma"/>
      <a:font script="Hebr" typeface="Gisha"/>
      <a:font script="Thai" typeface="Iris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Воздушный поток">
    <a:fillStyleLst>
      <a:solidFill>
        <a:schemeClr val="phClr"/>
      </a:solidFill>
      <a:gradFill rotWithShape="1">
        <a:gsLst>
          <a:gs pos="28000">
            <a:schemeClr val="phClr">
              <a:tint val="18000"/>
              <a:satMod val="120000"/>
              <a:lumMod val="88000"/>
            </a:schemeClr>
          </a:gs>
          <a:gs pos="100000">
            <a:schemeClr val="phClr">
              <a:tint val="40000"/>
              <a:satMod val="100000"/>
              <a:lumMod val="78000"/>
            </a:schemeClr>
          </a:gs>
        </a:gsLst>
        <a:lin ang="5400000" scaled="0"/>
      </a:gradFill>
      <a:gradFill rotWithShape="1">
        <a:gsLst>
          <a:gs pos="0">
            <a:schemeClr val="phClr">
              <a:lumMod val="95000"/>
            </a:schemeClr>
          </a:gs>
          <a:gs pos="100000">
            <a:schemeClr val="phClr">
              <a:shade val="82000"/>
              <a:satMod val="125000"/>
              <a:lumMod val="74000"/>
            </a:schemeClr>
          </a:gs>
        </a:gsLst>
        <a:lin ang="5400000" scaled="0"/>
      </a:gradFill>
    </a:fillStyleLst>
    <a:lnStyleLst>
      <a:ln w="9525" cap="flat" cmpd="sng" algn="ctr">
        <a:solidFill>
          <a:schemeClr val="phClr"/>
        </a:solidFill>
        <a:prstDash val="solid"/>
      </a:ln>
      <a:ln w="15875" cap="flat" cmpd="sng" algn="ctr">
        <a:solidFill>
          <a:schemeClr val="phClr">
            <a:shade val="75000"/>
            <a:satMod val="125000"/>
            <a:lumMod val="7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</a:effectStyle>
      <a:effectStyle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balanced" dir="tr"/>
        </a:scene3d>
        <a:sp3d prstMaterial="matte">
          <a:bevelT w="19050" h="38100"/>
        </a:sp3d>
      </a:effectStyle>
      <a:effectStyle>
        <a:effectLst>
          <a:reflection blurRad="38100" stA="26000" endPos="23000" dist="25400" dir="5400000" sy="-100000" rotWithShape="0"/>
        </a:effectLst>
        <a:scene3d>
          <a:camera prst="orthographicFront">
            <a:rot lat="0" lon="0" rev="0"/>
          </a:camera>
          <a:lightRig rig="balanced" dir="tr"/>
        </a:scene3d>
        <a:sp3d contourW="14605" prstMaterial="plastic">
          <a:bevelT w="50800"/>
          <a:contourClr>
            <a:schemeClr val="phClr">
              <a:shade val="30000"/>
              <a:satMod val="120000"/>
            </a:schemeClr>
          </a:contourClr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98000"/>
              <a:shade val="90000"/>
              <a:satMod val="160000"/>
              <a:lumMod val="100000"/>
            </a:schemeClr>
          </a:gs>
          <a:gs pos="60000">
            <a:schemeClr val="phClr">
              <a:tint val="95000"/>
              <a:shade val="100000"/>
              <a:satMod val="130000"/>
              <a:lumMod val="130000"/>
            </a:schemeClr>
          </a:gs>
          <a:gs pos="100000">
            <a:schemeClr val="phClr">
              <a:tint val="97000"/>
              <a:shade val="100000"/>
              <a:hueMod val="100000"/>
              <a:satMod val="140000"/>
              <a:lumMod val="80000"/>
            </a:schemeClr>
          </a:gs>
        </a:gsLst>
        <a:path path="circle">
          <a:fillToRect l="20000" t="10000" r="20000" b="60000"/>
        </a:path>
      </a:gradFill>
      <a:gradFill rotWithShape="1">
        <a:gsLst>
          <a:gs pos="0">
            <a:schemeClr val="phClr">
              <a:tint val="94000"/>
              <a:satMod val="160000"/>
              <a:lumMod val="160000"/>
            </a:schemeClr>
          </a:gs>
          <a:gs pos="42000">
            <a:schemeClr val="phClr">
              <a:tint val="94000"/>
              <a:shade val="94000"/>
              <a:satMod val="160000"/>
              <a:lumMod val="130000"/>
            </a:schemeClr>
          </a:gs>
          <a:gs pos="100000">
            <a:schemeClr val="phClr">
              <a:tint val="97000"/>
              <a:shade val="94000"/>
              <a:satMod val="180000"/>
              <a:lumMod val="84000"/>
            </a:schemeClr>
          </a:gs>
        </a:gsLst>
        <a:path path="circle">
          <a:fillToRect l="24000" t="44000" r="24000" b="12000"/>
        </a:path>
      </a:gradFill>
    </a:bgFillStyleLst>
  </a:fmtScheme>
</a:themeOverride>
</file>

<file path=ppt/theme/themeOverride8.xml><?xml version="1.0" encoding="utf-8"?>
<a:themeOverride xmlns:a="http://schemas.openxmlformats.org/drawingml/2006/main">
  <a:clrScheme name="Воздушный поток">
    <a:dk1>
      <a:sysClr val="windowText" lastClr="000000"/>
    </a:dk1>
    <a:lt1>
      <a:sysClr val="window" lastClr="FFFFFF"/>
    </a:lt1>
    <a:dk2>
      <a:srgbClr val="212745"/>
    </a:dk2>
    <a:lt2>
      <a:srgbClr val="B4DCFA"/>
    </a:lt2>
    <a:accent1>
      <a:srgbClr val="4E67C8"/>
    </a:accent1>
    <a:accent2>
      <a:srgbClr val="5ECCF3"/>
    </a:accent2>
    <a:accent3>
      <a:srgbClr val="A7EA52"/>
    </a:accent3>
    <a:accent4>
      <a:srgbClr val="5DCEAF"/>
    </a:accent4>
    <a:accent5>
      <a:srgbClr val="FF8021"/>
    </a:accent5>
    <a:accent6>
      <a:srgbClr val="F14124"/>
    </a:accent6>
    <a:hlink>
      <a:srgbClr val="56C7AA"/>
    </a:hlink>
    <a:folHlink>
      <a:srgbClr val="59A8D1"/>
    </a:folHlink>
  </a:clrScheme>
  <a:fontScheme name="Воздушный поток">
    <a:majorFont>
      <a:latin typeface="Trebuchet MS"/>
      <a:ea typeface=""/>
      <a:cs typeface=""/>
      <a:font script="Jpan" typeface="HGｺﾞｼｯｸM"/>
      <a:font script="Hang" typeface="HY그래픽B"/>
      <a:font script="Hans" typeface="方正姚体"/>
      <a:font script="Hant" typeface="微軟正黑體"/>
      <a:font script="Arab" typeface="Tahoma"/>
      <a:font script="Hebr" typeface="Gisha"/>
      <a:font script="Thai" typeface="Iris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ajorFont>
    <a:minorFont>
      <a:latin typeface="Trebuchet MS"/>
      <a:ea typeface=""/>
      <a:cs typeface=""/>
      <a:font script="Jpan" typeface="HGｺﾞｼｯｸM"/>
      <a:font script="Hang" typeface="HY그래픽M"/>
      <a:font script="Hans" typeface="方正姚体"/>
      <a:font script="Hant" typeface="微軟正黑體"/>
      <a:font script="Arab" typeface="Tahoma"/>
      <a:font script="Hebr" typeface="Gisha"/>
      <a:font script="Thai" typeface="Iris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Воздушный поток">
    <a:fillStyleLst>
      <a:solidFill>
        <a:schemeClr val="phClr"/>
      </a:solidFill>
      <a:gradFill rotWithShape="1">
        <a:gsLst>
          <a:gs pos="28000">
            <a:schemeClr val="phClr">
              <a:tint val="18000"/>
              <a:satMod val="120000"/>
              <a:lumMod val="88000"/>
            </a:schemeClr>
          </a:gs>
          <a:gs pos="100000">
            <a:schemeClr val="phClr">
              <a:tint val="40000"/>
              <a:satMod val="100000"/>
              <a:lumMod val="78000"/>
            </a:schemeClr>
          </a:gs>
        </a:gsLst>
        <a:lin ang="5400000" scaled="0"/>
      </a:gradFill>
      <a:gradFill rotWithShape="1">
        <a:gsLst>
          <a:gs pos="0">
            <a:schemeClr val="phClr">
              <a:lumMod val="95000"/>
            </a:schemeClr>
          </a:gs>
          <a:gs pos="100000">
            <a:schemeClr val="phClr">
              <a:shade val="82000"/>
              <a:satMod val="125000"/>
              <a:lumMod val="74000"/>
            </a:schemeClr>
          </a:gs>
        </a:gsLst>
        <a:lin ang="5400000" scaled="0"/>
      </a:gradFill>
    </a:fillStyleLst>
    <a:lnStyleLst>
      <a:ln w="9525" cap="flat" cmpd="sng" algn="ctr">
        <a:solidFill>
          <a:schemeClr val="phClr"/>
        </a:solidFill>
        <a:prstDash val="solid"/>
      </a:ln>
      <a:ln w="15875" cap="flat" cmpd="sng" algn="ctr">
        <a:solidFill>
          <a:schemeClr val="phClr">
            <a:shade val="75000"/>
            <a:satMod val="125000"/>
            <a:lumMod val="7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</a:effectStyle>
      <a:effectStyle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balanced" dir="tr"/>
        </a:scene3d>
        <a:sp3d prstMaterial="matte">
          <a:bevelT w="19050" h="38100"/>
        </a:sp3d>
      </a:effectStyle>
      <a:effectStyle>
        <a:effectLst>
          <a:reflection blurRad="38100" stA="26000" endPos="23000" dist="25400" dir="5400000" sy="-100000" rotWithShape="0"/>
        </a:effectLst>
        <a:scene3d>
          <a:camera prst="orthographicFront">
            <a:rot lat="0" lon="0" rev="0"/>
          </a:camera>
          <a:lightRig rig="balanced" dir="tr"/>
        </a:scene3d>
        <a:sp3d contourW="14605" prstMaterial="plastic">
          <a:bevelT w="50800"/>
          <a:contourClr>
            <a:schemeClr val="phClr">
              <a:shade val="30000"/>
              <a:satMod val="120000"/>
            </a:schemeClr>
          </a:contourClr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98000"/>
              <a:shade val="90000"/>
              <a:satMod val="160000"/>
              <a:lumMod val="100000"/>
            </a:schemeClr>
          </a:gs>
          <a:gs pos="60000">
            <a:schemeClr val="phClr">
              <a:tint val="95000"/>
              <a:shade val="100000"/>
              <a:satMod val="130000"/>
              <a:lumMod val="130000"/>
            </a:schemeClr>
          </a:gs>
          <a:gs pos="100000">
            <a:schemeClr val="phClr">
              <a:tint val="97000"/>
              <a:shade val="100000"/>
              <a:hueMod val="100000"/>
              <a:satMod val="140000"/>
              <a:lumMod val="80000"/>
            </a:schemeClr>
          </a:gs>
        </a:gsLst>
        <a:path path="circle">
          <a:fillToRect l="20000" t="10000" r="20000" b="60000"/>
        </a:path>
      </a:gradFill>
      <a:gradFill rotWithShape="1">
        <a:gsLst>
          <a:gs pos="0">
            <a:schemeClr val="phClr">
              <a:tint val="94000"/>
              <a:satMod val="160000"/>
              <a:lumMod val="160000"/>
            </a:schemeClr>
          </a:gs>
          <a:gs pos="42000">
            <a:schemeClr val="phClr">
              <a:tint val="94000"/>
              <a:shade val="94000"/>
              <a:satMod val="160000"/>
              <a:lumMod val="130000"/>
            </a:schemeClr>
          </a:gs>
          <a:gs pos="100000">
            <a:schemeClr val="phClr">
              <a:tint val="97000"/>
              <a:shade val="94000"/>
              <a:satMod val="180000"/>
              <a:lumMod val="84000"/>
            </a:schemeClr>
          </a:gs>
        </a:gsLst>
        <a:path path="circle">
          <a:fillToRect l="24000" t="44000" r="24000" b="12000"/>
        </a:path>
      </a:gradFill>
    </a:bgFillStyleLst>
  </a:fmtScheme>
</a:themeOverride>
</file>

<file path=ppt/theme/themeOverride9.xml><?xml version="1.0" encoding="utf-8"?>
<a:themeOverride xmlns:a="http://schemas.openxmlformats.org/drawingml/2006/main">
  <a:clrScheme name="Воздушный поток">
    <a:dk1>
      <a:sysClr val="windowText" lastClr="000000"/>
    </a:dk1>
    <a:lt1>
      <a:sysClr val="window" lastClr="FFFFFF"/>
    </a:lt1>
    <a:dk2>
      <a:srgbClr val="212745"/>
    </a:dk2>
    <a:lt2>
      <a:srgbClr val="B4DCFA"/>
    </a:lt2>
    <a:accent1>
      <a:srgbClr val="4E67C8"/>
    </a:accent1>
    <a:accent2>
      <a:srgbClr val="5ECCF3"/>
    </a:accent2>
    <a:accent3>
      <a:srgbClr val="A7EA52"/>
    </a:accent3>
    <a:accent4>
      <a:srgbClr val="5DCEAF"/>
    </a:accent4>
    <a:accent5>
      <a:srgbClr val="FF8021"/>
    </a:accent5>
    <a:accent6>
      <a:srgbClr val="F14124"/>
    </a:accent6>
    <a:hlink>
      <a:srgbClr val="56C7AA"/>
    </a:hlink>
    <a:folHlink>
      <a:srgbClr val="59A8D1"/>
    </a:folHlink>
  </a:clrScheme>
  <a:fontScheme name="Воздушный поток">
    <a:majorFont>
      <a:latin typeface="Trebuchet MS"/>
      <a:ea typeface=""/>
      <a:cs typeface=""/>
      <a:font script="Jpan" typeface="HGｺﾞｼｯｸM"/>
      <a:font script="Hang" typeface="HY그래픽B"/>
      <a:font script="Hans" typeface="方正姚体"/>
      <a:font script="Hant" typeface="微軟正黑體"/>
      <a:font script="Arab" typeface="Tahoma"/>
      <a:font script="Hebr" typeface="Gisha"/>
      <a:font script="Thai" typeface="Iris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ajorFont>
    <a:minorFont>
      <a:latin typeface="Trebuchet MS"/>
      <a:ea typeface=""/>
      <a:cs typeface=""/>
      <a:font script="Jpan" typeface="HGｺﾞｼｯｸM"/>
      <a:font script="Hang" typeface="HY그래픽M"/>
      <a:font script="Hans" typeface="方正姚体"/>
      <a:font script="Hant" typeface="微軟正黑體"/>
      <a:font script="Arab" typeface="Tahoma"/>
      <a:font script="Hebr" typeface="Gisha"/>
      <a:font script="Thai" typeface="Iris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Воздушный поток">
    <a:fillStyleLst>
      <a:solidFill>
        <a:schemeClr val="phClr"/>
      </a:solidFill>
      <a:gradFill rotWithShape="1">
        <a:gsLst>
          <a:gs pos="28000">
            <a:schemeClr val="phClr">
              <a:tint val="18000"/>
              <a:satMod val="120000"/>
              <a:lumMod val="88000"/>
            </a:schemeClr>
          </a:gs>
          <a:gs pos="100000">
            <a:schemeClr val="phClr">
              <a:tint val="40000"/>
              <a:satMod val="100000"/>
              <a:lumMod val="78000"/>
            </a:schemeClr>
          </a:gs>
        </a:gsLst>
        <a:lin ang="5400000" scaled="0"/>
      </a:gradFill>
      <a:gradFill rotWithShape="1">
        <a:gsLst>
          <a:gs pos="0">
            <a:schemeClr val="phClr">
              <a:lumMod val="95000"/>
            </a:schemeClr>
          </a:gs>
          <a:gs pos="100000">
            <a:schemeClr val="phClr">
              <a:shade val="82000"/>
              <a:satMod val="125000"/>
              <a:lumMod val="74000"/>
            </a:schemeClr>
          </a:gs>
        </a:gsLst>
        <a:lin ang="5400000" scaled="0"/>
      </a:gradFill>
    </a:fillStyleLst>
    <a:lnStyleLst>
      <a:ln w="9525" cap="flat" cmpd="sng" algn="ctr">
        <a:solidFill>
          <a:schemeClr val="phClr"/>
        </a:solidFill>
        <a:prstDash val="solid"/>
      </a:ln>
      <a:ln w="15875" cap="flat" cmpd="sng" algn="ctr">
        <a:solidFill>
          <a:schemeClr val="phClr">
            <a:shade val="75000"/>
            <a:satMod val="125000"/>
            <a:lumMod val="7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</a:effectStyle>
      <a:effectStyle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balanced" dir="tr"/>
        </a:scene3d>
        <a:sp3d prstMaterial="matte">
          <a:bevelT w="19050" h="38100"/>
        </a:sp3d>
      </a:effectStyle>
      <a:effectStyle>
        <a:effectLst>
          <a:reflection blurRad="38100" stA="26000" endPos="23000" dist="25400" dir="5400000" sy="-100000" rotWithShape="0"/>
        </a:effectLst>
        <a:scene3d>
          <a:camera prst="orthographicFront">
            <a:rot lat="0" lon="0" rev="0"/>
          </a:camera>
          <a:lightRig rig="balanced" dir="tr"/>
        </a:scene3d>
        <a:sp3d contourW="14605" prstMaterial="plastic">
          <a:bevelT w="50800"/>
          <a:contourClr>
            <a:schemeClr val="phClr">
              <a:shade val="30000"/>
              <a:satMod val="120000"/>
            </a:schemeClr>
          </a:contourClr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98000"/>
              <a:shade val="90000"/>
              <a:satMod val="160000"/>
              <a:lumMod val="100000"/>
            </a:schemeClr>
          </a:gs>
          <a:gs pos="60000">
            <a:schemeClr val="phClr">
              <a:tint val="95000"/>
              <a:shade val="100000"/>
              <a:satMod val="130000"/>
              <a:lumMod val="130000"/>
            </a:schemeClr>
          </a:gs>
          <a:gs pos="100000">
            <a:schemeClr val="phClr">
              <a:tint val="97000"/>
              <a:shade val="100000"/>
              <a:hueMod val="100000"/>
              <a:satMod val="140000"/>
              <a:lumMod val="80000"/>
            </a:schemeClr>
          </a:gs>
        </a:gsLst>
        <a:path path="circle">
          <a:fillToRect l="20000" t="10000" r="20000" b="60000"/>
        </a:path>
      </a:gradFill>
      <a:gradFill rotWithShape="1">
        <a:gsLst>
          <a:gs pos="0">
            <a:schemeClr val="phClr">
              <a:tint val="94000"/>
              <a:satMod val="160000"/>
              <a:lumMod val="160000"/>
            </a:schemeClr>
          </a:gs>
          <a:gs pos="42000">
            <a:schemeClr val="phClr">
              <a:tint val="94000"/>
              <a:shade val="94000"/>
              <a:satMod val="160000"/>
              <a:lumMod val="130000"/>
            </a:schemeClr>
          </a:gs>
          <a:gs pos="100000">
            <a:schemeClr val="phClr">
              <a:tint val="97000"/>
              <a:shade val="94000"/>
              <a:satMod val="180000"/>
              <a:lumMod val="84000"/>
            </a:schemeClr>
          </a:gs>
        </a:gsLst>
        <a:path path="circle">
          <a:fillToRect l="24000" t="44000" r="24000" b="12000"/>
        </a:path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TemplateFile" ma:contentTypeID="0x010100BB2780C3CC07BD4BAA623FF9571645580400D1570604EA743043A2641365C0E91715" ma:contentTypeVersion="55" ma:contentTypeDescription="Create a new document." ma:contentTypeScope="" ma:versionID="2c496a0f341a72d7e8cbd42eb499a6d4">
  <xsd:schema xmlns:xsd="http://www.w3.org/2001/XMLSchema" xmlns:xs="http://www.w3.org/2001/XMLSchema" xmlns:p="http://schemas.microsoft.com/office/2006/metadata/properties" xmlns:ns2="9d035d7d-02e5-4a00-8b62-9a556aabc7b5" xmlns:ns3="91e8d559-4d54-460d-ba58-5d5027f88b4d" targetNamespace="http://schemas.microsoft.com/office/2006/metadata/properties" ma:root="true" ma:fieldsID="2bcea688bd265da693c2f253e50f4ab0" ns2:_="" ns3:_="">
    <xsd:import namespace="9d035d7d-02e5-4a00-8b62-9a556aabc7b5"/>
    <xsd:import namespace="91e8d559-4d54-460d-ba58-5d5027f88b4d"/>
    <xsd:element name="properties">
      <xsd:complexType>
        <xsd:sequence>
          <xsd:element name="documentManagement">
            <xsd:complexType>
              <xsd:all>
                <xsd:element ref="ns2:AcquiredFrom" minOccurs="0"/>
                <xsd:element ref="ns2:UACurrentWords" minOccurs="0"/>
                <xsd:element ref="ns2:TPApplication" minOccurs="0"/>
                <xsd:element ref="ns2:ApprovalLog" minOccurs="0"/>
                <xsd:element ref="ns2:ApprovalStatus" minOccurs="0"/>
                <xsd:element ref="ns2:AssetStart" minOccurs="0"/>
                <xsd:element ref="ns2:AssetExpire" minOccurs="0"/>
                <xsd:element ref="ns2:AssetId" minOccurs="0"/>
                <xsd:element ref="ns2:IsSearchable" minOccurs="0"/>
                <xsd:element ref="ns2:AssetType" minOccurs="0"/>
                <xsd:element ref="ns2:APAuthor" minOccurs="0"/>
                <xsd:element ref="ns2:AverageRating" minOccurs="0"/>
                <xsd:element ref="ns2:BlockPublish" minOccurs="0"/>
                <xsd:element ref="ns2:BugNumber" minOccurs="0"/>
                <xsd:element ref="ns2:CampaignTagsTaxHTField0" minOccurs="0"/>
                <xsd:element ref="ns2:TPClientViewer" minOccurs="0"/>
                <xsd:element ref="ns2:ClipArtFilename" minOccurs="0"/>
                <xsd:element ref="ns2:TPCommandLine" minOccurs="0"/>
                <xsd:element ref="ns2:TPComponent" minOccurs="0"/>
                <xsd:element ref="ns2:ContentItem" minOccurs="0"/>
                <xsd:element ref="ns2:CrawlForDependencies" minOccurs="0"/>
                <xsd:element ref="ns2:CSXHash" minOccurs="0"/>
                <xsd:element ref="ns2:CSXSubmissionMarket" minOccurs="0"/>
                <xsd:element ref="ns2:CSXUpdate" minOccurs="0"/>
                <xsd:element ref="ns2:IntlLangReviewDate" minOccurs="0"/>
                <xsd:element ref="ns2:IsDeleted" minOccurs="0"/>
                <xsd:element ref="ns2:APDescription" minOccurs="0"/>
                <xsd:element ref="ns2:DirectSourceMarket" minOccurs="0"/>
                <xsd:element ref="ns2:Downloads" minOccurs="0"/>
                <xsd:element ref="ns2:DSATActionTaken" minOccurs="0"/>
                <xsd:element ref="ns2:APEditor" minOccurs="0"/>
                <xsd:element ref="ns2:EditorialStatus" minOccurs="0"/>
                <xsd:element ref="ns2:EditorialTags" minOccurs="0"/>
                <xsd:element ref="ns2:TPExecutable" minOccurs="0"/>
                <xsd:element ref="ns2:FeatureTagsTaxHTField0" minOccurs="0"/>
                <xsd:element ref="ns2:TPFriendlyName" minOccurs="0"/>
                <xsd:element ref="ns2:FriendlyTitle" minOccurs="0"/>
                <xsd:element ref="ns2:PrimaryImageGen" minOccurs="0"/>
                <xsd:element ref="ns2:HandoffToMSDN" minOccurs="0"/>
                <xsd:element ref="ns2:InProjectListLookup" minOccurs="0"/>
                <xsd:element ref="ns2:TPInstallLocation" minOccurs="0"/>
                <xsd:element ref="ns2:InternalTagsTaxHTField0" minOccurs="0"/>
                <xsd:element ref="ns2:IntlLangReview" minOccurs="0"/>
                <xsd:element ref="ns2:IntlLangReviewer" minOccurs="0"/>
                <xsd:element ref="ns2:MarketSpecific" minOccurs="0"/>
                <xsd:element ref="ns2:LastCompleteVersionLookup" minOccurs="0"/>
                <xsd:element ref="ns2:LastHandOff" minOccurs="0"/>
                <xsd:element ref="ns2:LastModifiedDateTime" minOccurs="0"/>
                <xsd:element ref="ns2:LastPreviewErrorLookup" minOccurs="0"/>
                <xsd:element ref="ns2:LastPreviewResultLookup" minOccurs="0"/>
                <xsd:element ref="ns2:LastPreviewAttemptDateLookup" minOccurs="0"/>
                <xsd:element ref="ns2:LastPreviewedByLookup" minOccurs="0"/>
                <xsd:element ref="ns2:LastPreviewTimeLookup" minOccurs="0"/>
                <xsd:element ref="ns2:LastPreviewVersionLookup" minOccurs="0"/>
                <xsd:element ref="ns2:LastPublishErrorLookup" minOccurs="0"/>
                <xsd:element ref="ns2:LastPublishResultLookup" minOccurs="0"/>
                <xsd:element ref="ns2:LastPublishAttemptDateLookup" minOccurs="0"/>
                <xsd:element ref="ns2:LastPublishedByLookup" minOccurs="0"/>
                <xsd:element ref="ns2:LastPublishTimeLookup" minOccurs="0"/>
                <xsd:element ref="ns2:LastPublishVersionLookup" minOccurs="0"/>
                <xsd:element ref="ns2:TPLaunchHelpLinkType" minOccurs="0"/>
                <xsd:element ref="ns2:LegacyData" minOccurs="0"/>
                <xsd:element ref="ns2:TPLaunchHelpLink" minOccurs="0"/>
                <xsd:element ref="ns2:LocComments" minOccurs="0"/>
                <xsd:element ref="ns2:LocLastLocAttemptVersionLookup" minOccurs="0"/>
                <xsd:element ref="ns2:LocLastLocAttemptVersionTypeLookup" minOccurs="0"/>
                <xsd:element ref="ns2:LocManualTestRequired" minOccurs="0"/>
                <xsd:element ref="ns2:LocMarketGroupTiers2" minOccurs="0"/>
                <xsd:element ref="ns2:LocNewPublishedVersionLookup" minOccurs="0"/>
                <xsd:element ref="ns2:LocOverallHandbackStatusLookup" minOccurs="0"/>
                <xsd:element ref="ns2:LocOverallLocStatusLookup" minOccurs="0"/>
                <xsd:element ref="ns2:LocOverallPreviewStatusLookup" minOccurs="0"/>
                <xsd:element ref="ns2:LocOverallPublishStatusLookup" minOccurs="0"/>
                <xsd:element ref="ns2:IntlLocPriority" minOccurs="0"/>
                <xsd:element ref="ns2:LocProcessedForHandoffsLookup" minOccurs="0"/>
                <xsd:element ref="ns2:LocProcessedForMarketsLookup" minOccurs="0"/>
                <xsd:element ref="ns2:LocPublishedDependentAssetsLookup" minOccurs="0"/>
                <xsd:element ref="ns2:LocPublishedLinkedAssetsLookup" minOccurs="0"/>
                <xsd:element ref="ns2:LocRecommendedHandoff" minOccurs="0"/>
                <xsd:element ref="ns2:LocalizationTagsTaxHTField0" minOccurs="0"/>
                <xsd:element ref="ns2:MachineTranslated" minOccurs="0"/>
                <xsd:element ref="ns2:Manager" minOccurs="0"/>
                <xsd:element ref="ns2:Markets" minOccurs="0"/>
                <xsd:element ref="ns2:Milestone" minOccurs="0"/>
                <xsd:element ref="ns2:TPNamespace" minOccurs="0"/>
                <xsd:element ref="ns2:NumericId" minOccurs="0"/>
                <xsd:element ref="ns2:NumOfRatingsLookup" minOccurs="0"/>
                <xsd:element ref="ns2:OOCacheId" minOccurs="0"/>
                <xsd:element ref="ns2:OpenTemplate" minOccurs="0"/>
                <xsd:element ref="ns2:OriginAsset" minOccurs="0"/>
                <xsd:element ref="ns2:OriginalRelease" minOccurs="0"/>
                <xsd:element ref="ns2:OriginalSourceMarket" minOccurs="0"/>
                <xsd:element ref="ns2:OutputCachingOn" minOccurs="0"/>
                <xsd:element ref="ns2:ParentAssetId" minOccurs="0"/>
                <xsd:element ref="ns2:PlannedPubDate" minOccurs="0"/>
                <xsd:element ref="ns2:PolicheckWords" minOccurs="0"/>
                <xsd:element ref="ns2:BusinessGroup" minOccurs="0"/>
                <xsd:element ref="ns2:UAProjectedTotalWords" minOccurs="0"/>
                <xsd:element ref="ns2:Provider" minOccurs="0"/>
                <xsd:element ref="ns2:Providers" minOccurs="0"/>
                <xsd:element ref="ns2:PublishStatusLookup" minOccurs="0"/>
                <xsd:element ref="ns2:PublishTargets" minOccurs="0"/>
                <xsd:element ref="ns2:RecommendationsModifier" minOccurs="0"/>
                <xsd:element ref="ns2:ArtSampleDocs" minOccurs="0"/>
                <xsd:element ref="ns2:ScenarioTagsTaxHTField0" minOccurs="0"/>
                <xsd:element ref="ns2:ShowIn" minOccurs="0"/>
                <xsd:element ref="ns2:SourceTitle" minOccurs="0"/>
                <xsd:element ref="ns2:CSXSubmissionDate" minOccurs="0"/>
                <xsd:element ref="ns2:SubmitterId" minOccurs="0"/>
                <xsd:element ref="ns2:TaxCatchAll" minOccurs="0"/>
                <xsd:element ref="ns2:TaxCatchAllLabel" minOccurs="0"/>
                <xsd:element ref="ns2:TemplateStatus" minOccurs="0"/>
                <xsd:element ref="ns2:TemplateTemplateType" minOccurs="0"/>
                <xsd:element ref="ns2:ThumbnailAssetId" minOccurs="0"/>
                <xsd:element ref="ns2:TimesCloned" minOccurs="0"/>
                <xsd:element ref="ns2:TrustLevel" minOccurs="0"/>
                <xsd:element ref="ns2:UALocComments" minOccurs="0"/>
                <xsd:element ref="ns2:UALocRecommendation" minOccurs="0"/>
                <xsd:element ref="ns2:UANotes" minOccurs="0"/>
                <xsd:element ref="ns2:TPAppVersion" minOccurs="0"/>
                <xsd:element ref="ns2:VoteCount" minOccurs="0"/>
                <xsd:element ref="ns3:Description0" minOccurs="0"/>
                <xsd:element ref="ns3:Component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d035d7d-02e5-4a00-8b62-9a556aabc7b5" elementFormDefault="qualified">
    <xsd:import namespace="http://schemas.microsoft.com/office/2006/documentManagement/types"/>
    <xsd:import namespace="http://schemas.microsoft.com/office/infopath/2007/PartnerControls"/>
    <xsd:element name="AcquiredFrom" ma:index="1" nillable="true" ma:displayName="Acquired From" ma:default="Internal MS" ma:internalName="AcquiredFrom" ma:readOnly="false">
      <xsd:simpleType>
        <xsd:restriction base="dms:Choice">
          <xsd:enumeration value="Internal MS"/>
          <xsd:enumeration value="Community"/>
          <xsd:enumeration value="MVP"/>
          <xsd:enumeration value="Publisher"/>
          <xsd:enumeration value="Partner"/>
          <xsd:enumeration value="None"/>
        </xsd:restriction>
      </xsd:simpleType>
    </xsd:element>
    <xsd:element name="UACurrentWords" ma:index="2" nillable="true" ma:displayName="Actual Word Count" ma:default="" ma:internalName="UACurrentWords" ma:readOnly="false">
      <xsd:simpleType>
        <xsd:restriction base="dms:Unknown"/>
      </xsd:simpleType>
    </xsd:element>
    <xsd:element name="TPApplication" ma:index="3" nillable="true" ma:displayName="Application to Open Template With" ma:default="" ma:internalName="TPApplication">
      <xsd:simpleType>
        <xsd:restriction base="dms:Text"/>
      </xsd:simpleType>
    </xsd:element>
    <xsd:element name="ApprovalLog" ma:index="4" nillable="true" ma:displayName="Approval Log" ma:default="" ma:hidden="true" ma:internalName="ApprovalLog" ma:readOnly="false">
      <xsd:simpleType>
        <xsd:restriction base="dms:Note"/>
      </xsd:simpleType>
    </xsd:element>
    <xsd:element name="ApprovalStatus" ma:index="5" nillable="true" ma:displayName="Approval Status" ma:default="InProgress" ma:internalName="ApprovalStatus" ma:readOnly="false">
      <xsd:simpleType>
        <xsd:restriction base="dms:Choice">
          <xsd:enumeration value="InProgress"/>
          <xsd:enumeration value="Rejected"/>
          <xsd:enumeration value="Questionable"/>
          <xsd:enumeration value="ApprovedAutomatic"/>
          <xsd:enumeration value="ApprovedManual"/>
          <xsd:enumeration value="On Hold"/>
          <xsd:enumeration value="Needs Review"/>
          <xsd:enumeration value="A Violation"/>
          <xsd:enumeration value="Unpublished Violation"/>
        </xsd:restriction>
      </xsd:simpleType>
    </xsd:element>
    <xsd:element name="AssetStart" ma:index="6" nillable="true" ma:displayName="Asset Begin Date" ma:default="[Today]" ma:internalName="AssetStart" ma:readOnly="false">
      <xsd:simpleType>
        <xsd:restriction base="dms:DateTime"/>
      </xsd:simpleType>
    </xsd:element>
    <xsd:element name="AssetExpire" ma:index="7" nillable="true" ma:displayName="Asset End Date" ma:default="2029-01-01T00:00:00Z" ma:internalName="AssetExpire" ma:readOnly="false">
      <xsd:simpleType>
        <xsd:restriction base="dms:DateTime"/>
      </xsd:simpleType>
    </xsd:element>
    <xsd:element name="AssetId" ma:index="8" nillable="true" ma:displayName="Asset ID" ma:default="" ma:indexed="true" ma:internalName="AssetId" ma:readOnly="false">
      <xsd:simpleType>
        <xsd:restriction base="dms:Text">
          <xsd:maxLength value="255"/>
        </xsd:restriction>
      </xsd:simpleType>
    </xsd:element>
    <xsd:element name="IsSearchable" ma:index="9" nillable="true" ma:displayName="Asset Searchable?" ma:default="true" ma:internalName="IsSearchable" ma:readOnly="false">
      <xsd:simpleType>
        <xsd:restriction base="dms:Boolean"/>
      </xsd:simpleType>
    </xsd:element>
    <xsd:element name="AssetType" ma:index="10" nillable="true" ma:displayName="Asset Type" ma:default="" ma:internalName="AssetType" ma:readOnly="false">
      <xsd:simpleType>
        <xsd:restriction base="dms:Unknown"/>
      </xsd:simpleType>
    </xsd:element>
    <xsd:element name="APAuthor" ma:index="11" nillable="true" ma:displayName="Author" ma:default="" ma:list="UserInfo" ma:internalName="APAuth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AverageRating" ma:index="12" nillable="true" ma:displayName="Average Rating" ma:internalName="AverageRating" ma:readOnly="false">
      <xsd:simpleType>
        <xsd:restriction base="dms:Text"/>
      </xsd:simpleType>
    </xsd:element>
    <xsd:element name="BlockPublish" ma:index="13" nillable="true" ma:displayName="Block from Publishing?" ma:default="" ma:internalName="BlockPublish" ma:readOnly="false">
      <xsd:simpleType>
        <xsd:restriction base="dms:Boolean"/>
      </xsd:simpleType>
    </xsd:element>
    <xsd:element name="BugNumber" ma:index="14" nillable="true" ma:displayName="Bug Number" ma:default="" ma:internalName="BugNumber" ma:readOnly="false">
      <xsd:simpleType>
        <xsd:restriction base="dms:Text"/>
      </xsd:simpleType>
    </xsd:element>
    <xsd:element name="CampaignTagsTaxHTField0" ma:index="16" nillable="true" ma:taxonomy="true" ma:internalName="CampaignTagsTaxHTField0" ma:taxonomyFieldName="CampaignTags" ma:displayName="Campaigns" ma:readOnly="false" ma:default="" ma:fieldId="{dc117081-80f4-4e10-b46d-e6dc6854316c}" ma:taxonomyMulti="true" ma:sspId="8f79753a-75d3-41f5-8ca3-40b843941b4f" ma:termSetId="ca0e50d4-faa1-44ce-961e-bb1441c60e6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ClientViewer" ma:index="17" nillable="true" ma:displayName="Client Viewer" ma:default="" ma:internalName="TPClientViewer">
      <xsd:simpleType>
        <xsd:restriction base="dms:Text"/>
      </xsd:simpleType>
    </xsd:element>
    <xsd:element name="ClipArtFilename" ma:index="18" nillable="true" ma:displayName="Clip Art Name" ma:default="" ma:internalName="ClipArtFilename" ma:readOnly="false">
      <xsd:simpleType>
        <xsd:restriction base="dms:Text"/>
      </xsd:simpleType>
    </xsd:element>
    <xsd:element name="TPCommandLine" ma:index="19" nillable="true" ma:displayName="Command Line" ma:default="" ma:internalName="TPCommandLine">
      <xsd:simpleType>
        <xsd:restriction base="dms:Text"/>
      </xsd:simpleType>
    </xsd:element>
    <xsd:element name="TPComponent" ma:index="20" nillable="true" ma:displayName="Component" ma:default="" ma:internalName="TPComponent">
      <xsd:simpleType>
        <xsd:restriction base="dms:Text"/>
      </xsd:simpleType>
    </xsd:element>
    <xsd:element name="ContentItem" ma:index="21" nillable="true" ma:displayName="Content Item" ma:default="" ma:hidden="true" ma:internalName="ContentItem" ma:readOnly="false">
      <xsd:simpleType>
        <xsd:restriction base="dms:Unknown"/>
      </xsd:simpleType>
    </xsd:element>
    <xsd:element name="CrawlForDependencies" ma:index="23" nillable="true" ma:displayName="Crawl for Dependencies?" ma:default="true" ma:internalName="CrawlForDependencies" ma:readOnly="false">
      <xsd:simpleType>
        <xsd:restriction base="dms:Boolean"/>
      </xsd:simpleType>
    </xsd:element>
    <xsd:element name="CSXHash" ma:index="26" nillable="true" ma:displayName="CSX Hash" ma:default="" ma:indexed="true" ma:internalName="CSXHash" ma:readOnly="false">
      <xsd:simpleType>
        <xsd:restriction base="dms:Text"/>
      </xsd:simpleType>
    </xsd:element>
    <xsd:element name="CSXSubmissionMarket" ma:index="27" nillable="true" ma:displayName="CSX Submission Market" ma:default="" ma:list="{41FC7ADF-4C62-4413-95B2-CDE72C4AD396}" ma:internalName="CSXSubmissionMarket" ma:readOnly="false" ma:showField="MarketName" ma:web="9d035d7d-02e5-4a00-8b62-9a556aabc7b5">
      <xsd:simpleType>
        <xsd:restriction base="dms:Lookup"/>
      </xsd:simpleType>
    </xsd:element>
    <xsd:element name="CSXUpdate" ma:index="28" nillable="true" ma:displayName="CSX Updated?" ma:default="false" ma:internalName="CSXUpdate" ma:readOnly="false">
      <xsd:simpleType>
        <xsd:restriction base="dms:Boolean"/>
      </xsd:simpleType>
    </xsd:element>
    <xsd:element name="IntlLangReviewDate" ma:index="29" nillable="true" ma:displayName="Date to Complete Intl QA" ma:default="" ma:internalName="IntlLangReviewDate" ma:readOnly="false">
      <xsd:simpleType>
        <xsd:restriction base="dms:DateTime"/>
      </xsd:simpleType>
    </xsd:element>
    <xsd:element name="IsDeleted" ma:index="30" nillable="true" ma:displayName="Deleted?" ma:default="" ma:internalName="IsDeleted" ma:readOnly="false">
      <xsd:simpleType>
        <xsd:restriction base="dms:Boolean"/>
      </xsd:simpleType>
    </xsd:element>
    <xsd:element name="APDescription" ma:index="31" nillable="true" ma:displayName="Description" ma:default="" ma:internalName="APDescription" ma:readOnly="false">
      <xsd:simpleType>
        <xsd:restriction base="dms:Note"/>
      </xsd:simpleType>
    </xsd:element>
    <xsd:element name="DirectSourceMarket" ma:index="32" nillable="true" ma:displayName="Direct Source Market Group" ma:default="" ma:internalName="DirectSourceMarket" ma:readOnly="false">
      <xsd:simpleType>
        <xsd:restriction base="dms:Text"/>
      </xsd:simpleType>
    </xsd:element>
    <xsd:element name="Downloads" ma:index="33" nillable="true" ma:displayName="Downloads" ma:default="0" ma:hidden="true" ma:internalName="Downloads" ma:readOnly="false">
      <xsd:simpleType>
        <xsd:restriction base="dms:Unknown"/>
      </xsd:simpleType>
    </xsd:element>
    <xsd:element name="DSATActionTaken" ma:index="34" nillable="true" ma:displayName="DSAT Action Taken" ma:default="" ma:internalName="DSATActionTaken" ma:readOnly="false">
      <xsd:simpleType>
        <xsd:restriction base="dms:Choice">
          <xsd:enumeration value="Best Bets"/>
          <xsd:enumeration value="Expire"/>
          <xsd:enumeration value="Hide"/>
          <xsd:enumeration value="None"/>
        </xsd:restriction>
      </xsd:simpleType>
    </xsd:element>
    <xsd:element name="APEditor" ma:index="35" nillable="true" ma:displayName="Editor" ma:default="" ma:list="UserInfo" ma:internalName="APEdit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ditorialStatus" ma:index="36" nillable="true" ma:displayName="Editorial Status" ma:default="" ma:internalName="EditorialStatus" ma:readOnly="false">
      <xsd:simpleType>
        <xsd:restriction base="dms:Unknown"/>
      </xsd:simpleType>
    </xsd:element>
    <xsd:element name="EditorialTags" ma:index="37" nillable="true" ma:displayName="Editorial Tags" ma:default="" ma:internalName="EditorialTags">
      <xsd:simpleType>
        <xsd:restriction base="dms:Unknown"/>
      </xsd:simpleType>
    </xsd:element>
    <xsd:element name="TPExecutable" ma:index="38" nillable="true" ma:displayName="Executable" ma:default="" ma:internalName="TPExecutable">
      <xsd:simpleType>
        <xsd:restriction base="dms:Text"/>
      </xsd:simpleType>
    </xsd:element>
    <xsd:element name="FeatureTagsTaxHTField0" ma:index="40" nillable="true" ma:taxonomy="true" ma:internalName="FeatureTagsTaxHTField0" ma:taxonomyFieldName="FeatureTags" ma:displayName="Features" ma:readOnly="false" ma:default="" ma:fieldId="{5e663266-dbf1-446f-b076-28feab654dae}" ma:taxonomyMulti="true" ma:sspId="8f79753a-75d3-41f5-8ca3-40b843941b4f" ma:termSetId="f1ab6845-967d-4854-a0ba-4ec07f0f811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FriendlyName" ma:index="41" nillable="true" ma:displayName="Friendly Name" ma:default="" ma:internalName="TPFriendlyName">
      <xsd:simpleType>
        <xsd:restriction base="dms:Text"/>
      </xsd:simpleType>
    </xsd:element>
    <xsd:element name="FriendlyTitle" ma:index="42" nillable="true" ma:displayName="Friendly Title" ma:default="" ma:description="Shorter title to be used when displaying search results" ma:internalName="FriendlyTitle" ma:readOnly="false">
      <xsd:simpleType>
        <xsd:restriction base="dms:Text"/>
      </xsd:simpleType>
    </xsd:element>
    <xsd:element name="PrimaryImageGen" ma:index="43" nillable="true" ma:displayName="Generate Images?" ma:default="true" ma:internalName="PrimaryImageGen">
      <xsd:simpleType>
        <xsd:restriction base="dms:Boolean"/>
      </xsd:simpleType>
    </xsd:element>
    <xsd:element name="HandoffToMSDN" ma:index="44" nillable="true" ma:displayName="Handoff To MSDN Date" ma:default="" ma:internalName="HandoffToMSDN" ma:readOnly="false">
      <xsd:simpleType>
        <xsd:restriction base="dms:DateTime"/>
      </xsd:simpleType>
    </xsd:element>
    <xsd:element name="InProjectListLookup" ma:index="45" nillable="true" ma:displayName="InProjectListLookup" ma:list="{CD722278-12DA-4BA9-B56C-2624CA46C480}" ma:internalName="InProjectListLookup" ma:readOnly="true" ma:showField="InProjectList" ma:web="9d035d7d-02e5-4a00-8b62-9a556aabc7b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InstallLocation" ma:index="46" nillable="true" ma:displayName="Install Location" ma:default="" ma:internalName="TPInstallLocation">
      <xsd:simpleType>
        <xsd:restriction base="dms:Text"/>
      </xsd:simpleType>
    </xsd:element>
    <xsd:element name="InternalTagsTaxHTField0" ma:index="48" nillable="true" ma:taxonomy="true" ma:internalName="InternalTagsTaxHTField0" ma:taxonomyFieldName="InternalTags" ma:displayName="Internal Tags" ma:readOnly="false" ma:default="" ma:fieldId="{65226a81-6f17-445b-9321-8ea42e2eee04}" ma:taxonomyMulti="true" ma:sspId="8f79753a-75d3-41f5-8ca3-40b843941b4f" ma:termSetId="82b6639e-f7fc-4c18-ad2d-003a6e707765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IntlLangReview" ma:index="49" nillable="true" ma:displayName="Intl Lang QA Review Required?" ma:default="" ma:internalName="IntlLangReview" ma:readOnly="false">
      <xsd:simpleType>
        <xsd:restriction base="dms:Boolean"/>
      </xsd:simpleType>
    </xsd:element>
    <xsd:element name="IntlLangReviewer" ma:index="50" nillable="true" ma:displayName="Intl Lang QA Reviewer" ma:default="" ma:internalName="IntlLangReviewer" ma:readOnly="false">
      <xsd:simpleType>
        <xsd:restriction base="dms:Text"/>
      </xsd:simpleType>
    </xsd:element>
    <xsd:element name="MarketSpecific" ma:index="51" nillable="true" ma:displayName="Is Market Specific?" ma:default="" ma:internalName="MarketSpecific" ma:readOnly="false">
      <xsd:simpleType>
        <xsd:restriction base="dms:Boolean"/>
      </xsd:simpleType>
    </xsd:element>
    <xsd:element name="LastCompleteVersionLookup" ma:index="52" nillable="true" ma:displayName="Last Complete Version Lookup" ma:default="" ma:list="{CD722278-12DA-4BA9-B56C-2624CA46C480}" ma:internalName="LastCompleteVersionLookup" ma:readOnly="true" ma:showField="LastCompleteVersion" ma:web="9d035d7d-02e5-4a00-8b62-9a556aabc7b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HandOff" ma:index="53" nillable="true" ma:displayName="Last Hand-off" ma:default="" ma:internalName="LastHandOff" ma:readOnly="false">
      <xsd:simpleType>
        <xsd:restriction base="dms:DateTime"/>
      </xsd:simpleType>
    </xsd:element>
    <xsd:element name="LastModifiedDateTime" ma:index="54" nillable="true" ma:displayName="Last Modified Date" ma:default="" ma:internalName="LastModifiedDateTime" ma:readOnly="false">
      <xsd:simpleType>
        <xsd:restriction base="dms:DateTime"/>
      </xsd:simpleType>
    </xsd:element>
    <xsd:element name="LastPreviewErrorLookup" ma:index="55" nillable="true" ma:displayName="Last Preview Attempt Error" ma:default="" ma:list="{CD722278-12DA-4BA9-B56C-2624CA46C480}" ma:internalName="LastPreviewErrorLookup" ma:readOnly="true" ma:showField="LastPreviewError" ma:web="9d035d7d-02e5-4a00-8b62-9a556aabc7b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ResultLookup" ma:index="56" nillable="true" ma:displayName="Last Preview Attempt Result" ma:default="" ma:list="{CD722278-12DA-4BA9-B56C-2624CA46C480}" ma:internalName="LastPreviewResultLookup" ma:readOnly="true" ma:showField="LastPreviewResult" ma:web="9d035d7d-02e5-4a00-8b62-9a556aabc7b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AttemptDateLookup" ma:index="57" nillable="true" ma:displayName="Last Preview Attempted On" ma:default="" ma:list="{CD722278-12DA-4BA9-B56C-2624CA46C480}" ma:internalName="LastPreviewAttemptDateLookup" ma:readOnly="true" ma:showField="LastPreviewAttemptDate" ma:web="9d035d7d-02e5-4a00-8b62-9a556aabc7b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edByLookup" ma:index="58" nillable="true" ma:displayName="Last Previewed By" ma:default="" ma:list="{CD722278-12DA-4BA9-B56C-2624CA46C480}" ma:internalName="LastPreviewedByLookup" ma:readOnly="true" ma:showField="LastPreviewedBy" ma:web="9d035d7d-02e5-4a00-8b62-9a556aabc7b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TimeLookup" ma:index="59" nillable="true" ma:displayName="Last Previewed Date" ma:default="" ma:list="{CD722278-12DA-4BA9-B56C-2624CA46C480}" ma:internalName="LastPreviewTimeLookup" ma:readOnly="true" ma:showField="LastPreviewTime" ma:web="9d035d7d-02e5-4a00-8b62-9a556aabc7b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VersionLookup" ma:index="60" nillable="true" ma:displayName="Last Previewed Version" ma:default="" ma:list="{CD722278-12DA-4BA9-B56C-2624CA46C480}" ma:internalName="LastPreviewVersionLookup" ma:readOnly="true" ma:showField="LastPreviewVersion" ma:web="9d035d7d-02e5-4a00-8b62-9a556aabc7b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rrorLookup" ma:index="61" nillable="true" ma:displayName="Last Publish Attempt Error" ma:default="" ma:list="{CD722278-12DA-4BA9-B56C-2624CA46C480}" ma:internalName="LastPublishErrorLookup" ma:readOnly="true" ma:showField="LastPublishError" ma:web="9d035d7d-02e5-4a00-8b62-9a556aabc7b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ResultLookup" ma:index="62" nillable="true" ma:displayName="Last Publish Attempt Result" ma:default="" ma:list="{CD722278-12DA-4BA9-B56C-2624CA46C480}" ma:internalName="LastPublishResultLookup" ma:readOnly="true" ma:showField="LastPublishResult" ma:web="9d035d7d-02e5-4a00-8b62-9a556aabc7b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AttemptDateLookup" ma:index="63" nillable="true" ma:displayName="Last Publish Attempted On" ma:default="" ma:list="{CD722278-12DA-4BA9-B56C-2624CA46C480}" ma:internalName="LastPublishAttemptDateLookup" ma:readOnly="true" ma:showField="LastPublishAttemptDate" ma:web="9d035d7d-02e5-4a00-8b62-9a556aabc7b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dByLookup" ma:index="64" nillable="true" ma:displayName="Last Published By" ma:default="" ma:list="{CD722278-12DA-4BA9-B56C-2624CA46C480}" ma:internalName="LastPublishedByLookup" ma:readOnly="true" ma:showField="LastPublishedBy" ma:web="9d035d7d-02e5-4a00-8b62-9a556aabc7b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TimeLookup" ma:index="65" nillable="true" ma:displayName="Last Published Date" ma:default="" ma:list="{CD722278-12DA-4BA9-B56C-2624CA46C480}" ma:internalName="LastPublishTimeLookup" ma:readOnly="true" ma:showField="LastPublishTime" ma:web="9d035d7d-02e5-4a00-8b62-9a556aabc7b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VersionLookup" ma:index="66" nillable="true" ma:displayName="Last Published Version" ma:default="" ma:list="{CD722278-12DA-4BA9-B56C-2624CA46C480}" ma:internalName="LastPublishVersionLookup" ma:readOnly="true" ma:showField="LastPublishVersion" ma:web="9d035d7d-02e5-4a00-8b62-9a556aabc7b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LaunchHelpLinkType" ma:index="67" nillable="true" ma:displayName="Launch Help Link Type" ma:default="Template" ma:internalName="TPLaunchHelpLinkType">
      <xsd:simpleType>
        <xsd:restriction base="dms:Choice">
          <xsd:enumeration value="Template"/>
          <xsd:enumeration value="Training"/>
          <xsd:enumeration value="URL"/>
          <xsd:enumeration value="None"/>
        </xsd:restriction>
      </xsd:simpleType>
    </xsd:element>
    <xsd:element name="LegacyData" ma:index="68" nillable="true" ma:displayName="Legacy Data" ma:default="" ma:internalName="LegacyData" ma:readOnly="false">
      <xsd:simpleType>
        <xsd:restriction base="dms:Note"/>
      </xsd:simpleType>
    </xsd:element>
    <xsd:element name="TPLaunchHelpLink" ma:index="69" nillable="true" ma:displayName="Link to Launch Help Topic" ma:default="" ma:internalName="TPLaunchHelpLink">
      <xsd:simpleType>
        <xsd:restriction base="dms:Text"/>
      </xsd:simpleType>
    </xsd:element>
    <xsd:element name="LocComments" ma:index="70" nillable="true" ma:displayName="Loc Approval Comments" ma:default="" ma:internalName="LocComments" ma:readOnly="false">
      <xsd:simpleType>
        <xsd:restriction base="dms:Note"/>
      </xsd:simpleType>
    </xsd:element>
    <xsd:element name="LocLastLocAttemptVersionLookup" ma:index="71" nillable="true" ma:displayName="Loc Last Loc Attempt Version" ma:default="" ma:list="{B116CC8E-FCD3-4331-849C-1BF4DB8052AE}" ma:internalName="LocLastLocAttemptVersionLookup" ma:readOnly="false" ma:showField="LastLocAttemptVersion" ma:web="9d035d7d-02e5-4a00-8b62-9a556aabc7b5">
      <xsd:simpleType>
        <xsd:restriction base="dms:Lookup"/>
      </xsd:simpleType>
    </xsd:element>
    <xsd:element name="LocLastLocAttemptVersionTypeLookup" ma:index="72" nillable="true" ma:displayName="Loc Last Loc Attempt Version Type" ma:default="" ma:list="{B116CC8E-FCD3-4331-849C-1BF4DB8052AE}" ma:internalName="LocLastLocAttemptVersionTypeLookup" ma:readOnly="true" ma:showField="LastLocAttemptVersionType" ma:web="9d035d7d-02e5-4a00-8b62-9a556aabc7b5">
      <xsd:simpleType>
        <xsd:restriction base="dms:Lookup"/>
      </xsd:simpleType>
    </xsd:element>
    <xsd:element name="LocManualTestRequired" ma:index="73" nillable="true" ma:displayName="Loc Manual Test Required" ma:default="" ma:internalName="LocManualTestRequired" ma:readOnly="false">
      <xsd:simpleType>
        <xsd:restriction base="dms:Boolean"/>
      </xsd:simpleType>
    </xsd:element>
    <xsd:element name="LocMarketGroupTiers2" ma:index="74" nillable="true" ma:displayName="Loc Market Group Tiers" ma:internalName="LocMarketGroupTiers2" ma:readOnly="false">
      <xsd:simpleType>
        <xsd:restriction base="dms:Unknown"/>
      </xsd:simpleType>
    </xsd:element>
    <xsd:element name="LocNewPublishedVersionLookup" ma:index="75" nillable="true" ma:displayName="Loc New Published Version Lookup" ma:default="" ma:list="{B116CC8E-FCD3-4331-849C-1BF4DB8052AE}" ma:internalName="LocNewPublishedVersionLookup" ma:readOnly="true" ma:showField="NewPublishedVersion" ma:web="9d035d7d-02e5-4a00-8b62-9a556aabc7b5">
      <xsd:simpleType>
        <xsd:restriction base="dms:Lookup"/>
      </xsd:simpleType>
    </xsd:element>
    <xsd:element name="LocOverallHandbackStatusLookup" ma:index="76" nillable="true" ma:displayName="Loc Overall Handback Status" ma:default="" ma:list="{B116CC8E-FCD3-4331-849C-1BF4DB8052AE}" ma:internalName="LocOverallHandbackStatusLookup" ma:readOnly="true" ma:showField="OverallHandbackStatus" ma:web="9d035d7d-02e5-4a00-8b62-9a556aabc7b5">
      <xsd:simpleType>
        <xsd:restriction base="dms:Lookup"/>
      </xsd:simpleType>
    </xsd:element>
    <xsd:element name="LocOverallLocStatusLookup" ma:index="77" nillable="true" ma:displayName="Loc Overall Localize Status" ma:default="" ma:list="{B116CC8E-FCD3-4331-849C-1BF4DB8052AE}" ma:internalName="LocOverallLocStatusLookup" ma:readOnly="true" ma:showField="OverallLocStatus" ma:web="9d035d7d-02e5-4a00-8b62-9a556aabc7b5">
      <xsd:simpleType>
        <xsd:restriction base="dms:Lookup"/>
      </xsd:simpleType>
    </xsd:element>
    <xsd:element name="LocOverallPreviewStatusLookup" ma:index="78" nillable="true" ma:displayName="Loc Overall Preview Status" ma:default="" ma:list="{B116CC8E-FCD3-4331-849C-1BF4DB8052AE}" ma:internalName="LocOverallPreviewStatusLookup" ma:readOnly="true" ma:showField="OverallPreviewStatus" ma:web="9d035d7d-02e5-4a00-8b62-9a556aabc7b5">
      <xsd:simpleType>
        <xsd:restriction base="dms:Lookup"/>
      </xsd:simpleType>
    </xsd:element>
    <xsd:element name="LocOverallPublishStatusLookup" ma:index="79" nillable="true" ma:displayName="Loc Overall Publish Status" ma:default="" ma:list="{B116CC8E-FCD3-4331-849C-1BF4DB8052AE}" ma:internalName="LocOverallPublishStatusLookup" ma:readOnly="true" ma:showField="OverallPublishStatus" ma:web="9d035d7d-02e5-4a00-8b62-9a556aabc7b5">
      <xsd:simpleType>
        <xsd:restriction base="dms:Lookup"/>
      </xsd:simpleType>
    </xsd:element>
    <xsd:element name="IntlLocPriority" ma:index="80" nillable="true" ma:displayName="Loc Priority" ma:default="" ma:internalName="IntlLocPriority" ma:readOnly="false">
      <xsd:simpleType>
        <xsd:restriction base="dms:Unknown"/>
      </xsd:simpleType>
    </xsd:element>
    <xsd:element name="LocProcessedForHandoffsLookup" ma:index="81" nillable="true" ma:displayName="Loc Processed For Handoffs" ma:default="" ma:list="{B116CC8E-FCD3-4331-849C-1BF4DB8052AE}" ma:internalName="LocProcessedForHandoffsLookup" ma:readOnly="true" ma:showField="ProcessedForHandoffs" ma:web="9d035d7d-02e5-4a00-8b62-9a556aabc7b5">
      <xsd:simpleType>
        <xsd:restriction base="dms:Lookup"/>
      </xsd:simpleType>
    </xsd:element>
    <xsd:element name="LocProcessedForMarketsLookup" ma:index="82" nillable="true" ma:displayName="Loc Processed For Markets" ma:default="" ma:list="{B116CC8E-FCD3-4331-849C-1BF4DB8052AE}" ma:internalName="LocProcessedForMarketsLookup" ma:readOnly="true" ma:showField="ProcessedForMarkets" ma:web="9d035d7d-02e5-4a00-8b62-9a556aabc7b5">
      <xsd:simpleType>
        <xsd:restriction base="dms:Lookup"/>
      </xsd:simpleType>
    </xsd:element>
    <xsd:element name="LocPublishedDependentAssetsLookup" ma:index="83" nillable="true" ma:displayName="Loc Published Dependent Assets" ma:default="" ma:list="{B116CC8E-FCD3-4331-849C-1BF4DB8052AE}" ma:internalName="LocPublishedDependentAssetsLookup" ma:readOnly="true" ma:showField="PublishedDependentAssets" ma:web="9d035d7d-02e5-4a00-8b62-9a556aabc7b5">
      <xsd:simpleType>
        <xsd:restriction base="dms:Lookup"/>
      </xsd:simpleType>
    </xsd:element>
    <xsd:element name="LocPublishedLinkedAssetsLookup" ma:index="84" nillable="true" ma:displayName="Loc Published Linked Assets" ma:default="" ma:list="{B116CC8E-FCD3-4331-849C-1BF4DB8052AE}" ma:internalName="LocPublishedLinkedAssetsLookup" ma:readOnly="true" ma:showField="PublishedLinkedAssets" ma:web="9d035d7d-02e5-4a00-8b62-9a556aabc7b5">
      <xsd:simpleType>
        <xsd:restriction base="dms:Lookup"/>
      </xsd:simpleType>
    </xsd:element>
    <xsd:element name="LocRecommendedHandoff" ma:index="85" nillable="true" ma:displayName="Loc Recommended Handoff" ma:default="" ma:indexed="true" ma:internalName="LocRecommendedHandoff" ma:readOnly="false">
      <xsd:simpleType>
        <xsd:restriction base="dms:Text"/>
      </xsd:simpleType>
    </xsd:element>
    <xsd:element name="LocalizationTagsTaxHTField0" ma:index="87" nillable="true" ma:taxonomy="true" ma:internalName="LocalizationTagsTaxHTField0" ma:taxonomyFieldName="LocalizationTags" ma:displayName="Localization Tags" ma:readOnly="false" ma:default="" ma:fieldId="{c95181ba-569f-436f-adb3-78c3831fea54}" ma:taxonomyMulti="true" ma:sspId="8f79753a-75d3-41f5-8ca3-40b843941b4f" ma:termSetId="5b7703a5-8e8b-4b58-8b31-1cea35331da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achineTranslated" ma:index="88" nillable="true" ma:displayName="Machine Translated" ma:default="" ma:internalName="MachineTranslated" ma:readOnly="false">
      <xsd:simpleType>
        <xsd:restriction base="dms:Boolean"/>
      </xsd:simpleType>
    </xsd:element>
    <xsd:element name="Manager" ma:index="89" nillable="true" ma:displayName="Manager" ma:hidden="true" ma:internalName="Manager" ma:readOnly="false">
      <xsd:simpleType>
        <xsd:restriction base="dms:Text"/>
      </xsd:simpleType>
    </xsd:element>
    <xsd:element name="Markets" ma:index="90" nillable="true" ma:displayName="Markets" ma:default="" ma:description="Leave blank to show in all markets" ma:list="{41FC7ADF-4C62-4413-95B2-CDE72C4AD396}" ma:internalName="Markets" ma:readOnly="false" ma:showField="MarketName" ma:web="9d035d7d-02e5-4a00-8b62-9a556aabc7b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Milestone" ma:index="91" nillable="true" ma:displayName="Milestone" ma:default="" ma:internalName="Milestone" ma:readOnly="false">
      <xsd:simpleType>
        <xsd:restriction base="dms:Unknown"/>
      </xsd:simpleType>
    </xsd:element>
    <xsd:element name="TPNamespace" ma:index="94" nillable="true" ma:displayName="Namespace" ma:default="" ma:internalName="TPNamespace">
      <xsd:simpleType>
        <xsd:restriction base="dms:Text"/>
      </xsd:simpleType>
    </xsd:element>
    <xsd:element name="NumericId" ma:index="95" nillable="true" ma:displayName="Numeric ID" ma:default="" ma:indexed="true" ma:internalName="NumericId" ma:readOnly="false">
      <xsd:simpleType>
        <xsd:restriction base="dms:Number"/>
      </xsd:simpleType>
    </xsd:element>
    <xsd:element name="NumOfRatingsLookup" ma:index="96" nillable="true" ma:displayName="NumOfRatings" ma:default="" ma:list="{CD722278-12DA-4BA9-B56C-2624CA46C480}" ma:internalName="NumOfRatingsLookup" ma:readOnly="true" ma:showField="NumOfRatings" ma:web="9d035d7d-02e5-4a00-8b62-9a556aabc7b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OOCacheId" ma:index="97" nillable="true" ma:displayName="OOCacheId" ma:internalName="OOCacheId" ma:readOnly="false">
      <xsd:simpleType>
        <xsd:restriction base="dms:Text"/>
      </xsd:simpleType>
    </xsd:element>
    <xsd:element name="OpenTemplate" ma:index="98" nillable="true" ma:displayName="Open Template" ma:default="true" ma:internalName="OpenTemplate">
      <xsd:simpleType>
        <xsd:restriction base="dms:Boolean"/>
      </xsd:simpleType>
    </xsd:element>
    <xsd:element name="OriginAsset" ma:index="99" nillable="true" ma:displayName="Origin Asset" ma:default="" ma:internalName="OriginAsset" ma:readOnly="false">
      <xsd:simpleType>
        <xsd:restriction base="dms:Text"/>
      </xsd:simpleType>
    </xsd:element>
    <xsd:element name="OriginalRelease" ma:index="100" nillable="true" ma:displayName="Original Release" ma:default="15" ma:internalName="OriginalRelease" ma:readOnly="false">
      <xsd:simpleType>
        <xsd:restriction base="dms:Choice">
          <xsd:enumeration value="14"/>
          <xsd:enumeration value="15"/>
          <xsd:enumeration value="16"/>
        </xsd:restriction>
      </xsd:simpleType>
    </xsd:element>
    <xsd:element name="OriginalSourceMarket" ma:index="101" nillable="true" ma:displayName="Original Source Market Group" ma:default="" ma:internalName="OriginalSourceMarket" ma:readOnly="false">
      <xsd:simpleType>
        <xsd:restriction base="dms:Text"/>
      </xsd:simpleType>
    </xsd:element>
    <xsd:element name="OutputCachingOn" ma:index="102" nillable="true" ma:displayName="Output Caching" ma:default="true" ma:hidden="true" ma:internalName="OutputCachingOn" ma:readOnly="false">
      <xsd:simpleType>
        <xsd:restriction base="dms:Boolean"/>
      </xsd:simpleType>
    </xsd:element>
    <xsd:element name="ParentAssetId" ma:index="103" nillable="true" ma:displayName="Parent Asset Id" ma:default="" ma:internalName="ParentAssetId" ma:readOnly="false">
      <xsd:simpleType>
        <xsd:restriction base="dms:Text"/>
      </xsd:simpleType>
    </xsd:element>
    <xsd:element name="PlannedPubDate" ma:index="104" nillable="true" ma:displayName="Planned Publish Date" ma:default="" ma:indexed="true" ma:internalName="PlannedPubDate" ma:readOnly="false">
      <xsd:simpleType>
        <xsd:restriction base="dms:DateTime"/>
      </xsd:simpleType>
    </xsd:element>
    <xsd:element name="PolicheckWords" ma:index="105" nillable="true" ma:displayName="Policheck Words" ma:default="" ma:internalName="PolicheckWords" ma:readOnly="false">
      <xsd:simpleType>
        <xsd:restriction base="dms:Text"/>
      </xsd:simpleType>
    </xsd:element>
    <xsd:element name="BusinessGroup" ma:index="106" nillable="true" ma:displayName="Product Division Owner" ma:default="" ma:internalName="BusinessGroup" ma:readOnly="false">
      <xsd:simpleType>
        <xsd:restriction base="dms:Unknown"/>
      </xsd:simpleType>
    </xsd:element>
    <xsd:element name="UAProjectedTotalWords" ma:index="107" nillable="true" ma:displayName="Projected Word Count" ma:default="" ma:internalName="UAProjectedTotalWords" ma:readOnly="false">
      <xsd:simpleType>
        <xsd:restriction base="dms:Unknown"/>
      </xsd:simpleType>
    </xsd:element>
    <xsd:element name="Provider" ma:index="108" nillable="true" ma:displayName="Provider" ma:default="" ma:internalName="Provider" ma:readOnly="false">
      <xsd:simpleType>
        <xsd:restriction base="dms:Unknown"/>
      </xsd:simpleType>
    </xsd:element>
    <xsd:element name="Providers" ma:index="109" nillable="true" ma:displayName="Providers" ma:default="" ma:internalName="Providers">
      <xsd:simpleType>
        <xsd:restriction base="dms:Unknown"/>
      </xsd:simpleType>
    </xsd:element>
    <xsd:element name="PublishStatusLookup" ma:index="110" nillable="true" ma:displayName="Publish Status" ma:default="" ma:list="{CD722278-12DA-4BA9-B56C-2624CA46C480}" ma:internalName="PublishStatusLookup" ma:readOnly="false" ma:showField="PublishStatus" ma:web="9d035d7d-02e5-4a00-8b62-9a556aabc7b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PublishTargets" ma:index="111" nillable="true" ma:displayName="Publish Target" ma:default="OfficeOnlineVNext" ma:internalName="PublishTargets" ma:readOnly="false">
      <xsd:simpleType>
        <xsd:restriction base="dms:Unknown"/>
      </xsd:simpleType>
    </xsd:element>
    <xsd:element name="RecommendationsModifier" ma:index="112" nillable="true" ma:displayName="Recommendations Modifier" ma:default="" ma:internalName="RecommendationsModifier" ma:readOnly="false">
      <xsd:simpleType>
        <xsd:restriction base="dms:Number"/>
      </xsd:simpleType>
    </xsd:element>
    <xsd:element name="ArtSampleDocs" ma:index="113" nillable="true" ma:displayName="Sample Docs" ma:default="" ma:hidden="true" ma:internalName="ArtSampleDocs" ma:readOnly="false">
      <xsd:simpleType>
        <xsd:restriction base="dms:Text"/>
      </xsd:simpleType>
    </xsd:element>
    <xsd:element name="ScenarioTagsTaxHTField0" ma:index="115" nillable="true" ma:taxonomy="true" ma:internalName="ScenarioTagsTaxHTField0" ma:taxonomyFieldName="ScenarioTags" ma:displayName="Scenarios" ma:readOnly="false" ma:default="" ma:fieldId="{a34c0026-7bf6-479c-b6e7-24710140ce31}" ma:taxonomyMulti="true" ma:sspId="8f79753a-75d3-41f5-8ca3-40b843941b4f" ma:termSetId="4b7d5f16-e2f2-4fc0-bab3-6e8b931e57d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ShowIn" ma:index="117" nillable="true" ma:displayName="Show In" ma:default="Show everywhere" ma:internalName="ShowIn" ma:readOnly="false">
      <xsd:simpleType>
        <xsd:restriction base="dms:Choice">
          <xsd:enumeration value="Hide on web"/>
          <xsd:enumeration value="On Web no search"/>
          <xsd:enumeration value="Show everywhere"/>
          <xsd:enumeration value="Special use only"/>
        </xsd:restriction>
      </xsd:simpleType>
    </xsd:element>
    <xsd:element name="SourceTitle" ma:index="118" nillable="true" ma:displayName="Source Title" ma:default="" ma:indexed="true" ma:internalName="SourceTitle" ma:readOnly="false">
      <xsd:simpleType>
        <xsd:restriction base="dms:Text"/>
      </xsd:simpleType>
    </xsd:element>
    <xsd:element name="CSXSubmissionDate" ma:index="119" nillable="true" ma:displayName="Submission Date" ma:default="" ma:internalName="CSXSubmissionDate" ma:readOnly="false">
      <xsd:simpleType>
        <xsd:restriction base="dms:DateTime"/>
      </xsd:simpleType>
    </xsd:element>
    <xsd:element name="SubmitterId" ma:index="120" nillable="true" ma:displayName="Submitter ID" ma:default="" ma:internalName="SubmitterId" ma:readOnly="false">
      <xsd:simpleType>
        <xsd:restriction base="dms:Text"/>
      </xsd:simpleType>
    </xsd:element>
    <xsd:element name="TaxCatchAll" ma:index="121" nillable="true" ma:displayName="Taxonomy Catch All Column" ma:hidden="true" ma:list="{0ef119a3-9350-4d50-81f0-e824a5745f43}" ma:internalName="TaxCatchAll" ma:showField="CatchAllData" ma:web="9d035d7d-02e5-4a00-8b62-9a556aabc7b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22" nillable="true" ma:displayName="Taxonomy Catch All Column1" ma:hidden="true" ma:list="{0ef119a3-9350-4d50-81f0-e824a5745f43}" ma:internalName="TaxCatchAllLabel" ma:readOnly="true" ma:showField="CatchAllDataLabel" ma:web="9d035d7d-02e5-4a00-8b62-9a556aabc7b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emplateStatus" ma:index="123" nillable="true" ma:displayName="Template Status" ma:default="" ma:internalName="TemplateStatus">
      <xsd:simpleType>
        <xsd:restriction base="dms:Unknown"/>
      </xsd:simpleType>
    </xsd:element>
    <xsd:element name="TemplateTemplateType" ma:index="124" nillable="true" ma:displayName="Template Type" ma:default="" ma:internalName="TemplateTemplateType">
      <xsd:simpleType>
        <xsd:restriction base="dms:Unknown"/>
      </xsd:simpleType>
    </xsd:element>
    <xsd:element name="ThumbnailAssetId" ma:index="125" nillable="true" ma:displayName="Thumbnail Image Asset" ma:default="" ma:internalName="ThumbnailAssetId" ma:readOnly="false">
      <xsd:simpleType>
        <xsd:restriction base="dms:Text"/>
      </xsd:simpleType>
    </xsd:element>
    <xsd:element name="TimesCloned" ma:index="126" nillable="true" ma:displayName="Times Cloned" ma:default="" ma:internalName="TimesCloned" ma:readOnly="false">
      <xsd:simpleType>
        <xsd:restriction base="dms:Number"/>
      </xsd:simpleType>
    </xsd:element>
    <xsd:element name="TrustLevel" ma:index="128" nillable="true" ma:displayName="Trust Level" ma:default="1 Microsoft Managed Content" ma:internalName="TrustLevel" ma:readOnly="false">
      <xsd:simpleType>
        <xsd:restriction base="dms:Unknown"/>
      </xsd:simpleType>
    </xsd:element>
    <xsd:element name="UALocComments" ma:index="129" nillable="true" ma:displayName="UA Loc Comments" ma:default="" ma:internalName="UALocComments" ma:readOnly="false">
      <xsd:simpleType>
        <xsd:restriction base="dms:Note"/>
      </xsd:simpleType>
    </xsd:element>
    <xsd:element name="UALocRecommendation" ma:index="130" nillable="true" ma:displayName="UA Loc Recommendation" ma:default="Localize" ma:internalName="UALocRecommendation" ma:readOnly="false">
      <xsd:simpleType>
        <xsd:restriction base="dms:Choice">
          <xsd:enumeration value="Localize"/>
          <xsd:enumeration value="Never Localize"/>
          <xsd:enumeration value="Priority Localize"/>
        </xsd:restriction>
      </xsd:simpleType>
    </xsd:element>
    <xsd:element name="UANotes" ma:index="131" nillable="true" ma:displayName="UA Notes" ma:default="" ma:internalName="UANotes" ma:readOnly="false">
      <xsd:simpleType>
        <xsd:restriction base="dms:Note"/>
      </xsd:simpleType>
    </xsd:element>
    <xsd:element name="TPAppVersion" ma:index="132" nillable="true" ma:displayName="Version" ma:default="" ma:internalName="TPAppVersion">
      <xsd:simpleType>
        <xsd:restriction base="dms:Text"/>
      </xsd:simpleType>
    </xsd:element>
    <xsd:element name="VoteCount" ma:index="133" nillable="true" ma:displayName="Vote Count" ma:default="" ma:internalName="VoteCount" ma:readOnly="fals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1e8d559-4d54-460d-ba58-5d5027f88b4d" elementFormDefault="qualified">
    <xsd:import namespace="http://schemas.microsoft.com/office/2006/documentManagement/types"/>
    <xsd:import namespace="http://schemas.microsoft.com/office/infopath/2007/PartnerControls"/>
    <xsd:element name="Description0" ma:index="134" nillable="true" ma:displayName="Description" ma:internalName="Description0">
      <xsd:simpleType>
        <xsd:restriction base="dms:Note"/>
      </xsd:simpleType>
    </xsd:element>
    <xsd:element name="Component" ma:index="135" nillable="true" ma:displayName="Component" ma:internalName="Component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2" ma:displayName="Content Type"/>
        <xsd:element ref="dc:title" minOccurs="0" maxOccurs="1" ma:index="127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irectSourceMarket xmlns="9d035d7d-02e5-4a00-8b62-9a556aabc7b5">english</DirectSourceMarket>
    <ApprovalStatus xmlns="9d035d7d-02e5-4a00-8b62-9a556aabc7b5">InProgress</ApprovalStatus>
    <MarketSpecific xmlns="9d035d7d-02e5-4a00-8b62-9a556aabc7b5" xsi:nil="true"/>
    <PrimaryImageGen xmlns="9d035d7d-02e5-4a00-8b62-9a556aabc7b5">true</PrimaryImageGen>
    <ThumbnailAssetId xmlns="9d035d7d-02e5-4a00-8b62-9a556aabc7b5" xsi:nil="true"/>
    <LegacyData xmlns="9d035d7d-02e5-4a00-8b62-9a556aabc7b5">Manager:;BuildStatus:Publish Pending;MockupPath:</LegacyData>
    <NumericId xmlns="9d035d7d-02e5-4a00-8b62-9a556aabc7b5">-1</NumericId>
    <TPFriendlyName xmlns="9d035d7d-02e5-4a00-8b62-9a556aabc7b5">Современный шаблон с голубым оформлением</TPFriendlyName>
    <BusinessGroup xmlns="9d035d7d-02e5-4a00-8b62-9a556aabc7b5" xsi:nil="true"/>
    <APEditor xmlns="9d035d7d-02e5-4a00-8b62-9a556aabc7b5">
      <UserInfo>
        <DisplayName>REDMOND\v-luannv</DisplayName>
        <AccountId>103</AccountId>
        <AccountType/>
      </UserInfo>
    </APEditor>
    <SourceTitle xmlns="9d035d7d-02e5-4a00-8b62-9a556aabc7b5">Contemporary blue design template</SourceTitle>
    <OpenTemplate xmlns="9d035d7d-02e5-4a00-8b62-9a556aabc7b5">true</OpenTemplate>
    <UALocComments xmlns="9d035d7d-02e5-4a00-8b62-9a556aabc7b5" xsi:nil="true"/>
    <ParentAssetId xmlns="9d035d7d-02e5-4a00-8b62-9a556aabc7b5" xsi:nil="true"/>
    <PublishStatusLookup xmlns="9d035d7d-02e5-4a00-8b62-9a556aabc7b5">
      <Value>85885</Value>
      <Value>402733</Value>
    </PublishStatusLookup>
    <IntlLangReviewDate xmlns="9d035d7d-02e5-4a00-8b62-9a556aabc7b5" xsi:nil="true"/>
    <LastPublishResultLookup xmlns="9d035d7d-02e5-4a00-8b62-9a556aabc7b5" xsi:nil="true"/>
    <MachineTranslated xmlns="9d035d7d-02e5-4a00-8b62-9a556aabc7b5">false</MachineTranslated>
    <Providers xmlns="9d035d7d-02e5-4a00-8b62-9a556aabc7b5" xsi:nil="true"/>
    <OriginalSourceMarket xmlns="9d035d7d-02e5-4a00-8b62-9a556aabc7b5">english</OriginalSourceMarket>
    <TPInstallLocation xmlns="9d035d7d-02e5-4a00-8b62-9a556aabc7b5">{My Templates}</TPInstallLocation>
    <ClipArtFilename xmlns="9d035d7d-02e5-4a00-8b62-9a556aabc7b5" xsi:nil="true"/>
    <APDescription xmlns="9d035d7d-02e5-4a00-8b62-9a556aabc7b5" xsi:nil="true"/>
    <ContentItem xmlns="9d035d7d-02e5-4a00-8b62-9a556aabc7b5" xsi:nil="true"/>
    <PublishTargets xmlns="9d035d7d-02e5-4a00-8b62-9a556aabc7b5">OfficeOnline</PublishTargets>
    <TimesCloned xmlns="9d035d7d-02e5-4a00-8b62-9a556aabc7b5" xsi:nil="true"/>
    <LastHandOff xmlns="9d035d7d-02e5-4a00-8b62-9a556aabc7b5" xsi:nil="true"/>
    <Provider xmlns="9d035d7d-02e5-4a00-8b62-9a556aabc7b5">EY006220130</Provider>
    <AcquiredFrom xmlns="9d035d7d-02e5-4a00-8b62-9a556aabc7b5" xsi:nil="true"/>
    <AssetStart xmlns="9d035d7d-02e5-4a00-8b62-9a556aabc7b5">2009-01-02T00:00:00+00:00</AssetStart>
    <FriendlyTitle xmlns="9d035d7d-02e5-4a00-8b62-9a556aabc7b5" xsi:nil="true"/>
    <ArtSampleDocs xmlns="9d035d7d-02e5-4a00-8b62-9a556aabc7b5" xsi:nil="true"/>
    <TPClientViewer xmlns="9d035d7d-02e5-4a00-8b62-9a556aabc7b5">Microsoft Office PowerPoint</TPClientViewer>
    <UACurrentWords xmlns="9d035d7d-02e5-4a00-8b62-9a556aabc7b5">0</UACurrentWords>
    <UALocRecommendation xmlns="9d035d7d-02e5-4a00-8b62-9a556aabc7b5">Localize</UALocRecommendation>
    <Manager xmlns="9d035d7d-02e5-4a00-8b62-9a556aabc7b5" xsi:nil="true"/>
    <IsDeleted xmlns="9d035d7d-02e5-4a00-8b62-9a556aabc7b5">false</IsDeleted>
    <ShowIn xmlns="9d035d7d-02e5-4a00-8b62-9a556aabc7b5">Show everywhere</ShowIn>
    <UANotes xmlns="9d035d7d-02e5-4a00-8b62-9a556aabc7b5">online only. Removed PPT 12 design template appver per bug AWS Intl Support bug 22543 as it was causing problems with download.. O14_beta1</UANotes>
    <TemplateStatus xmlns="9d035d7d-02e5-4a00-8b62-9a556aabc7b5" xsi:nil="true"/>
    <VoteCount xmlns="9d035d7d-02e5-4a00-8b62-9a556aabc7b5" xsi:nil="true"/>
    <CSXHash xmlns="9d035d7d-02e5-4a00-8b62-9a556aabc7b5" xsi:nil="true"/>
    <OOCacheId xmlns="9d035d7d-02e5-4a00-8b62-9a556aabc7b5" xsi:nil="true"/>
    <Downloads xmlns="9d035d7d-02e5-4a00-8b62-9a556aabc7b5">0</Downloads>
    <DSATActionTaken xmlns="9d035d7d-02e5-4a00-8b62-9a556aabc7b5" xsi:nil="true"/>
    <CSXSubmissionMarket xmlns="9d035d7d-02e5-4a00-8b62-9a556aabc7b5" xsi:nil="true"/>
    <AssetExpire xmlns="9d035d7d-02e5-4a00-8b62-9a556aabc7b5">2029-05-12T00:00:00+00:00</AssetExpire>
    <TPExecutable xmlns="9d035d7d-02e5-4a00-8b62-9a556aabc7b5" xsi:nil="true"/>
    <SubmitterId xmlns="9d035d7d-02e5-4a00-8b62-9a556aabc7b5" xsi:nil="true"/>
    <EditorialTags xmlns="9d035d7d-02e5-4a00-8b62-9a556aabc7b5" xsi:nil="true"/>
    <AssetType xmlns="9d035d7d-02e5-4a00-8b62-9a556aabc7b5">TP</AssetType>
    <BugNumber xmlns="9d035d7d-02e5-4a00-8b62-9a556aabc7b5">426091. 537272</BugNumber>
    <ApprovalLog xmlns="9d035d7d-02e5-4a00-8b62-9a556aabc7b5" xsi:nil="true"/>
    <CSXUpdate xmlns="9d035d7d-02e5-4a00-8b62-9a556aabc7b5">false</CSXUpdate>
    <CSXSubmissionDate xmlns="9d035d7d-02e5-4a00-8b62-9a556aabc7b5" xsi:nil="true"/>
    <Milestone xmlns="9d035d7d-02e5-4a00-8b62-9a556aabc7b5" xsi:nil="true"/>
    <TPComponent xmlns="9d035d7d-02e5-4a00-8b62-9a556aabc7b5">PPTFiles</TPComponent>
    <OriginAsset xmlns="9d035d7d-02e5-4a00-8b62-9a556aabc7b5" xsi:nil="true"/>
    <Component xmlns="91e8d559-4d54-460d-ba58-5d5027f88b4d" xsi:nil="true"/>
    <Description0 xmlns="91e8d559-4d54-460d-ba58-5d5027f88b4d" xsi:nil="true"/>
    <AssetId xmlns="9d035d7d-02e5-4a00-8b62-9a556aabc7b5">TP010073846</AssetId>
    <TPApplication xmlns="9d035d7d-02e5-4a00-8b62-9a556aabc7b5">PowerPoint</TPApplication>
    <TPLaunchHelpLink xmlns="9d035d7d-02e5-4a00-8b62-9a556aabc7b5" xsi:nil="true"/>
    <IntlLocPriority xmlns="9d035d7d-02e5-4a00-8b62-9a556aabc7b5" xsi:nil="true"/>
    <PolicheckWords xmlns="9d035d7d-02e5-4a00-8b62-9a556aabc7b5" xsi:nil="true"/>
    <CrawlForDependencies xmlns="9d035d7d-02e5-4a00-8b62-9a556aabc7b5">false</CrawlForDependencies>
    <PlannedPubDate xmlns="9d035d7d-02e5-4a00-8b62-9a556aabc7b5" xsi:nil="true"/>
    <IntlLangReviewer xmlns="9d035d7d-02e5-4a00-8b62-9a556aabc7b5" xsi:nil="true"/>
    <HandoffToMSDN xmlns="9d035d7d-02e5-4a00-8b62-9a556aabc7b5" xsi:nil="true"/>
    <TrustLevel xmlns="9d035d7d-02e5-4a00-8b62-9a556aabc7b5">1 Microsoft Managed Content</TrustLevel>
    <IsSearchable xmlns="9d035d7d-02e5-4a00-8b62-9a556aabc7b5">false</IsSearchable>
    <TPNamespace xmlns="9d035d7d-02e5-4a00-8b62-9a556aabc7b5">POWERPNT</TPNamespace>
    <TemplateTemplateType xmlns="9d035d7d-02e5-4a00-8b62-9a556aabc7b5">PowerPoint 12 Default</TemplateTemplateType>
    <Markets xmlns="9d035d7d-02e5-4a00-8b62-9a556aabc7b5"/>
    <IntlLangReview xmlns="9d035d7d-02e5-4a00-8b62-9a556aabc7b5" xsi:nil="true"/>
    <UAProjectedTotalWords xmlns="9d035d7d-02e5-4a00-8b62-9a556aabc7b5" xsi:nil="true"/>
    <AverageRating xmlns="9d035d7d-02e5-4a00-8b62-9a556aabc7b5" xsi:nil="true"/>
    <OutputCachingOn xmlns="9d035d7d-02e5-4a00-8b62-9a556aabc7b5">false</OutputCachingOn>
    <APAuthor xmlns="9d035d7d-02e5-4a00-8b62-9a556aabc7b5">
      <UserInfo>
        <DisplayName>REDMOND\cynvey</DisplayName>
        <AccountId>241</AccountId>
        <AccountType/>
      </UserInfo>
    </APAuthor>
    <TPAppVersion xmlns="9d035d7d-02e5-4a00-8b62-9a556aabc7b5">12</TPAppVersion>
    <TPCommandLine xmlns="9d035d7d-02e5-4a00-8b62-9a556aabc7b5">{PP} /n {FilePath}</TPCommandLine>
    <EditorialStatus xmlns="9d035d7d-02e5-4a00-8b62-9a556aabc7b5" xsi:nil="true"/>
    <TPLaunchHelpLinkType xmlns="9d035d7d-02e5-4a00-8b62-9a556aabc7b5" xsi:nil="true"/>
    <LastModifiedDateTime xmlns="9d035d7d-02e5-4a00-8b62-9a556aabc7b5" xsi:nil="true"/>
    <BlockPublish xmlns="9d035d7d-02e5-4a00-8b62-9a556aabc7b5" xsi:nil="true"/>
    <InternalTagsTaxHTField0 xmlns="9d035d7d-02e5-4a00-8b62-9a556aabc7b5">
      <Terms xmlns="http://schemas.microsoft.com/office/infopath/2007/PartnerControls"/>
    </InternalTagsTaxHTField0>
    <LocComments xmlns="9d035d7d-02e5-4a00-8b62-9a556aabc7b5" xsi:nil="true"/>
    <LocProcessedForMarketsLookup xmlns="9d035d7d-02e5-4a00-8b62-9a556aabc7b5" xsi:nil="true"/>
    <LocOverallHandbackStatusLookup xmlns="9d035d7d-02e5-4a00-8b62-9a556aabc7b5" xsi:nil="true"/>
    <LocLastLocAttemptVersionLookup xmlns="9d035d7d-02e5-4a00-8b62-9a556aabc7b5">70672</LocLastLocAttemptVersionLookup>
    <LocNewPublishedVersionLookup xmlns="9d035d7d-02e5-4a00-8b62-9a556aabc7b5" xsi:nil="true"/>
    <LocProcessedForHandoffsLookup xmlns="9d035d7d-02e5-4a00-8b62-9a556aabc7b5" xsi:nil="true"/>
    <CampaignTagsTaxHTField0 xmlns="9d035d7d-02e5-4a00-8b62-9a556aabc7b5">
      <Terms xmlns="http://schemas.microsoft.com/office/infopath/2007/PartnerControls"/>
    </CampaignTagsTaxHTField0>
    <LocLastLocAttemptVersionTypeLookup xmlns="9d035d7d-02e5-4a00-8b62-9a556aabc7b5" xsi:nil="true"/>
    <LocOverallLocStatusLookup xmlns="9d035d7d-02e5-4a00-8b62-9a556aabc7b5" xsi:nil="true"/>
    <TaxCatchAll xmlns="9d035d7d-02e5-4a00-8b62-9a556aabc7b5"/>
    <LocRecommendedHandoff xmlns="9d035d7d-02e5-4a00-8b62-9a556aabc7b5" xsi:nil="true"/>
    <LocalizationTagsTaxHTField0 xmlns="9d035d7d-02e5-4a00-8b62-9a556aabc7b5">
      <Terms xmlns="http://schemas.microsoft.com/office/infopath/2007/PartnerControls"/>
    </LocalizationTagsTaxHTField0>
    <LocPublishedDependentAssetsLookup xmlns="9d035d7d-02e5-4a00-8b62-9a556aabc7b5" xsi:nil="true"/>
    <LocPublishedLinkedAssetsLookup xmlns="9d035d7d-02e5-4a00-8b62-9a556aabc7b5" xsi:nil="true"/>
    <RecommendationsModifier xmlns="9d035d7d-02e5-4a00-8b62-9a556aabc7b5" xsi:nil="true"/>
    <LocManualTestRequired xmlns="9d035d7d-02e5-4a00-8b62-9a556aabc7b5" xsi:nil="true"/>
    <ScenarioTagsTaxHTField0 xmlns="9d035d7d-02e5-4a00-8b62-9a556aabc7b5">
      <Terms xmlns="http://schemas.microsoft.com/office/infopath/2007/PartnerControls"/>
    </ScenarioTagsTaxHTField0>
    <FeatureTagsTaxHTField0 xmlns="9d035d7d-02e5-4a00-8b62-9a556aabc7b5">
      <Terms xmlns="http://schemas.microsoft.com/office/infopath/2007/PartnerControls"/>
    </FeatureTagsTaxHTField0>
    <LocOverallPreviewStatusLookup xmlns="9d035d7d-02e5-4a00-8b62-9a556aabc7b5" xsi:nil="true"/>
    <LocOverallPublishStatusLookup xmlns="9d035d7d-02e5-4a00-8b62-9a556aabc7b5" xsi:nil="true"/>
    <OriginalRelease xmlns="9d035d7d-02e5-4a00-8b62-9a556aabc7b5">14</OriginalRelease>
    <LocMarketGroupTiers2 xmlns="9d035d7d-02e5-4a00-8b62-9a556aabc7b5" xsi:nil="true"/>
  </documentManagement>
</p:properties>
</file>

<file path=customXml/itemProps1.xml><?xml version="1.0" encoding="utf-8"?>
<ds:datastoreItem xmlns:ds="http://schemas.openxmlformats.org/officeDocument/2006/customXml" ds:itemID="{1A16154E-A0DF-4D27-AFD4-D3380C43446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5D30E9B-310B-4F3A-9B4A-1CB6002FAEF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d035d7d-02e5-4a00-8b62-9a556aabc7b5"/>
    <ds:schemaRef ds:uri="91e8d559-4d54-460d-ba58-5d5027f88b4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FFB1C781-CD00-44A1-B706-8C1032A9F44A}">
  <ds:schemaRefs>
    <ds:schemaRef ds:uri="http://purl.org/dc/elements/1.1/"/>
    <ds:schemaRef ds:uri="http://purl.org/dc/terms/"/>
    <ds:schemaRef ds:uri="http://schemas.openxmlformats.org/package/2006/metadata/core-properties"/>
    <ds:schemaRef ds:uri="http://schemas.microsoft.com/office/2006/metadata/properties"/>
    <ds:schemaRef ds:uri="http://schemas.microsoft.com/office/infopath/2007/PartnerControls"/>
    <ds:schemaRef ds:uri="http://schemas.microsoft.com/office/2006/documentManagement/types"/>
    <ds:schemaRef ds:uri="http://www.w3.org/XML/1998/namespace"/>
    <ds:schemaRef ds:uri="http://purl.org/dc/dcmitype/"/>
    <ds:schemaRef ds:uri="91e8d559-4d54-460d-ba58-5d5027f88b4d"/>
    <ds:schemaRef ds:uri="9d035d7d-02e5-4a00-8b62-9a556aabc7b5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0</TotalTime>
  <Words>11429</Words>
  <Application>Microsoft Office PowerPoint</Application>
  <PresentationFormat>Экран (4:3)</PresentationFormat>
  <Paragraphs>2201</Paragraphs>
  <Slides>73</Slides>
  <Notes>58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20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73</vt:i4>
      </vt:variant>
    </vt:vector>
  </HeadingPairs>
  <TitlesOfParts>
    <vt:vector size="95" baseType="lpstr">
      <vt:lpstr>MS PGothic</vt:lpstr>
      <vt:lpstr>Academy</vt:lpstr>
      <vt:lpstr>Albertus Extra Bold</vt:lpstr>
      <vt:lpstr>Arial</vt:lpstr>
      <vt:lpstr>Arial Black</vt:lpstr>
      <vt:lpstr>Arial Narrow</vt:lpstr>
      <vt:lpstr>Bookman Old Style</vt:lpstr>
      <vt:lpstr>Calibri</vt:lpstr>
      <vt:lpstr>Century Gothic</vt:lpstr>
      <vt:lpstr>Century Schoolbook</vt:lpstr>
      <vt:lpstr>Franklin Gothic Demi</vt:lpstr>
      <vt:lpstr>Franklin Gothic Demi Cond</vt:lpstr>
      <vt:lpstr>Franklin Gothic Heavy</vt:lpstr>
      <vt:lpstr>Georgia</vt:lpstr>
      <vt:lpstr>Times New Roman</vt:lpstr>
      <vt:lpstr>Trebuchet MS</vt:lpstr>
      <vt:lpstr>Wingdings</vt:lpstr>
      <vt:lpstr>Wingdings 2</vt:lpstr>
      <vt:lpstr>Wingdings 3</vt:lpstr>
      <vt:lpstr>幼圆</vt:lpstr>
      <vt:lpstr>Сектор</vt:lpstr>
      <vt:lpstr>Диаграмма</vt:lpstr>
      <vt:lpstr>Презентация PowerPoint</vt:lpstr>
      <vt:lpstr>Презентация PowerPoint</vt:lpstr>
      <vt:lpstr>    Что такое «Бюджет для граждан»?</vt:lpstr>
      <vt:lpstr>Презентация PowerPoint</vt:lpstr>
      <vt:lpstr>Основные понятия и термины </vt:lpstr>
      <vt:lpstr>ЭТАПЫ БЮДЖЕТНОГО ПРОЦЕССА</vt:lpstr>
      <vt:lpstr>Этапы составления и утверждения бюджета муниципального района Мелеузовский район Республики Башкортостан</vt:lpstr>
      <vt:lpstr>Как налогоплательщик</vt:lpstr>
      <vt:lpstr>Механизм участия гражданина в бюджетном процессе</vt:lpstr>
      <vt:lpstr>Презентация PowerPoint</vt:lpstr>
      <vt:lpstr>    Административное устройство муниципального района       Мелеузовский район Республики Башкортостан </vt:lpstr>
      <vt:lpstr>Структура консолидированного бюджета муниципального района Мелеузовский район Республики Башкортостан </vt:lpstr>
      <vt:lpstr>Презентация PowerPoint</vt:lpstr>
      <vt:lpstr>Презентация PowerPoint</vt:lpstr>
      <vt:lpstr>Презентация PowerPoint</vt:lpstr>
      <vt:lpstr>Показатели социально экономического развития муниципального района Мелеузовский район Республики Башкортостан</vt:lpstr>
      <vt:lpstr>Основные параметры консолидированного бюджета муниципального района Мелеузовский  район Республики Башкортостан на 2020 год </vt:lpstr>
      <vt:lpstr>Основные параметры бюджета муниципального района Мелеузовский  район Республики Башкортостан на 2020 год</vt:lpstr>
      <vt:lpstr>Презентация PowerPoint</vt:lpstr>
      <vt:lpstr>Структура доходной части бюджета муниципального района Мелеузовский район Республики Башкортостан на 2020-2022 годы</vt:lpstr>
      <vt:lpstr>Структура налоговых и неналоговых доходов бюджета муниципального района Мелеузовский район на 2020-2022 годы</vt:lpstr>
      <vt:lpstr>Объем и структура налоговых доходов</vt:lpstr>
      <vt:lpstr>Налог на доходы физических лиц</vt:lpstr>
      <vt:lpstr>Налоги на совокупный доход</vt:lpstr>
      <vt:lpstr>Акцизы по подакцизным товарам (продукции)</vt:lpstr>
      <vt:lpstr>Налог на имущество организаций</vt:lpstr>
      <vt:lpstr>Государственная пошлина</vt:lpstr>
      <vt:lpstr>Объем и структура неналоговых доходов</vt:lpstr>
      <vt:lpstr>Объем и структура безвозмездных поступлений</vt:lpstr>
      <vt:lpstr>Сумма предоставленных льгот по  земельному налогу с физических лиц  в 2019 году в муниципальном районе Мелеузовский район Республики Башкортостан </vt:lpstr>
      <vt:lpstr>Сумма предоставленных льгот  по налогу на имущество физических лиц  за 2019 год в муниципальном районе Мелеузовский район Республики Башкортостан </vt:lpstr>
      <vt:lpstr>РАСХОДЫ БЮДЖЕТА </vt:lpstr>
      <vt:lpstr>Бюджет муниципального района Мелеузовский район Республики Башкортостан на 2020 год и плановый период 2021 и 2022 годов – социальный бюджет</vt:lpstr>
      <vt:lpstr>Прогноз расходов консолидированного бюджета муниципального района Мелеузовский район на 2020 – 2022 годы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Расходы  бюджета муниципального района Мелеузовский район на образование в 2018-2022 годах</vt:lpstr>
      <vt:lpstr>Презентация PowerPoint</vt:lpstr>
      <vt:lpstr>Презентация PowerPoint</vt:lpstr>
      <vt:lpstr>Презентация PowerPoint</vt:lpstr>
      <vt:lpstr>Презентация PowerPoint</vt:lpstr>
      <vt:lpstr> Программный бюджет муниципального района  Мелеузовский район Республики Башкортостан</vt:lpstr>
      <vt:lpstr>Перечень муниципальных программ муниципального района Мелеузовский район  Республики Башкортостан на 2020-2022 годы (тыс. рублей)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Объем муниципального долга в муниципальном районе Мелеузовский район Республики Башкортостан</vt:lpstr>
      <vt:lpstr>Презентация PowerPoint</vt:lpstr>
      <vt:lpstr>                    Дотации на выравнивание бюджетной обеспеченности  поселений из бюджета  муниципального района Мелеузовский район Республики Башкортостан   на 2019-2022 годы </vt:lpstr>
      <vt:lpstr>Презентация PowerPoint</vt:lpstr>
    </vt:vector>
  </TitlesOfParts>
  <Manager/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2018-07-10T10:37:31Z</dcterms:created>
  <dcterms:modified xsi:type="dcterms:W3CDTF">2020-01-16T05:19:28Z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LCID">
    <vt:lpwstr>1049</vt:lpwstr>
  </property>
  <property fmtid="{D5CDD505-2E9C-101B-9397-08002B2CF9AE}" pid="3" name="Order">
    <vt:r8>6803600</vt:r8>
  </property>
  <property fmtid="{D5CDD505-2E9C-101B-9397-08002B2CF9AE}" pid="4" name="ContentTypeId">
    <vt:lpwstr>0x010100BB2780C3CC07BD4BAA623FF9571645580400D1570604EA743043A2641365C0E91715</vt:lpwstr>
  </property>
  <property fmtid="{D5CDD505-2E9C-101B-9397-08002B2CF9AE}" pid="5" name="ImageGenCounter">
    <vt:i4>0</vt:i4>
  </property>
  <property fmtid="{D5CDD505-2E9C-101B-9397-08002B2CF9AE}" pid="6" name="APTrustLevel">
    <vt:r8>1</vt:r8>
  </property>
  <property fmtid="{D5CDD505-2E9C-101B-9397-08002B2CF9AE}" pid="7" name="ViolationReportStatus">
    <vt:lpwstr>None</vt:lpwstr>
  </property>
  <property fmtid="{D5CDD505-2E9C-101B-9397-08002B2CF9AE}" pid="8" name="ImageGenStatus">
    <vt:i4>0</vt:i4>
  </property>
  <property fmtid="{D5CDD505-2E9C-101B-9397-08002B2CF9AE}" pid="9" name="PolicheckStatus">
    <vt:i4>0</vt:i4>
  </property>
  <property fmtid="{D5CDD505-2E9C-101B-9397-08002B2CF9AE}" pid="10" name="Applications">
    <vt:lpwstr>53;#PowerPoint 12;#67;#Template 12;#427;#Template 14;#484;#PowerPoint - Design Templt 14;#407;#PowerPoint 14;#55;#PowerPoint - Design Templt 12</vt:lpwstr>
  </property>
  <property fmtid="{D5CDD505-2E9C-101B-9397-08002B2CF9AE}" pid="11" name="PolicheckCounter">
    <vt:i4>0</vt:i4>
  </property>
</Properties>
</file>