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charts/chartEx2.xml" ContentType="application/vnd.ms-office.chartex+xml"/>
  <Override PartName="/ppt/charts/style2.xml" ContentType="application/vnd.ms-office.chartstyle+xml"/>
  <Override PartName="/ppt/charts/colors2.xml" ContentType="application/vnd.ms-office.chartcolorstyl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3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Елена" initials="Е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8456"/>
    <a:srgbClr val="FCD7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683" autoAdjust="0"/>
    <p:restoredTop sz="94660"/>
  </p:normalViewPr>
  <p:slideViewPr>
    <p:cSldViewPr snapToGrid="0">
      <p:cViewPr>
        <p:scale>
          <a:sx n="91" d="100"/>
          <a:sy n="91" d="100"/>
        </p:scale>
        <p:origin x="654" y="5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3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Microsoft_Excel_Worksheet.xlsx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Планируете ли Вы обычно свои будущие доходы и расходы? И если планируете, то на какой срок?, %</a:t>
            </a:r>
            <a:endParaRPr lang="ru-RU" sz="1400" dirty="0">
              <a:effectLst/>
            </a:endParaRP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7210218850039797"/>
          <c:y val="0.47674355609394981"/>
          <c:w val="0.61151884442069238"/>
          <c:h val="0.5090234874486843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не планирую</c:v>
                </c:pt>
                <c:pt idx="1">
                  <c:v>планирую на минимальный срок (менее полугода)</c:v>
                </c:pt>
                <c:pt idx="2">
                  <c:v>планирую на небольшой срок (полгода-год)</c:v>
                </c:pt>
                <c:pt idx="3">
                  <c:v>планирую, на более длительный период (более года)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12.2</c:v>
                </c:pt>
                <c:pt idx="1">
                  <c:v>59.2</c:v>
                </c:pt>
                <c:pt idx="2">
                  <c:v>23.5</c:v>
                </c:pt>
                <c:pt idx="3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68-4986-A30E-B978177BBC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7.4159468618504323E-2"/>
          <c:y val="0.12723383134800459"/>
          <c:w val="0.92327352960319009"/>
          <c:h val="0.1653080624537317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ли, на Ваш взгляд, разбираться в вопросах финансовой грамотности?,%</a:t>
            </a:r>
            <a:endParaRPr lang="ru-RU" sz="1400" dirty="0">
              <a:effectLst/>
            </a:endParaRP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1844664832935137"/>
          <c:y val="0.47453335630206989"/>
          <c:w val="0.64670698101295798"/>
          <c:h val="0.520978502391616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затрудняюсь ответить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90.82</c:v>
                </c:pt>
                <c:pt idx="1">
                  <c:v>2.04</c:v>
                </c:pt>
                <c:pt idx="2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8D-4388-AE82-34CB461A52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22218595719532933"/>
          <c:y val="0.13420938421147979"/>
          <c:w val="0.40452785730955354"/>
          <c:h val="0.12229654748754926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Как вы оцениваете свою финансовую грамотность?, %</a:t>
            </a:r>
            <a:endParaRPr lang="ru-RU" sz="1400" dirty="0">
              <a:effectLst/>
            </a:endParaRP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0482106278307588"/>
          <c:y val="0.47369946130104357"/>
          <c:w val="0.60749278032803222"/>
          <c:h val="0.5024878226207631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достаточной</c:v>
                </c:pt>
                <c:pt idx="1">
                  <c:v>уровень финансовой грамотности может оценить только специалист</c:v>
                </c:pt>
                <c:pt idx="2">
                  <c:v>возможно её можно повысить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35.71</c:v>
                </c:pt>
                <c:pt idx="1">
                  <c:v>33.67</c:v>
                </c:pt>
                <c:pt idx="2">
                  <c:v>24.49</c:v>
                </c:pt>
                <c:pt idx="3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C2-4F02-8B2E-3591C6DA34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1.1178293744393601E-2"/>
          <c:y val="0.14117910080950313"/>
          <c:w val="0.93696827263963778"/>
          <c:h val="0.21194414903227707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Доступна ли для понимания информация о бюджете на официальном сайте  Финансового управления Администрации муниципального района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Мелеузовский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район Республики Башкортостан http://finance.admmeleuz.ru?, %</a:t>
            </a:r>
            <a:endParaRPr lang="ru-RU" sz="1400" dirty="0">
              <a:effectLst/>
            </a:endParaRPr>
          </a:p>
        </c:rich>
      </c:tx>
      <c:layout>
        <c:manualLayout>
          <c:xMode val="edge"/>
          <c:yMode val="edge"/>
          <c:x val="0.10026815519396078"/>
          <c:y val="1.058975778639040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4247908341982413"/>
          <c:y val="0.4525038523370844"/>
          <c:w val="0.53431431110541838"/>
          <c:h val="0.5064497461793487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да, информация понятна</c:v>
                </c:pt>
                <c:pt idx="1">
                  <c:v>нет, требуется более понятная и наглядная информацией о бюджете</c:v>
                </c:pt>
                <c:pt idx="2">
                  <c:v>нет, использую другие источники информации о бюджете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92</c:v>
                </c:pt>
                <c:pt idx="1">
                  <c:v>4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34-4C0C-8F98-515C9663E7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1.3609665005826017E-2"/>
          <c:y val="0.21469586638507943"/>
          <c:w val="0.97082707255366441"/>
          <c:h val="0.13131033396823993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Лист1!$A$2:$A$5</cx:f>
        <cx:lvl ptCount="4">
          <cx:pt idx="0">да</cx:pt>
          <cx:pt idx="1">нет, в силу обстоятельств, хотя изначально планировал(-а)</cx:pt>
          <cx:pt idx="2">нет, меня это не интересует</cx:pt>
        </cx:lvl>
      </cx:strDim>
      <cx:numDim type="size">
        <cx:f>Лист1!$B$2:$B$5</cx:f>
        <cx:lvl ptCount="4" formatCode="Основной">
          <cx:pt idx="0">76.530000000000001</cx:pt>
          <cx:pt idx="1">12.24</cx:pt>
          <cx:pt idx="2">11.23</cx:pt>
        </cx:lvl>
      </cx:numDim>
    </cx:data>
  </cx:chartData>
  <cx:chart>
    <cx:title pos="t" align="ctr" overlay="0">
      <cx:tx>
        <cx:rich>
          <a:bodyPr rot="0" spcFirstLastPara="1" vertOverflow="ellipsis" vert="horz" wrap="square" lIns="38100" tIns="19050" rIns="38100" bIns="19050" anchor="ctr" anchorCtr="1" compatLnSpc="0"/>
          <a:lstStyle/>
          <a:p>
            <a:pPr algn="ctr" rtl="0">
              <a:defRPr lang="ru-RU" sz="14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Принимали ли Вы участие в общественном обсуждении проекта бюджета муниципального района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Мелеузовский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район Республики Башкортостан на 2025 год и плановый период 2026 и 2027 годов?, %</a:t>
            </a:r>
            <a:endParaRPr lang="ru-RU" sz="1400" dirty="0">
              <a:effectLst/>
            </a:endParaRPr>
          </a:p>
        </cx:rich>
      </cx:tx>
    </cx:title>
    <cx:plotArea>
      <cx:plotAreaRegion>
        <cx:series layoutId="sunburst" uniqueId="{A961B875-58D6-4B6B-A89F-0D13DD3B119D}">
          <cx:tx>
            <cx:txData>
              <cx:f>Лист1!$B$1</cx:f>
              <cx:v>Столбец3</cx:v>
            </cx:txData>
          </cx:tx>
          <cx:dataId val="0"/>
        </cx:series>
      </cx:plotAreaRegion>
    </cx:plotArea>
    <cx:legend pos="t" align="ctr" overlay="0">
      <cx:txPr>
        <a:bodyPr spcFirstLastPara="1" vertOverflow="ellipsis" horzOverflow="overflow" wrap="square" lIns="0" tIns="0" rIns="0" bIns="0" anchor="ctr" anchorCtr="1"/>
        <a:lstStyle/>
        <a:p>
          <a:pPr algn="ctr" rtl="0">
            <a:defRPr sz="120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defRPr>
          </a:pPr>
          <a:endParaRPr lang="ru-RU" sz="1200" b="0" i="0" u="none" strike="noStrike" kern="1200" baseline="0">
            <a:solidFill>
              <a:prstClr val="black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x:txPr>
    </cx:legend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Лист1!$A$2:$A$6</cx:f>
        <cx:lvl ptCount="5">
          <cx:pt idx="0">хорошо информирован</cx:pt>
          <cx:pt idx="1">в некоторой степени</cx:pt>
          <cx:pt idx="2">совершенно не информирован</cx:pt>
          <cx:pt idx="3">информация о бюджете мне не интересна</cx:pt>
        </cx:lvl>
      </cx:strDim>
      <cx:numDim type="size">
        <cx:f>Лист1!$B$2:$B$6</cx:f>
        <cx:lvl ptCount="5" formatCode="Основной">
          <cx:pt idx="0">70.409999999999997</cx:pt>
          <cx:pt idx="1">18.370000000000001</cx:pt>
          <cx:pt idx="2">10.199999999999999</cx:pt>
          <cx:pt idx="3">1.02</cx:pt>
        </cx:lvl>
      </cx:numDim>
    </cx:data>
  </cx:chartData>
  <cx:chart>
    <cx:title pos="t" align="ctr" overlay="0">
      <cx:tx>
        <cx:rich>
          <a:bodyPr rot="0" spcFirstLastPara="1" vertOverflow="ellipsis" vert="horz" wrap="square" lIns="38100" tIns="19050" rIns="38100" bIns="19050" anchor="ctr" anchorCtr="1" compatLnSpc="0"/>
          <a:lstStyle/>
          <a:p>
            <a:pPr algn="ctr" rtl="0">
              <a:defRPr lang="ru-RU" sz="14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Принимали ли Вы участие в общественном обсуждении проекта бюджета муниципального района 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Мелеузовский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район Республики Башкортостан на 2025 год и плановый период 2026 и 2027 годов?, %</a:t>
            </a:r>
            <a:endParaRPr lang="ru-RU" sz="1400" dirty="0">
              <a:effectLst/>
            </a:endParaRPr>
          </a:p>
        </cx:rich>
      </cx:tx>
    </cx:title>
    <cx:plotArea>
      <cx:plotAreaRegion>
        <cx:series layoutId="sunburst" uniqueId="{A961B875-58D6-4B6B-A89F-0D13DD3B119D}">
          <cx:tx>
            <cx:txData>
              <cx:f>Лист1!$B$1</cx:f>
              <cx:v>Столбец3</cx:v>
            </cx:txData>
          </cx:tx>
          <cx:dataId val="0"/>
        </cx:series>
      </cx:plotAreaRegion>
    </cx:plotArea>
    <cx:legend pos="t" align="ctr" overlay="0">
      <cx:txPr>
        <a:bodyPr spcFirstLastPara="1" vertOverflow="ellipsis" horzOverflow="overflow" wrap="square" lIns="0" tIns="0" rIns="0" bIns="0" anchor="ctr" anchorCtr="1"/>
        <a:lstStyle/>
        <a:p>
          <a:pPr algn="ctr" rtl="0">
            <a:defRPr sz="120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defRPr>
          </a:pPr>
          <a:endParaRPr lang="ru-RU" sz="1200" b="0" i="0" u="none" strike="noStrike" kern="1200" baseline="0">
            <a:solidFill>
              <a:prstClr val="black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x:txPr>
    </cx:legend>
  </cx:chart>
</cx:chartSpace>
</file>

<file path=ppt/charts/colors1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0.74402</cdr:x>
      <cdr:y>0.78637</cdr:y>
    </cdr:from>
    <cdr:to>
      <cdr:x>0.83274</cdr:x>
      <cdr:y>0.83009</cdr:y>
    </cdr:to>
    <cdr:sp macro="" textlink="">
      <cdr:nvSpPr>
        <cdr:cNvPr id="2" name="Прямоугольник 1">
          <a:extLst xmlns:a="http://schemas.openxmlformats.org/drawingml/2006/main">
            <a:ext uri="{FF2B5EF4-FFF2-40B4-BE49-F238E27FC236}">
              <a16:creationId xmlns:a16="http://schemas.microsoft.com/office/drawing/2014/main" id="{D138BDDF-B011-4E75-B8FF-AC8C0F4E5192}"/>
            </a:ext>
          </a:extLst>
        </cdr:cNvPr>
        <cdr:cNvSpPr/>
      </cdr:nvSpPr>
      <cdr:spPr>
        <a:xfrm xmlns:a="http://schemas.openxmlformats.org/drawingml/2006/main">
          <a:off x="3680968" y="4673890"/>
          <a:ext cx="438912" cy="25980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59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0.54369</cdr:x>
      <cdr:y>0.89145</cdr:y>
    </cdr:from>
    <cdr:to>
      <cdr:x>0.63689</cdr:x>
      <cdr:y>0.93003</cdr:y>
    </cdr:to>
    <cdr:sp macro="" textlink="">
      <cdr:nvSpPr>
        <cdr:cNvPr id="2" name="Прямоугольник 1">
          <a:extLst xmlns:a="http://schemas.openxmlformats.org/drawingml/2006/main">
            <a:ext uri="{FF2B5EF4-FFF2-40B4-BE49-F238E27FC236}">
              <a16:creationId xmlns:a16="http://schemas.microsoft.com/office/drawing/2014/main" id="{D138BDDF-B011-4E75-B8FF-AC8C0F4E5192}"/>
            </a:ext>
          </a:extLst>
        </cdr:cNvPr>
        <cdr:cNvSpPr/>
      </cdr:nvSpPr>
      <cdr:spPr>
        <a:xfrm xmlns:a="http://schemas.openxmlformats.org/drawingml/2006/main">
          <a:off x="2560320" y="5211064"/>
          <a:ext cx="438912" cy="2255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92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B63886-4BCD-42A9-A2BB-70997A016592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FC7EDF-3BBE-41CE-9E8B-9334BEC2EF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292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C7EDF-3BBE-41CE-9E8B-9334BEC2EF2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938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053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339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4725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8960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51110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513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5834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32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085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105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401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100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821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265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900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02.04.2025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392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B3DAA-3963-4B72-811B-EBAAD96B0F11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236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4" r:id="rId1"/>
    <p:sldLayoutId id="2147483995" r:id="rId2"/>
    <p:sldLayoutId id="2147483996" r:id="rId3"/>
    <p:sldLayoutId id="2147483997" r:id="rId4"/>
    <p:sldLayoutId id="2147483998" r:id="rId5"/>
    <p:sldLayoutId id="2147483999" r:id="rId6"/>
    <p:sldLayoutId id="2147484000" r:id="rId7"/>
    <p:sldLayoutId id="2147484001" r:id="rId8"/>
    <p:sldLayoutId id="2147484002" r:id="rId9"/>
    <p:sldLayoutId id="2147484003" r:id="rId10"/>
    <p:sldLayoutId id="2147484004" r:id="rId11"/>
    <p:sldLayoutId id="2147484005" r:id="rId12"/>
    <p:sldLayoutId id="2147484006" r:id="rId13"/>
    <p:sldLayoutId id="2147484007" r:id="rId14"/>
    <p:sldLayoutId id="2147484008" r:id="rId15"/>
    <p:sldLayoutId id="214748400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14/relationships/chartEx" Target="../charts/chartEx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microsoft.com/office/2014/relationships/chartEx" Target="../charts/chartEx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25620" y="258444"/>
            <a:ext cx="8807945" cy="967313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effectLst/>
              </a:rPr>
              <a:t>Опрос для граждан по бюджетной тематике за 1 квартал 2025 года для жителей муниципального района Мелеузовский район Республики Башкортостан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214472" y="1171146"/>
            <a:ext cx="8639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опросе участвовало всего 98 человека, результаты опроса приведены ниже:</a:t>
            </a:r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12" name="Диаграмма 11"/>
              <p:cNvGraphicFramePr/>
              <p:nvPr>
                <p:extLst>
                  <p:ext uri="{D42A27DB-BD31-4B8C-83A1-F6EECF244321}">
                    <p14:modId xmlns:p14="http://schemas.microsoft.com/office/powerpoint/2010/main" val="83561587"/>
                  </p:ext>
                </p:extLst>
              </p:nvPr>
            </p:nvGraphicFramePr>
            <p:xfrm>
              <a:off x="5731329" y="1632857"/>
              <a:ext cx="4908637" cy="4931229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 xmlns="">
          <p:pic>
            <p:nvPicPr>
              <p:cNvPr id="12" name="Диаграмма 11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731329" y="1632857"/>
                <a:ext cx="4908637" cy="493122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8" name="Диаграмма 7">
                <a:extLst>
                  <a:ext uri="{FF2B5EF4-FFF2-40B4-BE49-F238E27FC236}">
                    <a16:creationId xmlns:a16="http://schemas.microsoft.com/office/drawing/2014/main" id="{C1602FF9-1218-4247-938E-35FA982EE9A9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678532588"/>
                  </p:ext>
                </p:extLst>
              </p:nvPr>
            </p:nvGraphicFramePr>
            <p:xfrm>
              <a:off x="0" y="1632857"/>
              <a:ext cx="5894615" cy="5012872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5"/>
              </a:graphicData>
            </a:graphic>
          </p:graphicFrame>
        </mc:Choice>
        <mc:Fallback xmlns="">
          <p:pic>
            <p:nvPicPr>
              <p:cNvPr id="8" name="Диаграмма 7">
                <a:extLst>
                  <a:ext uri="{FF2B5EF4-FFF2-40B4-BE49-F238E27FC236}">
                    <a16:creationId xmlns:a16="http://schemas.microsoft.com/office/drawing/2014/main" id="{C1602FF9-1218-4247-938E-35FA982EE9A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0" y="1632857"/>
                <a:ext cx="5894615" cy="5012872"/>
              </a:xfrm>
              <a:prstGeom prst="rect">
                <a:avLst/>
              </a:prstGeom>
            </p:spPr>
          </p:pic>
        </mc:Fallback>
      </mc:AlternateContent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138BDDF-B011-4E75-B8FF-AC8C0F4E5192}"/>
              </a:ext>
            </a:extLst>
          </p:cNvPr>
          <p:cNvSpPr/>
          <p:nvPr/>
        </p:nvSpPr>
        <p:spPr>
          <a:xfrm>
            <a:off x="3721608" y="5038344"/>
            <a:ext cx="438912" cy="225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71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1FA3149C-7181-4390-B611-E5A2D63408E0}"/>
              </a:ext>
            </a:extLst>
          </p:cNvPr>
          <p:cNvSpPr/>
          <p:nvPr/>
        </p:nvSpPr>
        <p:spPr>
          <a:xfrm>
            <a:off x="1798320" y="4852416"/>
            <a:ext cx="438912" cy="225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2350421E-A505-4CDD-B28D-F5A2F6D075D0}"/>
              </a:ext>
            </a:extLst>
          </p:cNvPr>
          <p:cNvSpPr/>
          <p:nvPr/>
        </p:nvSpPr>
        <p:spPr>
          <a:xfrm>
            <a:off x="2255520" y="4276344"/>
            <a:ext cx="438912" cy="225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F9103355-BE18-46FB-A735-FAC2C045FCBD}"/>
              </a:ext>
            </a:extLst>
          </p:cNvPr>
          <p:cNvSpPr/>
          <p:nvPr/>
        </p:nvSpPr>
        <p:spPr>
          <a:xfrm>
            <a:off x="2685288" y="4075176"/>
            <a:ext cx="438912" cy="225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FFB32D81-8E11-44D5-BACE-BC92D12D197F}"/>
              </a:ext>
            </a:extLst>
          </p:cNvPr>
          <p:cNvSpPr/>
          <p:nvPr/>
        </p:nvSpPr>
        <p:spPr>
          <a:xfrm>
            <a:off x="8948928" y="5129784"/>
            <a:ext cx="438912" cy="225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78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CCACC83B-A2DD-417D-B6B0-CFD0220F70EC}"/>
              </a:ext>
            </a:extLst>
          </p:cNvPr>
          <p:cNvSpPr/>
          <p:nvPr/>
        </p:nvSpPr>
        <p:spPr>
          <a:xfrm>
            <a:off x="7638288" y="4108704"/>
            <a:ext cx="438912" cy="225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DC3BF886-DA5E-4270-B46F-6A3590985AD3}"/>
              </a:ext>
            </a:extLst>
          </p:cNvPr>
          <p:cNvSpPr/>
          <p:nvPr/>
        </p:nvSpPr>
        <p:spPr>
          <a:xfrm>
            <a:off x="7150608" y="4535424"/>
            <a:ext cx="438912" cy="225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136690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E7E0B1D6-33C6-482C-AF0C-FF6835CC14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94936906"/>
              </p:ext>
            </p:extLst>
          </p:nvPr>
        </p:nvGraphicFramePr>
        <p:xfrm>
          <a:off x="292106" y="538190"/>
          <a:ext cx="4947406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226930757"/>
              </p:ext>
            </p:extLst>
          </p:nvPr>
        </p:nvGraphicFramePr>
        <p:xfrm>
          <a:off x="5238206" y="630286"/>
          <a:ext cx="4709159" cy="58456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022C37A-0736-4F92-A469-55EDE648E93E}"/>
              </a:ext>
            </a:extLst>
          </p:cNvPr>
          <p:cNvSpPr/>
          <p:nvPr/>
        </p:nvSpPr>
        <p:spPr>
          <a:xfrm>
            <a:off x="3278597" y="3813364"/>
            <a:ext cx="438912" cy="225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C7E3A95-DCD1-4159-AE84-75B2F0AB3D88}"/>
              </a:ext>
            </a:extLst>
          </p:cNvPr>
          <p:cNvSpPr/>
          <p:nvPr/>
        </p:nvSpPr>
        <p:spPr>
          <a:xfrm>
            <a:off x="2794070" y="3778678"/>
            <a:ext cx="438912" cy="225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D5C3D71-E5B5-42C3-923A-5FEC57608676}"/>
              </a:ext>
            </a:extLst>
          </p:cNvPr>
          <p:cNvSpPr/>
          <p:nvPr/>
        </p:nvSpPr>
        <p:spPr>
          <a:xfrm>
            <a:off x="1908048" y="4337304"/>
            <a:ext cx="438912" cy="225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0B236367-0D02-4657-888F-38C0D46CB395}"/>
              </a:ext>
            </a:extLst>
          </p:cNvPr>
          <p:cNvSpPr/>
          <p:nvPr/>
        </p:nvSpPr>
        <p:spPr>
          <a:xfrm>
            <a:off x="7378157" y="3747673"/>
            <a:ext cx="438912" cy="225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45F0058B-B5F8-4FB6-A62C-0B885F200A6B}"/>
              </a:ext>
            </a:extLst>
          </p:cNvPr>
          <p:cNvSpPr/>
          <p:nvPr/>
        </p:nvSpPr>
        <p:spPr>
          <a:xfrm>
            <a:off x="7114347" y="3776052"/>
            <a:ext cx="438912" cy="225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76221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E7E0B1D6-33C6-482C-AF0C-FF6835CC14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34388702"/>
              </p:ext>
            </p:extLst>
          </p:nvPr>
        </p:nvGraphicFramePr>
        <p:xfrm>
          <a:off x="207195" y="625711"/>
          <a:ext cx="4898422" cy="5922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260415441"/>
              </p:ext>
            </p:extLst>
          </p:nvPr>
        </p:nvGraphicFramePr>
        <p:xfrm>
          <a:off x="5027894" y="600384"/>
          <a:ext cx="5683649" cy="5996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F4C30B6-96DB-48C3-B38C-31B6F659CDA3}"/>
              </a:ext>
            </a:extLst>
          </p:cNvPr>
          <p:cNvSpPr/>
          <p:nvPr/>
        </p:nvSpPr>
        <p:spPr>
          <a:xfrm>
            <a:off x="3553968" y="4809744"/>
            <a:ext cx="438912" cy="225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8F95982-4E17-4A1A-8089-CE423EAE3BEF}"/>
              </a:ext>
            </a:extLst>
          </p:cNvPr>
          <p:cNvSpPr/>
          <p:nvPr/>
        </p:nvSpPr>
        <p:spPr>
          <a:xfrm>
            <a:off x="2301134" y="3793394"/>
            <a:ext cx="438912" cy="225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E3A1698-755B-43F2-97B8-70BF6A962356}"/>
              </a:ext>
            </a:extLst>
          </p:cNvPr>
          <p:cNvSpPr/>
          <p:nvPr/>
        </p:nvSpPr>
        <p:spPr>
          <a:xfrm>
            <a:off x="2395728" y="5891784"/>
            <a:ext cx="438912" cy="225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4F97F92-1FE9-4532-A476-61CC588171EC}"/>
              </a:ext>
            </a:extLst>
          </p:cNvPr>
          <p:cNvSpPr/>
          <p:nvPr/>
        </p:nvSpPr>
        <p:spPr>
          <a:xfrm>
            <a:off x="1557528" y="4200144"/>
            <a:ext cx="438912" cy="225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F4F8DAD-0994-4A58-B6F8-53D26EC63F9F}"/>
              </a:ext>
            </a:extLst>
          </p:cNvPr>
          <p:cNvSpPr/>
          <p:nvPr/>
        </p:nvSpPr>
        <p:spPr>
          <a:xfrm>
            <a:off x="7805928" y="5800344"/>
            <a:ext cx="438912" cy="225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92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30723165-BBA7-4236-8B69-7C98FA20462A}"/>
              </a:ext>
            </a:extLst>
          </p:cNvPr>
          <p:cNvSpPr/>
          <p:nvPr/>
        </p:nvSpPr>
        <p:spPr>
          <a:xfrm>
            <a:off x="7582058" y="3712464"/>
            <a:ext cx="438912" cy="225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726388C5-8F1B-4094-ADCF-C60C32EC57A7}"/>
              </a:ext>
            </a:extLst>
          </p:cNvPr>
          <p:cNvSpPr/>
          <p:nvPr/>
        </p:nvSpPr>
        <p:spPr>
          <a:xfrm>
            <a:off x="7318248" y="3727704"/>
            <a:ext cx="438912" cy="225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033324083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1099</TotalTime>
  <Words>176</Words>
  <Application>Microsoft Office PowerPoint</Application>
  <PresentationFormat>Широкоэкранный</PresentationFormat>
  <Paragraphs>30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Times New Roman</vt:lpstr>
      <vt:lpstr>Trebuchet MS</vt:lpstr>
      <vt:lpstr>Wingdings 3</vt:lpstr>
      <vt:lpstr>Грань</vt:lpstr>
      <vt:lpstr>Опрос для граждан по бюджетной тематике за 1 квартал 2025 года для жителей муниципального района Мелеузовский район Республики Башкортостан 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Протокол опроса граждан по бюджетной тематике во II квартале 2017 года</dc:title>
  <dc:creator>Елена</dc:creator>
  <cp:lastModifiedBy>user</cp:lastModifiedBy>
  <cp:revision>88</cp:revision>
  <cp:lastPrinted>2017-09-25T08:59:29Z</cp:lastPrinted>
  <dcterms:created xsi:type="dcterms:W3CDTF">2017-06-23T08:41:46Z</dcterms:created>
  <dcterms:modified xsi:type="dcterms:W3CDTF">2025-04-02T04:02:45Z</dcterms:modified>
</cp:coreProperties>
</file>