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0" r:id="rId1"/>
  </p:sldMasterIdLst>
  <p:notesMasterIdLst>
    <p:notesMasterId r:id="rId5"/>
  </p:notesMasterIdLst>
  <p:sldIdLst>
    <p:sldId id="256" r:id="rId2"/>
    <p:sldId id="259" r:id="rId3"/>
    <p:sldId id="26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8F4"/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 часто Вы посещаете портал «Бюджет для граждан»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 на сайте Финансового управления 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79792392602159"/>
          <c:y val="1.16778993656258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-7.7365432880918388E-3"/>
                  <c:y val="-1.8483983458532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1.0315391050789087E-2"/>
                  <c:y val="-1.5403198262796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831875370582456E-2"/>
                      <c:h val="5.12930540974285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первый раз</c:v>
                </c:pt>
                <c:pt idx="1">
                  <c:v>довольно часто</c:v>
                </c:pt>
                <c:pt idx="2">
                  <c:v>мне это не интересно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82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>
                <a:effectLst/>
              </a:rPr>
              <a:t>Что Вы понимаете под открытостью бюджетных данных </a:t>
            </a:r>
            <a:r>
              <a:rPr lang="ru-RU" sz="1400" b="1" i="0" u="none" strike="noStrike" baseline="0" dirty="0">
                <a:effectLst/>
              </a:rPr>
              <a:t>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325119931065191"/>
          <c:y val="2.09555527714290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48840579916512E-2"/>
          <c:y val="0.26253191440189461"/>
          <c:w val="0.87250457643071566"/>
          <c:h val="0.381138056320176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-2.3681149220005093E-17"/>
                  <c:y val="-1.8537417241500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0"/>
                  <c:y val="-2.7806125862251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возможность получать информацию о бюджете в доступной для граждан форме</c:v>
                </c:pt>
                <c:pt idx="1">
                  <c:v>возможность использования материалов по бюджетной тематике в доступной для скачивания и просмотра форме</c:v>
                </c:pt>
                <c:pt idx="2">
                  <c:v>возможность участвовать в выборе направлений расходования средств бюджета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</c:v>
                </c:pt>
                <c:pt idx="1">
                  <c:v>4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Получили ли Вы на сайте «Бюджет для граждан» информацию по интересовавшему Вас вопросу 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79792392602159"/>
          <c:y val="1.16778993656258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2.0240899828409863E-3"/>
                  <c:y val="-6.16132781951093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2.836732538966999E-2"/>
                  <c:y val="-3.6967966917065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да, получили в полном объеме</c:v>
                </c:pt>
                <c:pt idx="1">
                  <c:v>да, получили частично</c:v>
                </c:pt>
                <c:pt idx="2">
                  <c:v>нет, не получили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83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Какую информацию, размещенную на информационном портале «Бюджет для граждан»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 на сайте Финансового управления, Вы бы хотели видеть более подробно 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750197052964488"/>
          <c:y val="1.1686844150678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848840579916512E-2"/>
          <c:y val="0.33359201382764825"/>
          <c:w val="0.87250457643071566"/>
          <c:h val="0.31007795689442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2.367081683698804E-4"/>
                  <c:y val="-3.08956954025015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-6.3581921441865094E-3"/>
                  <c:y val="-9.268708620750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4.7738656118538362E-3"/>
                  <c:y val="-1.708799556269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dLbl>
              <c:idx val="3"/>
              <c:layout>
                <c:manualLayout>
                  <c:x val="-7.168983477657126E-3"/>
                  <c:y val="-9.26870862075052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4C-429D-959A-1DF5F4749C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формирование бюджета</c:v>
                </c:pt>
                <c:pt idx="1">
                  <c:v>исполнение бюджета</c:v>
                </c:pt>
                <c:pt idx="2">
                  <c:v>бюджетные реформы</c:v>
                </c:pt>
                <c:pt idx="3">
                  <c:v>меня все устраивает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20</c:v>
                </c:pt>
                <c:pt idx="2">
                  <c:v>4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Какая информация о расходах муниципального бюджета интересует Вас больше всего 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79792392602159"/>
          <c:y val="1.16778993656258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373449645459209E-2"/>
          <c:y val="0.35694585405706458"/>
          <c:w val="0.84918512471876351"/>
          <c:h val="0.41262776265206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0"/>
              <c:layout>
                <c:manualLayout>
                  <c:x val="-2.5788477626972482E-3"/>
                  <c:y val="-1.54033195487773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B0-486E-BB6F-05CA7FBB02E7}"/>
                </c:ext>
              </c:extLst>
            </c:dLbl>
            <c:dLbl>
              <c:idx val="1"/>
              <c:layout>
                <c:manualLayout>
                  <c:x val="0"/>
                  <c:y val="-1.540331954877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B0-486E-BB6F-05CA7FBB02E7}"/>
                </c:ext>
              </c:extLst>
            </c:dLbl>
            <c:dLbl>
              <c:idx val="2"/>
              <c:layout>
                <c:manualLayout>
                  <c:x val="-2.9518669233331843E-3"/>
                  <c:y val="-2.017762089301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объем расходов в разрезе муниципальных программ</c:v>
                </c:pt>
                <c:pt idx="1">
                  <c:v>объем расходов в разрезе отраслей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45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Какой из нижеперечисленных вариантов бюджетной грамотности населения, по Вашему мнению, наиболее эффективен ?,%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8.2098367557800866E-2"/>
          <c:y val="1.1686844150678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565696982709604"/>
          <c:y val="0.32432330520689778"/>
          <c:w val="0.79389014744669384"/>
          <c:h val="0.31007795689442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1B40-4EA6-87DD-47C7051F6B63}"/>
              </c:ext>
            </c:extLst>
          </c:dPt>
          <c:dPt>
            <c:idx val="1"/>
            <c:invertIfNegative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1B40-4EA6-87DD-47C7051F6B63}"/>
              </c:ext>
            </c:extLst>
          </c:dPt>
          <c:dLbls>
            <c:dLbl>
              <c:idx val="0"/>
              <c:layout>
                <c:manualLayout>
                  <c:x val="6.0087240627131029E-3"/>
                  <c:y val="-1.5447847701250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40-4EA6-87DD-47C7051F6B63}"/>
                </c:ext>
              </c:extLst>
            </c:dLbl>
            <c:dLbl>
              <c:idx val="1"/>
              <c:layout>
                <c:manualLayout>
                  <c:x val="2.1778708117225205E-3"/>
                  <c:y val="-1.8537417241500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40-4EA6-87DD-47C7051F6B63}"/>
                </c:ext>
              </c:extLst>
            </c:dLbl>
            <c:dLbl>
              <c:idx val="2"/>
              <c:layout>
                <c:manualLayout>
                  <c:x val="-2.945624039928132E-3"/>
                  <c:y val="-1.7087995562696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40-4EA6-87DD-47C7051F6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сайт администрации муниципального района</c:v>
                </c:pt>
                <c:pt idx="1">
                  <c:v>общественные обсуждения, публичные слушания</c:v>
                </c:pt>
                <c:pt idx="2">
                  <c:v>проведение уроков финансовой грамотности для обучающихся общеобразовательных школ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</c:v>
                </c:pt>
                <c:pt idx="1">
                  <c:v>21</c:v>
                </c:pt>
                <c:pt idx="2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40-4EA6-87DD-47C7051F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38424815"/>
        <c:axId val="1932037391"/>
      </c:barChart>
      <c:valAx>
        <c:axId val="193203739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38424815"/>
        <c:crosses val="autoZero"/>
        <c:crossBetween val="between"/>
      </c:valAx>
      <c:catAx>
        <c:axId val="193842481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037391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CE8F4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01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68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39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2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47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70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23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28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9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31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95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13.05.2024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2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838" y="142613"/>
            <a:ext cx="11585196" cy="72316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effectLst/>
              </a:rPr>
              <a:t>Опрос для граждан по бюджетной тематике за 2 квартал 2024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6813" y="1113622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86 человека, результаты опроса приведены ниже: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65437940"/>
              </p:ext>
            </p:extLst>
          </p:nvPr>
        </p:nvGraphicFramePr>
        <p:xfrm>
          <a:off x="1048281" y="1875640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6929656"/>
              </p:ext>
            </p:extLst>
          </p:nvPr>
        </p:nvGraphicFramePr>
        <p:xfrm>
          <a:off x="6669246" y="1870745"/>
          <a:ext cx="4915949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52436343"/>
              </p:ext>
            </p:extLst>
          </p:nvPr>
        </p:nvGraphicFramePr>
        <p:xfrm>
          <a:off x="519773" y="1363911"/>
          <a:ext cx="534413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7243799"/>
              </p:ext>
            </p:extLst>
          </p:nvPr>
        </p:nvGraphicFramePr>
        <p:xfrm>
          <a:off x="6388080" y="1375795"/>
          <a:ext cx="5314561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5440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00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65752569"/>
              </p:ext>
            </p:extLst>
          </p:nvPr>
        </p:nvGraphicFramePr>
        <p:xfrm>
          <a:off x="553330" y="1288411"/>
          <a:ext cx="4924680" cy="412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53CED23-AE6F-40C2-823C-CAFCB2CDE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337317"/>
              </p:ext>
            </p:extLst>
          </p:nvPr>
        </p:nvGraphicFramePr>
        <p:xfrm>
          <a:off x="6337748" y="1300294"/>
          <a:ext cx="4928667" cy="411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6572746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1157</TotalTime>
  <Words>154</Words>
  <Application>Microsoft Office PowerPoint</Application>
  <PresentationFormat>Широкоэкранный</PresentationFormat>
  <Paragraphs>30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Опрос для граждан по бюджетной тематике за 2 квартал 2024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80</cp:revision>
  <cp:lastPrinted>2017-09-25T08:59:29Z</cp:lastPrinted>
  <dcterms:created xsi:type="dcterms:W3CDTF">2017-06-23T08:41:46Z</dcterms:created>
  <dcterms:modified xsi:type="dcterms:W3CDTF">2024-05-13T06:21:02Z</dcterms:modified>
</cp:coreProperties>
</file>