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0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" initials="Е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8456"/>
    <a:srgbClr val="FCD7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2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 b="1" i="0" u="none" strike="noStrike" kern="120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0" i="0" u="none" strike="noStrike" baseline="0" dirty="0">
                <a:effectLst/>
              </a:rPr>
              <a:t>Ознакомились ли Вы с «Бюджетом для граждан» к проекту решения Совета муниципального района </a:t>
            </a:r>
            <a:r>
              <a:rPr lang="ru-RU" sz="1200" b="0" i="0" u="none" strike="noStrike" baseline="0" dirty="0" err="1">
                <a:effectLst/>
              </a:rPr>
              <a:t>Мелеузовский</a:t>
            </a:r>
            <a:r>
              <a:rPr lang="ru-RU" sz="1200" b="0" i="0" u="none" strike="noStrike" baseline="0" dirty="0">
                <a:effectLst/>
              </a:rPr>
              <a:t> район Республики Башкортостан «О бюджете муниципального района </a:t>
            </a:r>
            <a:r>
              <a:rPr lang="ru-RU" sz="1200" b="0" i="0" u="none" strike="noStrike" baseline="0" dirty="0" err="1">
                <a:effectLst/>
              </a:rPr>
              <a:t>Мелеузовский</a:t>
            </a:r>
            <a:r>
              <a:rPr lang="ru-RU" sz="1200" b="0" i="0" u="none" strike="noStrike" baseline="0" dirty="0">
                <a:effectLst/>
              </a:rPr>
              <a:t> район Республики Башкортостан на 2026 год и на плановый период 2027 и 2028 </a:t>
            </a:r>
            <a:endParaRPr lang="ru-RU" sz="1200" b="1" i="0" u="none" strike="noStrike" kern="1200" baseline="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9.0907058746211591E-2"/>
          <c:y val="8.5972861441126411E-3"/>
        </c:manualLayout>
      </c:layout>
      <c:overlay val="0"/>
    </c:title>
    <c:autoTitleDeleted val="0"/>
    <c:view3D>
      <c:rotX val="15"/>
      <c:rotY val="20"/>
      <c:rAngAx val="0"/>
    </c:view3D>
    <c:floor>
      <c:thickness val="0"/>
      <c:spPr>
        <a:ln>
          <a:noFill/>
        </a:ln>
      </c:spPr>
    </c:floor>
    <c:sideWall>
      <c:thickness val="0"/>
      <c:spPr>
        <a:noFill/>
        <a:ln w="25400">
          <a:noFill/>
        </a:ln>
        <a:effectLst/>
      </c:spPr>
    </c:sideWall>
    <c:backWall>
      <c:thickness val="0"/>
      <c:spPr>
        <a:noFill/>
        <a:ln w="25400"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12470017976919263"/>
          <c:y val="0.35349744907060543"/>
          <c:w val="0.69810779624250641"/>
          <c:h val="0.3463703069439985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71B0-486E-BB6F-05CA7FBB02E7}"/>
              </c:ext>
            </c:extLst>
          </c:dPt>
          <c:dPt>
            <c:idx val="1"/>
            <c:invertIfNegative val="0"/>
            <c:bubble3D val="0"/>
            <c:spPr>
              <a:solidFill>
                <a:srgbClr val="F88456"/>
              </a:solidFill>
            </c:spPr>
            <c:extLst>
              <c:ext xmlns:c16="http://schemas.microsoft.com/office/drawing/2014/chart" uri="{C3380CC4-5D6E-409C-BE32-E72D297353CC}">
                <c16:uniqueId val="{00000003-71B0-486E-BB6F-05CA7FBB02E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66AB-4150-9936-316BBA8886A7}"/>
              </c:ext>
            </c:extLst>
          </c:dPt>
          <c:dLbls>
            <c:dLbl>
              <c:idx val="1"/>
              <c:layout>
                <c:manualLayout>
                  <c:x val="1.987252079684998E-2"/>
                  <c:y val="-1.4328887918084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1B0-486E-BB6F-05CA7FBB02E7}"/>
                </c:ext>
              </c:extLst>
            </c:dLbl>
            <c:dLbl>
              <c:idx val="3"/>
              <c:layout>
                <c:manualLayout>
                  <c:x val="2.1818194824024143E-2"/>
                  <c:y val="-2.0177556358224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6AB-4150-9936-316BBA8886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нет</c:v>
                </c:pt>
                <c:pt idx="2">
                  <c:v>нет, но обязательно ознакомлюсь</c:v>
                </c:pt>
                <c:pt idx="3">
                  <c:v>мне это не интересно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79</c:v>
                </c:pt>
                <c:pt idx="1">
                  <c:v>9</c:v>
                </c:pt>
                <c:pt idx="2">
                  <c:v>11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B3-4616-955D-A8F676A8E7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044074415"/>
        <c:axId val="842781247"/>
        <c:axId val="833373839"/>
      </c:bar3DChart>
      <c:catAx>
        <c:axId val="10440744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2781247"/>
        <c:crosses val="autoZero"/>
        <c:auto val="1"/>
        <c:lblAlgn val="ctr"/>
        <c:lblOffset val="100"/>
        <c:noMultiLvlLbl val="0"/>
      </c:catAx>
      <c:valAx>
        <c:axId val="842781247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044074415"/>
        <c:crosses val="autoZero"/>
        <c:crossBetween val="between"/>
      </c:valAx>
      <c:serAx>
        <c:axId val="833373839"/>
        <c:scaling>
          <c:orientation val="minMax"/>
        </c:scaling>
        <c:delete val="1"/>
        <c:axPos val="b"/>
        <c:majorTickMark val="out"/>
        <c:minorTickMark val="none"/>
        <c:tickLblPos val="nextTo"/>
        <c:crossAx val="842781247"/>
        <c:crosses val="autoZero"/>
      </c:serAx>
    </c:plotArea>
    <c:legend>
      <c:legendPos val="r"/>
      <c:layout>
        <c:manualLayout>
          <c:xMode val="edge"/>
          <c:yMode val="edge"/>
          <c:x val="2.9224229543039316E-2"/>
          <c:y val="0.71683432217703424"/>
          <c:w val="0.92642562424080921"/>
          <c:h val="0.20612477595599069"/>
        </c:manualLayout>
      </c:layout>
      <c:overlay val="0"/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 b="1" i="0" u="none" strike="noStrike" kern="120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0" i="0" u="none" strike="noStrike" baseline="0" dirty="0">
                <a:effectLst/>
              </a:rPr>
              <a:t>Какой формат информации о бюджете Вам наиболее удобен?</a:t>
            </a:r>
            <a:endParaRPr lang="ru-RU" sz="1200" b="1" i="0" u="none" strike="noStrike" kern="1200" baseline="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9.0907058746211591E-2"/>
          <c:y val="8.5972861441126411E-3"/>
        </c:manualLayout>
      </c:layout>
      <c:overlay val="0"/>
    </c:title>
    <c:autoTitleDeleted val="0"/>
    <c:view3D>
      <c:rotX val="15"/>
      <c:rotY val="20"/>
      <c:rAngAx val="0"/>
    </c:view3D>
    <c:floor>
      <c:thickness val="0"/>
      <c:spPr>
        <a:ln>
          <a:noFill/>
        </a:ln>
      </c:spPr>
    </c:floor>
    <c:sideWall>
      <c:thickness val="0"/>
      <c:spPr>
        <a:noFill/>
        <a:ln w="25400">
          <a:noFill/>
        </a:ln>
        <a:effectLst/>
      </c:spPr>
    </c:sideWall>
    <c:backWall>
      <c:thickness val="0"/>
      <c:spPr>
        <a:noFill/>
        <a:ln w="25400"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12470017976919263"/>
          <c:y val="0.35349744907060543"/>
          <c:w val="0.69810779624250641"/>
          <c:h val="0.3463703069439985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B3D5-467D-9E5E-8C340B5C4308}"/>
              </c:ext>
            </c:extLst>
          </c:dPt>
          <c:dPt>
            <c:idx val="1"/>
            <c:invertIfNegative val="0"/>
            <c:bubble3D val="0"/>
            <c:spPr>
              <a:solidFill>
                <a:srgbClr val="F88456"/>
              </a:solidFill>
            </c:spPr>
            <c:extLst>
              <c:ext xmlns:c16="http://schemas.microsoft.com/office/drawing/2014/chart" uri="{C3380CC4-5D6E-409C-BE32-E72D297353CC}">
                <c16:uniqueId val="{00000003-B3D5-467D-9E5E-8C340B5C430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B3D5-467D-9E5E-8C340B5C4308}"/>
              </c:ext>
            </c:extLst>
          </c:dPt>
          <c:dLbls>
            <c:dLbl>
              <c:idx val="1"/>
              <c:layout>
                <c:manualLayout>
                  <c:x val="1.987252079684998E-2"/>
                  <c:y val="-1.4328887918084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D5-467D-9E5E-8C340B5C4308}"/>
                </c:ext>
              </c:extLst>
            </c:dLbl>
            <c:dLbl>
              <c:idx val="3"/>
              <c:layout>
                <c:manualLayout>
                  <c:x val="2.1818194824024143E-2"/>
                  <c:y val="-2.0177556358224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3D5-467D-9E5E-8C340B5C43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Текст</c:v>
                </c:pt>
                <c:pt idx="1">
                  <c:v>Таблицы</c:v>
                </c:pt>
                <c:pt idx="2">
                  <c:v>диаграммы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</c:v>
                </c:pt>
                <c:pt idx="1">
                  <c:v>36</c:v>
                </c:pt>
                <c:pt idx="2">
                  <c:v>40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3D5-467D-9E5E-8C340B5C43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044074415"/>
        <c:axId val="842781247"/>
        <c:axId val="833373839"/>
      </c:bar3DChart>
      <c:catAx>
        <c:axId val="10440744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2781247"/>
        <c:crosses val="autoZero"/>
        <c:auto val="1"/>
        <c:lblAlgn val="ctr"/>
        <c:lblOffset val="100"/>
        <c:noMultiLvlLbl val="0"/>
      </c:catAx>
      <c:valAx>
        <c:axId val="842781247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044074415"/>
        <c:crosses val="autoZero"/>
        <c:crossBetween val="between"/>
      </c:valAx>
      <c:serAx>
        <c:axId val="833373839"/>
        <c:scaling>
          <c:orientation val="minMax"/>
        </c:scaling>
        <c:delete val="1"/>
        <c:axPos val="b"/>
        <c:majorTickMark val="out"/>
        <c:minorTickMark val="none"/>
        <c:tickLblPos val="nextTo"/>
        <c:crossAx val="842781247"/>
        <c:crosses val="autoZero"/>
      </c:serAx>
    </c:plotArea>
    <c:legend>
      <c:legendPos val="r"/>
      <c:layout>
        <c:manualLayout>
          <c:xMode val="edge"/>
          <c:yMode val="edge"/>
          <c:x val="0.24782195830839024"/>
          <c:y val="0.70777218832875477"/>
          <c:w val="0.62833781228805807"/>
          <c:h val="0.20612477595599069"/>
        </c:manualLayout>
      </c:layout>
      <c:overlay val="0"/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 b="1" i="0" u="none" strike="noStrike" kern="120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0" i="0" u="none" strike="noStrike" baseline="0" dirty="0">
                <a:effectLst/>
              </a:rPr>
              <a:t>Какую информацию, на Ваш взгляд, необходимо отражать в бюджете для граждан?</a:t>
            </a:r>
            <a:endParaRPr lang="ru-RU" sz="1200" b="1" i="0" u="none" strike="noStrike" kern="1200" baseline="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9.0907058746211591E-2"/>
          <c:y val="8.5972861441126411E-3"/>
        </c:manualLayout>
      </c:layout>
      <c:overlay val="0"/>
    </c:title>
    <c:autoTitleDeleted val="0"/>
    <c:view3D>
      <c:rotX val="15"/>
      <c:rotY val="20"/>
      <c:rAngAx val="0"/>
    </c:view3D>
    <c:floor>
      <c:thickness val="0"/>
      <c:spPr>
        <a:ln>
          <a:noFill/>
        </a:ln>
      </c:spPr>
    </c:floor>
    <c:sideWall>
      <c:thickness val="0"/>
      <c:spPr>
        <a:noFill/>
        <a:ln w="25400">
          <a:noFill/>
        </a:ln>
        <a:effectLst/>
      </c:spPr>
    </c:sideWall>
    <c:backWall>
      <c:thickness val="0"/>
      <c:spPr>
        <a:noFill/>
        <a:ln w="25400"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10766659051474972"/>
          <c:y val="0.17225659138749153"/>
          <c:w val="0.69810779624250641"/>
          <c:h val="0.3463703069439985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3D72-49B9-BFA5-84A4959FE214}"/>
              </c:ext>
            </c:extLst>
          </c:dPt>
          <c:dPt>
            <c:idx val="1"/>
            <c:invertIfNegative val="0"/>
            <c:bubble3D val="0"/>
            <c:spPr>
              <a:solidFill>
                <a:srgbClr val="F88456"/>
              </a:solidFill>
            </c:spPr>
            <c:extLst>
              <c:ext xmlns:c16="http://schemas.microsoft.com/office/drawing/2014/chart" uri="{C3380CC4-5D6E-409C-BE32-E72D297353CC}">
                <c16:uniqueId val="{00000003-3D72-49B9-BFA5-84A4959FE21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3D72-49B9-BFA5-84A4959FE214}"/>
              </c:ext>
            </c:extLst>
          </c:dPt>
          <c:dLbls>
            <c:dLbl>
              <c:idx val="1"/>
              <c:layout>
                <c:manualLayout>
                  <c:x val="1.987252079684998E-2"/>
                  <c:y val="-1.4328887918084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72-49B9-BFA5-84A4959FE214}"/>
                </c:ext>
              </c:extLst>
            </c:dLbl>
            <c:dLbl>
              <c:idx val="3"/>
              <c:layout>
                <c:manualLayout>
                  <c:x val="2.1818194824024143E-2"/>
                  <c:y val="-2.0177556358224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D72-49B9-BFA5-84A4959FE2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В бюджете для граждан достаточно информации-больше ничего добавлять не нужно</c:v>
                </c:pt>
                <c:pt idx="1">
                  <c:v>более подробная информация об основных социально-экономических показателях</c:v>
                </c:pt>
                <c:pt idx="2">
                  <c:v>более подробная информация о бюджетных инвестициях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57</c:v>
                </c:pt>
                <c:pt idx="1">
                  <c:v>20</c:v>
                </c:pt>
                <c:pt idx="2">
                  <c:v>8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D72-49B9-BFA5-84A4959FE2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044074415"/>
        <c:axId val="842781247"/>
        <c:axId val="833373839"/>
      </c:bar3DChart>
      <c:catAx>
        <c:axId val="10440744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2781247"/>
        <c:crosses val="autoZero"/>
        <c:auto val="1"/>
        <c:lblAlgn val="ctr"/>
        <c:lblOffset val="100"/>
        <c:noMultiLvlLbl val="0"/>
      </c:catAx>
      <c:valAx>
        <c:axId val="842781247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044074415"/>
        <c:crosses val="autoZero"/>
        <c:crossBetween val="between"/>
      </c:valAx>
      <c:serAx>
        <c:axId val="833373839"/>
        <c:scaling>
          <c:orientation val="minMax"/>
        </c:scaling>
        <c:delete val="1"/>
        <c:axPos val="b"/>
        <c:majorTickMark val="out"/>
        <c:minorTickMark val="none"/>
        <c:tickLblPos val="nextTo"/>
        <c:crossAx val="842781247"/>
        <c:crosses val="autoZero"/>
      </c:serAx>
    </c:plotArea>
    <c:legend>
      <c:legendPos val="r"/>
      <c:layout>
        <c:manualLayout>
          <c:xMode val="edge"/>
          <c:yMode val="edge"/>
          <c:x val="9.168072347599672E-2"/>
          <c:y val="0.51142794218857546"/>
          <c:w val="0.73905614244193718"/>
          <c:h val="0.39259655884377148"/>
        </c:manualLayout>
      </c:layout>
      <c:overlay val="0"/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 b="1" i="0" u="none" strike="noStrike" kern="120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0" i="0" u="none" strike="noStrike" baseline="0" dirty="0">
                <a:effectLst/>
              </a:rPr>
              <a:t>Какую информацию, на Ваш взгляд, необходимо отражать в бюджете для граждан?</a:t>
            </a:r>
            <a:endParaRPr lang="ru-RU" sz="1200" b="1" i="0" u="none" strike="noStrike" kern="1200" baseline="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9.0907058746211591E-2"/>
          <c:y val="8.5972861441126411E-3"/>
        </c:manualLayout>
      </c:layout>
      <c:overlay val="0"/>
    </c:title>
    <c:autoTitleDeleted val="0"/>
    <c:view3D>
      <c:rotX val="15"/>
      <c:rotY val="20"/>
      <c:rAngAx val="0"/>
    </c:view3D>
    <c:floor>
      <c:thickness val="0"/>
      <c:spPr>
        <a:ln>
          <a:noFill/>
        </a:ln>
      </c:spPr>
    </c:floor>
    <c:sideWall>
      <c:thickness val="0"/>
      <c:spPr>
        <a:noFill/>
        <a:ln w="25400">
          <a:noFill/>
        </a:ln>
        <a:effectLst/>
      </c:spPr>
    </c:sideWall>
    <c:backWall>
      <c:thickness val="0"/>
      <c:spPr>
        <a:noFill/>
        <a:ln w="25400"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10766659051474972"/>
          <c:y val="0.17225659138749153"/>
          <c:w val="0.69810779624250641"/>
          <c:h val="0.3463703069439985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E3E0-45BE-AF19-D3766854B3E1}"/>
              </c:ext>
            </c:extLst>
          </c:dPt>
          <c:dPt>
            <c:idx val="1"/>
            <c:invertIfNegative val="0"/>
            <c:bubble3D val="0"/>
            <c:spPr>
              <a:solidFill>
                <a:srgbClr val="F88456"/>
              </a:solidFill>
            </c:spPr>
            <c:extLst>
              <c:ext xmlns:c16="http://schemas.microsoft.com/office/drawing/2014/chart" uri="{C3380CC4-5D6E-409C-BE32-E72D297353CC}">
                <c16:uniqueId val="{00000003-E3E0-45BE-AF19-D3766854B3E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E3E0-45BE-AF19-D3766854B3E1}"/>
              </c:ext>
            </c:extLst>
          </c:dPt>
          <c:dLbls>
            <c:dLbl>
              <c:idx val="1"/>
              <c:layout>
                <c:manualLayout>
                  <c:x val="1.987252079684998E-2"/>
                  <c:y val="-1.4328887918084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E0-45BE-AF19-D3766854B3E1}"/>
                </c:ext>
              </c:extLst>
            </c:dLbl>
            <c:dLbl>
              <c:idx val="3"/>
              <c:layout>
                <c:manualLayout>
                  <c:x val="2.1818194824024143E-2"/>
                  <c:y val="-2.0177556358224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E0-45BE-AF19-D3766854B3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Доступность</c:v>
                </c:pt>
                <c:pt idx="1">
                  <c:v>наглядность</c:v>
                </c:pt>
                <c:pt idx="2">
                  <c:v>информативность</c:v>
                </c:pt>
                <c:pt idx="3">
                  <c:v>понятность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30</c:v>
                </c:pt>
                <c:pt idx="1">
                  <c:v>10</c:v>
                </c:pt>
                <c:pt idx="2">
                  <c:v>38</c:v>
                </c:pt>
                <c:pt idx="3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3E0-45BE-AF19-D3766854B3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044074415"/>
        <c:axId val="842781247"/>
        <c:axId val="833373839"/>
      </c:bar3DChart>
      <c:catAx>
        <c:axId val="10440744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2781247"/>
        <c:crosses val="autoZero"/>
        <c:auto val="1"/>
        <c:lblAlgn val="ctr"/>
        <c:lblOffset val="100"/>
        <c:noMultiLvlLbl val="0"/>
      </c:catAx>
      <c:valAx>
        <c:axId val="842781247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044074415"/>
        <c:crosses val="autoZero"/>
        <c:crossBetween val="between"/>
      </c:valAx>
      <c:serAx>
        <c:axId val="833373839"/>
        <c:scaling>
          <c:orientation val="minMax"/>
        </c:scaling>
        <c:delete val="1"/>
        <c:axPos val="b"/>
        <c:majorTickMark val="out"/>
        <c:minorTickMark val="none"/>
        <c:tickLblPos val="nextTo"/>
        <c:crossAx val="842781247"/>
        <c:crosses val="autoZero"/>
      </c:serAx>
    </c:plotArea>
    <c:legend>
      <c:legendPos val="r"/>
      <c:layout>
        <c:manualLayout>
          <c:xMode val="edge"/>
          <c:yMode val="edge"/>
          <c:x val="0.27053341064764747"/>
          <c:y val="0.51842037164487265"/>
          <c:w val="0.50342482442214331"/>
          <c:h val="0.39259655884377148"/>
        </c:manualLayout>
      </c:layout>
      <c:overlay val="0"/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 b="1" i="0" u="none" strike="noStrike" kern="120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0" i="0" u="none" strike="noStrike" baseline="0" dirty="0">
                <a:effectLst/>
              </a:rPr>
              <a:t>Считаете ли Вы актуальным проведение Министерством финансов различных конкурсов на бюджетную тематику (проектов, презентаций, буклетов и прочее)?</a:t>
            </a:r>
            <a:endParaRPr lang="ru-RU" sz="1200" b="1" i="0" u="none" strike="noStrike" kern="1200" baseline="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9.0907058746211591E-2"/>
          <c:y val="8.5972861441126411E-3"/>
        </c:manualLayout>
      </c:layout>
      <c:overlay val="0"/>
    </c:title>
    <c:autoTitleDeleted val="0"/>
    <c:view3D>
      <c:rotX val="15"/>
      <c:rotY val="20"/>
      <c:rAngAx val="0"/>
    </c:view3D>
    <c:floor>
      <c:thickness val="0"/>
      <c:spPr>
        <a:ln>
          <a:noFill/>
        </a:ln>
      </c:spPr>
    </c:floor>
    <c:sideWall>
      <c:thickness val="0"/>
      <c:spPr>
        <a:noFill/>
        <a:ln w="25400">
          <a:noFill/>
        </a:ln>
        <a:effectLst/>
      </c:spPr>
    </c:sideWall>
    <c:backWall>
      <c:thickness val="0"/>
      <c:spPr>
        <a:noFill/>
        <a:ln w="25400"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10766659051474972"/>
          <c:y val="0.17225659138749153"/>
          <c:w val="0.69810779624250641"/>
          <c:h val="0.3463703069439985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E3E0-45BE-AF19-D3766854B3E1}"/>
              </c:ext>
            </c:extLst>
          </c:dPt>
          <c:dPt>
            <c:idx val="1"/>
            <c:invertIfNegative val="0"/>
            <c:bubble3D val="0"/>
            <c:spPr>
              <a:solidFill>
                <a:srgbClr val="F88456"/>
              </a:solidFill>
            </c:spPr>
            <c:extLst>
              <c:ext xmlns:c16="http://schemas.microsoft.com/office/drawing/2014/chart" uri="{C3380CC4-5D6E-409C-BE32-E72D297353CC}">
                <c16:uniqueId val="{00000003-E3E0-45BE-AF19-D3766854B3E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E3E0-45BE-AF19-D3766854B3E1}"/>
              </c:ext>
            </c:extLst>
          </c:dPt>
          <c:dLbls>
            <c:dLbl>
              <c:idx val="1"/>
              <c:layout>
                <c:manualLayout>
                  <c:x val="1.987252079684998E-2"/>
                  <c:y val="-1.4328887918084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E0-45BE-AF19-D3766854B3E1}"/>
                </c:ext>
              </c:extLst>
            </c:dLbl>
            <c:dLbl>
              <c:idx val="3"/>
              <c:layout>
                <c:manualLayout>
                  <c:x val="2.1818194824024143E-2"/>
                  <c:y val="-2.0177556358224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E0-45BE-AF19-D3766854B3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Да, это привлекает население к участию в вопросах финансово-бюджетной сферы</c:v>
                </c:pt>
                <c:pt idx="1">
                  <c:v>да, это повышает финансовую грамотность населения</c:v>
                </c:pt>
                <c:pt idx="2">
                  <c:v>нет, деятельность финансового органа не должна распространяться на указанные мероприятия</c:v>
                </c:pt>
                <c:pt idx="3">
                  <c:v>мне все равно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39</c:v>
                </c:pt>
                <c:pt idx="1">
                  <c:v>47</c:v>
                </c:pt>
                <c:pt idx="2">
                  <c:v>5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3E0-45BE-AF19-D3766854B3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044074415"/>
        <c:axId val="842781247"/>
        <c:axId val="833373839"/>
      </c:bar3DChart>
      <c:catAx>
        <c:axId val="10440744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2781247"/>
        <c:crosses val="autoZero"/>
        <c:auto val="1"/>
        <c:lblAlgn val="ctr"/>
        <c:lblOffset val="100"/>
        <c:noMultiLvlLbl val="0"/>
      </c:catAx>
      <c:valAx>
        <c:axId val="842781247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044074415"/>
        <c:crosses val="autoZero"/>
        <c:crossBetween val="between"/>
      </c:valAx>
      <c:serAx>
        <c:axId val="833373839"/>
        <c:scaling>
          <c:orientation val="minMax"/>
        </c:scaling>
        <c:delete val="1"/>
        <c:axPos val="b"/>
        <c:majorTickMark val="out"/>
        <c:minorTickMark val="none"/>
        <c:tickLblPos val="nextTo"/>
        <c:crossAx val="842781247"/>
        <c:crosses val="autoZero"/>
      </c:serAx>
    </c:plotArea>
    <c:legend>
      <c:legendPos val="r"/>
      <c:layout>
        <c:manualLayout>
          <c:xMode val="edge"/>
          <c:yMode val="edge"/>
          <c:x val="0.24782195830839024"/>
          <c:y val="0.50280967192310588"/>
          <c:w val="0.6113042230336152"/>
          <c:h val="0.39259655884377148"/>
        </c:manualLayout>
      </c:layout>
      <c:overlay val="0"/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 b="1" i="0" u="none" strike="noStrike" kern="120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0" i="0" u="none" strike="noStrike" baseline="0" dirty="0">
                <a:effectLst/>
              </a:rPr>
              <a:t>Какой, по вашему мнению, способ взаимодействия органов местного самоуправления и населения по вопросам распространения информации о бюджете наиболее эффективен?</a:t>
            </a:r>
            <a:endParaRPr lang="ru-RU" sz="1200" b="1" i="0" u="none" strike="noStrike" kern="1200" baseline="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9.0907058746211591E-2"/>
          <c:y val="8.5972861441126411E-3"/>
        </c:manualLayout>
      </c:layout>
      <c:overlay val="0"/>
    </c:title>
    <c:autoTitleDeleted val="0"/>
    <c:view3D>
      <c:rotX val="15"/>
      <c:rotY val="20"/>
      <c:rAngAx val="0"/>
    </c:view3D>
    <c:floor>
      <c:thickness val="0"/>
      <c:spPr>
        <a:ln>
          <a:noFill/>
        </a:ln>
      </c:spPr>
    </c:floor>
    <c:sideWall>
      <c:thickness val="0"/>
      <c:spPr>
        <a:noFill/>
        <a:ln w="25400">
          <a:noFill/>
        </a:ln>
        <a:effectLst/>
      </c:spPr>
    </c:sideWall>
    <c:backWall>
      <c:thickness val="0"/>
      <c:spPr>
        <a:noFill/>
        <a:ln w="25400"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10766659051474972"/>
          <c:y val="0.17225659138749153"/>
          <c:w val="0.69810779624250641"/>
          <c:h val="0.3463703069439985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79B5-4B47-8DD5-7075A3AA137E}"/>
              </c:ext>
            </c:extLst>
          </c:dPt>
          <c:dPt>
            <c:idx val="1"/>
            <c:invertIfNegative val="0"/>
            <c:bubble3D val="0"/>
            <c:spPr>
              <a:solidFill>
                <a:srgbClr val="F88456"/>
              </a:solidFill>
            </c:spPr>
            <c:extLst>
              <c:ext xmlns:c16="http://schemas.microsoft.com/office/drawing/2014/chart" uri="{C3380CC4-5D6E-409C-BE32-E72D297353CC}">
                <c16:uniqueId val="{00000003-79B5-4B47-8DD5-7075A3AA137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79B5-4B47-8DD5-7075A3AA137E}"/>
              </c:ext>
            </c:extLst>
          </c:dPt>
          <c:dLbls>
            <c:dLbl>
              <c:idx val="1"/>
              <c:layout>
                <c:manualLayout>
                  <c:x val="1.987252079684998E-2"/>
                  <c:y val="-1.4328887918084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9B5-4B47-8DD5-7075A3AA137E}"/>
                </c:ext>
              </c:extLst>
            </c:dLbl>
            <c:dLbl>
              <c:idx val="3"/>
              <c:layout>
                <c:manualLayout>
                  <c:x val="2.1818194824024143E-2"/>
                  <c:y val="-2.0177556358224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9B5-4B47-8DD5-7075A3AA13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Организация общественных обсуждений вопросов по бюджетной тематике, включая проведение публичных слушаний проекта бюджета</c:v>
                </c:pt>
                <c:pt idx="1">
                  <c:v>опросы общественного мнения</c:v>
                </c:pt>
                <c:pt idx="2">
                  <c:v>продвижение информации о бюджете в социальных сетях</c:v>
                </c:pt>
                <c:pt idx="3">
                  <c:v>подготовка брошюр или презентаций, представляющих бюджет муниципального района в понятной и доступной для граждан форме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46</c:v>
                </c:pt>
                <c:pt idx="1">
                  <c:v>21</c:v>
                </c:pt>
                <c:pt idx="2">
                  <c:v>17</c:v>
                </c:pt>
                <c:pt idx="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9B5-4B47-8DD5-7075A3AA13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044074415"/>
        <c:axId val="842781247"/>
        <c:axId val="833373839"/>
      </c:bar3DChart>
      <c:catAx>
        <c:axId val="10440744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2781247"/>
        <c:crosses val="autoZero"/>
        <c:auto val="1"/>
        <c:lblAlgn val="ctr"/>
        <c:lblOffset val="100"/>
        <c:noMultiLvlLbl val="0"/>
      </c:catAx>
      <c:valAx>
        <c:axId val="842781247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044074415"/>
        <c:crosses val="autoZero"/>
        <c:crossBetween val="between"/>
      </c:valAx>
      <c:serAx>
        <c:axId val="833373839"/>
        <c:scaling>
          <c:orientation val="minMax"/>
        </c:scaling>
        <c:delete val="1"/>
        <c:axPos val="b"/>
        <c:majorTickMark val="out"/>
        <c:minorTickMark val="none"/>
        <c:tickLblPos val="nextTo"/>
        <c:crossAx val="842781247"/>
        <c:crosses val="autoZero"/>
      </c:serAx>
    </c:plotArea>
    <c:legend>
      <c:legendPos val="r"/>
      <c:layout>
        <c:manualLayout>
          <c:xMode val="edge"/>
          <c:yMode val="edge"/>
          <c:x val="9.168072347599672E-2"/>
          <c:y val="0.51142794218857546"/>
          <c:w val="0.73905614244193718"/>
          <c:h val="0.39259655884377148"/>
        </c:manualLayout>
      </c:layout>
      <c:overlay val="0"/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63886-4BCD-42A9-A2BB-70997A016592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C7EDF-3BBE-41CE-9E8B-9334BEC2E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292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7EDF-3BBE-41CE-9E8B-9334BEC2EF2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938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7EDF-3BBE-41CE-9E8B-9334BEC2EF2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827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7EDF-3BBE-41CE-9E8B-9334BEC2EF2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275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8B3DAA-3963-4B72-811B-EBAAD96B0F11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52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639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86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373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293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79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49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251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72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196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578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B8B3DAA-3963-4B72-811B-EBAAD96B0F11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269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3142" y="292749"/>
            <a:ext cx="8807945" cy="967313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/>
              </a:rPr>
              <a:t>Опрос для граждан по бюджетной тематике за 2 квартал 2026 года для жителей муниципального района Мелеузовский район Республики Башкортостан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43591" y="1231068"/>
            <a:ext cx="8639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опросе участвовало всего 108 человек, результаты опроса приведены ниже: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BF346B-0552-47E4-9A81-3B2B983AB215}"/>
              </a:ext>
            </a:extLst>
          </p:cNvPr>
          <p:cNvSpPr/>
          <p:nvPr/>
        </p:nvSpPr>
        <p:spPr>
          <a:xfrm>
            <a:off x="5578679" y="3087149"/>
            <a:ext cx="1392572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401908932"/>
              </p:ext>
            </p:extLst>
          </p:nvPr>
        </p:nvGraphicFramePr>
        <p:xfrm>
          <a:off x="1094691" y="2028671"/>
          <a:ext cx="4473514" cy="420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AD3462EF-EBCD-4E7D-A3C4-87E6B8BAE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6264367"/>
              </p:ext>
            </p:extLst>
          </p:nvPr>
        </p:nvGraphicFramePr>
        <p:xfrm>
          <a:off x="6414709" y="1996513"/>
          <a:ext cx="4473514" cy="420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36690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BF346B-0552-47E4-9A81-3B2B983AB215}"/>
              </a:ext>
            </a:extLst>
          </p:cNvPr>
          <p:cNvSpPr/>
          <p:nvPr/>
        </p:nvSpPr>
        <p:spPr>
          <a:xfrm>
            <a:off x="1845892" y="3087149"/>
            <a:ext cx="8506123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DD8745FA-6AAA-4D7D-856C-D93BB440CF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3362838"/>
              </p:ext>
            </p:extLst>
          </p:nvPr>
        </p:nvGraphicFramePr>
        <p:xfrm>
          <a:off x="752140" y="712996"/>
          <a:ext cx="4473514" cy="5587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91767D2B-3015-4657-B162-351199E2B0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2370797"/>
              </p:ext>
            </p:extLst>
          </p:nvPr>
        </p:nvGraphicFramePr>
        <p:xfrm>
          <a:off x="6961392" y="689229"/>
          <a:ext cx="4473514" cy="5627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90178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BF346B-0552-47E4-9A81-3B2B983AB215}"/>
              </a:ext>
            </a:extLst>
          </p:cNvPr>
          <p:cNvSpPr/>
          <p:nvPr/>
        </p:nvSpPr>
        <p:spPr>
          <a:xfrm>
            <a:off x="1845892" y="3087149"/>
            <a:ext cx="8506123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91767D2B-3015-4657-B162-351199E2B0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4573717"/>
              </p:ext>
            </p:extLst>
          </p:nvPr>
        </p:nvGraphicFramePr>
        <p:xfrm>
          <a:off x="7053670" y="462725"/>
          <a:ext cx="4473514" cy="5694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1AB2529D-28E6-4594-B75D-F288BB6F85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1704345"/>
              </p:ext>
            </p:extLst>
          </p:nvPr>
        </p:nvGraphicFramePr>
        <p:xfrm>
          <a:off x="728372" y="453004"/>
          <a:ext cx="4473514" cy="5612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29731895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устая тень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1092</TotalTime>
  <Words>178</Words>
  <Application>Microsoft Office PowerPoint</Application>
  <PresentationFormat>Широкоэкранный</PresentationFormat>
  <Paragraphs>23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Corbel</vt:lpstr>
      <vt:lpstr>Times New Roman</vt:lpstr>
      <vt:lpstr>Базис</vt:lpstr>
      <vt:lpstr>Опрос для граждан по бюджетной тематике за 2 квартал 2026 года для жителей муниципального района Мелеузовский район Республики Башкортостан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Протокол опроса граждан по бюджетной тематике во II квартале 2017 года</dc:title>
  <dc:creator>Елена</dc:creator>
  <cp:lastModifiedBy>user</cp:lastModifiedBy>
  <cp:revision>82</cp:revision>
  <cp:lastPrinted>2017-09-25T08:59:29Z</cp:lastPrinted>
  <dcterms:created xsi:type="dcterms:W3CDTF">2017-06-23T08:41:46Z</dcterms:created>
  <dcterms:modified xsi:type="dcterms:W3CDTF">2026-06-22T12:18:20Z</dcterms:modified>
</cp:coreProperties>
</file>