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" initials="Е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8456"/>
    <a:srgbClr val="FCD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2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baseline="0" dirty="0">
                <a:effectLst/>
              </a:rPr>
              <a:t>Интересуетесь ли Вы информацией о бюджете, размещённой на сайте Финансового управления администрации муниципального района </a:t>
            </a:r>
            <a:r>
              <a:rPr lang="ru-RU" sz="1200" b="1" i="0" u="none" strike="noStrike" baseline="0" dirty="0" err="1">
                <a:effectLst/>
              </a:rPr>
              <a:t>Мелеузовский</a:t>
            </a:r>
            <a:r>
              <a:rPr lang="ru-RU" sz="1200" b="1" i="0" u="none" strike="noStrike" baseline="0" dirty="0">
                <a:effectLst/>
              </a:rPr>
              <a:t> район Республики Башкортостан</a:t>
            </a:r>
            <a:r>
              <a:rPr lang="ru-RU" sz="1200" b="1" dirty="0">
                <a:effectLst/>
              </a:rPr>
              <a:t>?</a:t>
            </a:r>
            <a:r>
              <a:rPr lang="ru-RU" sz="1200" b="1" i="0" u="none" strike="noStrike" baseline="0" dirty="0">
                <a:effectLst/>
              </a:rPr>
              <a:t>, %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3746011244406804E-2"/>
          <c:y val="8.5973327508508772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3889483748122841"/>
          <c:y val="0.27798042561084502"/>
          <c:w val="0.69810779624250641"/>
          <c:h val="0.406784040191289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9384-422C-807D-FB4132B54890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9384-422C-807D-FB4132B54890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84-422C-807D-FB4132B54890}"/>
                </c:ext>
              </c:extLst>
            </c:dLbl>
            <c:dLbl>
              <c:idx val="2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384-422C-807D-FB4132B548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Да, просматриваю регулярно</c:v>
                </c:pt>
                <c:pt idx="1">
                  <c:v>иногда просматриваю </c:v>
                </c:pt>
                <c:pt idx="2">
                  <c:v>нет, меня это не интересует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</c:v>
                </c:pt>
                <c:pt idx="1">
                  <c:v>43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384-422C-807D-FB4132B54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2.9224229543039316E-2"/>
          <c:y val="0.71683432217703424"/>
          <c:w val="0.92642562424080921"/>
          <c:h val="0.20612477595599069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4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>
                <a:effectLst/>
              </a:rPr>
              <a:t>Принимали ли Вы участие в общественном обсуждении проекта бюджета муниципального района </a:t>
            </a:r>
            <a:r>
              <a:rPr lang="ru-RU" sz="1200" b="1" dirty="0" err="1">
                <a:effectLst/>
              </a:rPr>
              <a:t>Мелеузовский</a:t>
            </a:r>
            <a:r>
              <a:rPr lang="ru-RU" sz="1200" b="1" dirty="0">
                <a:effectLst/>
              </a:rPr>
              <a:t> район Республики Башкортостан на 2026 год и плановый период 2027 и 2028 годов?</a:t>
            </a:r>
            <a:r>
              <a:rPr lang="ru-RU" sz="1200" b="1" i="0" u="none" strike="noStrike" baseline="0" dirty="0">
                <a:effectLst/>
              </a:rPr>
              <a:t>, %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3746011244406804E-2"/>
          <c:y val="8.5973327508508772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3889483748122841"/>
          <c:y val="0.27798042561084502"/>
          <c:w val="0.69810779624250641"/>
          <c:h val="0.406784040191289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71B0-486E-BB6F-05CA7FBB02E7}"/>
              </c:ext>
            </c:extLst>
          </c:dPt>
          <c:dPt>
            <c:idx val="1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71B0-486E-BB6F-05CA7FBB02E7}"/>
              </c:ext>
            </c:extLst>
          </c:dPt>
          <c:dLbls>
            <c:dLbl>
              <c:idx val="1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B0-486E-BB6F-05CA7FBB02E7}"/>
                </c:ext>
              </c:extLst>
            </c:dLbl>
            <c:dLbl>
              <c:idx val="2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A7-4219-9965-9A5B74E703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нет, в силу обстоятельств, хотя изначально планировал(-а); </c:v>
                </c:pt>
                <c:pt idx="2">
                  <c:v>нет и не собирался (-лась)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76</c:v>
                </c:pt>
                <c:pt idx="1">
                  <c:v>12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3-4616-955D-A8F676A8E7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2.9224229543039316E-2"/>
          <c:y val="0.71683432217703424"/>
          <c:w val="0.92642562424080921"/>
          <c:h val="0.20612477595599069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baseline="0" dirty="0">
                <a:effectLst/>
              </a:rPr>
              <a:t>Что, по Вашему мнению, означает открытость бюджета?%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5421062564462681"/>
          <c:y val="0.10513817980939334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1704489511414197"/>
          <c:y val="0.23926365051530182"/>
          <c:w val="0.75117194575807622"/>
          <c:h val="0.4628620114794397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339C-4232-A4FA-07FD6B47C88A}"/>
              </c:ext>
            </c:extLst>
          </c:dPt>
          <c:dPt>
            <c:idx val="2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3-339C-4232-A4FA-07FD6B47C88A}"/>
              </c:ext>
            </c:extLst>
          </c:dPt>
          <c:dLbls>
            <c:dLbl>
              <c:idx val="0"/>
              <c:layout>
                <c:manualLayout>
                  <c:x val="2.8984616735061076E-2"/>
                  <c:y val="-1.33972509966183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9C-4232-A4FA-07FD6B47C88A}"/>
                </c:ext>
              </c:extLst>
            </c:dLbl>
            <c:dLbl>
              <c:idx val="1"/>
              <c:layout>
                <c:manualLayout>
                  <c:x val="2.2295859026970091E-2"/>
                  <c:y val="-2.23287516610306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39C-4232-A4FA-07FD6B47C88A}"/>
                </c:ext>
              </c:extLst>
            </c:dLbl>
            <c:dLbl>
              <c:idx val="2"/>
              <c:layout>
                <c:manualLayout>
                  <c:x val="1.5413285347494926E-2"/>
                  <c:y val="-1.8794479488668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39C-4232-A4FA-07FD6B47C8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опубликование утвержденного бюджета и его исполнение</c:v>
                </c:pt>
                <c:pt idx="1">
                  <c:v>возможность для граждан участвовать в обсуждении приоритетных расходов бюджета</c:v>
                </c:pt>
                <c:pt idx="2">
                  <c:v>мне это не интересно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</c:v>
                </c:pt>
                <c:pt idx="1">
                  <c:v>62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9C-4232-A4FA-07FD6B47C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1.302271280914657E-2"/>
          <c:y val="0.74056065209800603"/>
          <c:w val="0.97721027634526669"/>
          <c:h val="0.21430709042577842"/>
        </c:manualLayout>
      </c:layout>
      <c:overlay val="0"/>
      <c:txPr>
        <a:bodyPr/>
        <a:lstStyle/>
        <a:p>
          <a:pPr>
            <a:defRPr>
              <a:latin typeface="+mj-lt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baseline="0" dirty="0">
                <a:effectLst/>
              </a:rPr>
              <a:t>В каких целях Вами используется информация, связанная с бюджетом</a:t>
            </a:r>
            <a:r>
              <a:rPr lang="ru-RU" sz="1200" b="1" dirty="0">
                <a:effectLst/>
              </a:rPr>
              <a:t>?</a:t>
            </a:r>
            <a:r>
              <a:rPr lang="ru-RU" sz="1200" b="1" i="0" u="none" strike="noStrike" baseline="0" dirty="0">
                <a:effectLst/>
              </a:rPr>
              <a:t>, %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361851108546882"/>
          <c:y val="1.7194665501701754E-2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3889483748122841"/>
          <c:y val="0.27798042561084502"/>
          <c:w val="0.69810779624250641"/>
          <c:h val="0.406784040191289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9384-422C-807D-FB4132B54890}"/>
              </c:ext>
            </c:extLst>
          </c:dPt>
          <c:dPt>
            <c:idx val="2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4-9384-422C-807D-FB4132B5489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0792-4F5A-9D5B-04E865970BE8}"/>
              </c:ext>
            </c:extLst>
          </c:dPt>
          <c:dLbls>
            <c:dLbl>
              <c:idx val="2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384-422C-807D-FB4132B54890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92-4F5A-9D5B-04E865970B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 учебных целях (курсовые, дипломные работы, рефераты)</c:v>
                </c:pt>
                <c:pt idx="1">
                  <c:v>для повышения финансовой грамотности</c:v>
                </c:pt>
                <c:pt idx="2">
                  <c:v>для своей профессиональной деятельности</c:v>
                </c:pt>
                <c:pt idx="3">
                  <c:v>затрудняюсь с ответом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5.49</c:v>
                </c:pt>
                <c:pt idx="1">
                  <c:v>51.65</c:v>
                </c:pt>
                <c:pt idx="2">
                  <c:v>34.07</c:v>
                </c:pt>
                <c:pt idx="3">
                  <c:v>8.7899999999999991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384-422C-807D-FB4132B54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4.0579955712667939E-2"/>
          <c:y val="0.72256587734426814"/>
          <c:w val="0.92642562424080921"/>
          <c:h val="0.20612477595599069"/>
        </c:manualLayout>
      </c:layout>
      <c:overlay val="0"/>
      <c:txPr>
        <a:bodyPr/>
        <a:lstStyle/>
        <a:p>
          <a:pPr>
            <a:defRPr>
              <a:latin typeface="+mj-lt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 sz="1200" b="1" i="0" u="none" strike="noStrike" kern="120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0" u="none" strike="noStrike" baseline="0" dirty="0">
                <a:effectLst/>
              </a:rPr>
              <a:t>Что бы вы хотели знать о бюджете муниципального района </a:t>
            </a:r>
            <a:r>
              <a:rPr lang="ru-RU" sz="1200" b="1" i="0" u="none" strike="noStrike" baseline="0" dirty="0" err="1">
                <a:effectLst/>
              </a:rPr>
              <a:t>Мелеузовский</a:t>
            </a:r>
            <a:r>
              <a:rPr lang="ru-RU" sz="1200" b="1" i="0" u="none" strike="noStrike" baseline="0" dirty="0">
                <a:effectLst/>
              </a:rPr>
              <a:t> район Республики Башкортостан</a:t>
            </a:r>
            <a:r>
              <a:rPr lang="ru-RU" sz="1200" b="1" dirty="0">
                <a:effectLst/>
              </a:rPr>
              <a:t>?</a:t>
            </a:r>
            <a:r>
              <a:rPr lang="ru-RU" sz="1200" b="1" i="0" u="none" strike="noStrike" baseline="0" dirty="0">
                <a:effectLst/>
              </a:rPr>
              <a:t>, %</a:t>
            </a:r>
            <a:endParaRPr lang="ru-RU" sz="1200" b="1" i="0" u="none" strike="noStrike" kern="120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3746011244406804E-2"/>
          <c:y val="8.5973327508508772E-3"/>
        </c:manualLayout>
      </c:layout>
      <c:overlay val="0"/>
    </c:title>
    <c:autoTitleDeleted val="0"/>
    <c:view3D>
      <c:rotX val="15"/>
      <c:rotY val="20"/>
      <c:rAngAx val="0"/>
    </c:view3D>
    <c:floor>
      <c:thickness val="0"/>
      <c:spPr>
        <a:ln>
          <a:noFill/>
        </a:ln>
      </c:spPr>
    </c:floor>
    <c:sideWall>
      <c:thickness val="0"/>
      <c:spPr>
        <a:noFill/>
        <a:ln w="25400">
          <a:noFill/>
        </a:ln>
        <a:effectLst/>
      </c:spPr>
    </c:sideWall>
    <c:backWall>
      <c:thickness val="0"/>
      <c:spPr>
        <a:noFill/>
        <a:ln w="25400"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3889483748122841"/>
          <c:y val="0.27798042561084502"/>
          <c:w val="0.69810779624250641"/>
          <c:h val="0.406784040191289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71B0-486E-BB6F-05CA7FBB02E7}"/>
              </c:ext>
            </c:extLst>
          </c:dPt>
          <c:dPt>
            <c:idx val="2"/>
            <c:invertIfNegative val="0"/>
            <c:bubble3D val="0"/>
            <c:spPr>
              <a:solidFill>
                <a:srgbClr val="F88456"/>
              </a:solidFill>
            </c:spPr>
            <c:extLst>
              <c:ext xmlns:c16="http://schemas.microsoft.com/office/drawing/2014/chart" uri="{C3380CC4-5D6E-409C-BE32-E72D297353CC}">
                <c16:uniqueId val="{00000000-61A7-4219-9965-9A5B74E7037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6962-4F0A-88B1-06B1FB305D49}"/>
              </c:ext>
            </c:extLst>
          </c:dPt>
          <c:dLbls>
            <c:dLbl>
              <c:idx val="2"/>
              <c:layout>
                <c:manualLayout>
                  <c:x val="1.987252079684998E-2"/>
                  <c:y val="-1.432888791808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A7-4219-9965-9A5B74E7037B}"/>
                </c:ext>
              </c:extLst>
            </c:dLbl>
            <c:dLbl>
              <c:idx val="3"/>
              <c:layout>
                <c:manualLayout>
                  <c:x val="2.1818194824024143E-2"/>
                  <c:y val="-2.0177556358224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62-4F0A-88B1-06B1FB305D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какая часть моих налогов идет в местный бюджет</c:v>
                </c:pt>
                <c:pt idx="1">
                  <c:v>куда направляются средства из бюджета муниципального района</c:v>
                </c:pt>
                <c:pt idx="2">
                  <c:v>каков результат исполнения бюджета (дефицит/профицит)</c:v>
                </c:pt>
                <c:pt idx="3">
                  <c:v>сведения о бюджете меня не интересуют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24.2</c:v>
                </c:pt>
                <c:pt idx="1">
                  <c:v>58.2</c:v>
                </c:pt>
                <c:pt idx="2">
                  <c:v>14.3</c:v>
                </c:pt>
                <c:pt idx="3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3-4616-955D-A8F676A8E7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044074415"/>
        <c:axId val="842781247"/>
        <c:axId val="833373839"/>
      </c:bar3DChart>
      <c:catAx>
        <c:axId val="104407441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2781247"/>
        <c:crosses val="autoZero"/>
        <c:auto val="1"/>
        <c:lblAlgn val="ctr"/>
        <c:lblOffset val="100"/>
        <c:noMultiLvlLbl val="0"/>
      </c:catAx>
      <c:valAx>
        <c:axId val="842781247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44074415"/>
        <c:crosses val="autoZero"/>
        <c:crossBetween val="between"/>
      </c:valAx>
      <c:serAx>
        <c:axId val="833373839"/>
        <c:scaling>
          <c:orientation val="minMax"/>
        </c:scaling>
        <c:delete val="1"/>
        <c:axPos val="b"/>
        <c:majorTickMark val="out"/>
        <c:minorTickMark val="none"/>
        <c:tickLblPos val="nextTo"/>
        <c:crossAx val="842781247"/>
        <c:crosses val="autoZero"/>
      </c:serAx>
    </c:plotArea>
    <c:legend>
      <c:legendPos val="r"/>
      <c:layout>
        <c:manualLayout>
          <c:xMode val="edge"/>
          <c:yMode val="edge"/>
          <c:x val="2.9224229543039316E-2"/>
          <c:y val="0.71683432217703424"/>
          <c:w val="0.92642562424080921"/>
          <c:h val="0.20612477595599069"/>
        </c:manualLayout>
      </c:layout>
      <c:overlay val="0"/>
      <c:txPr>
        <a:bodyPr/>
        <a:lstStyle/>
        <a:p>
          <a:pPr>
            <a:defRPr>
              <a:latin typeface="+mj-lt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63886-4BCD-42A9-A2BB-70997A016592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C7EDF-3BBE-41CE-9E8B-9334BEC2E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9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7EDF-3BBE-41CE-9E8B-9334BEC2EF2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38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C7EDF-3BBE-41CE-9E8B-9334BEC2EF2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27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5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639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8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37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29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7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9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25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72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196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57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B8B3DAA-3963-4B72-811B-EBAAD96B0F11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77D3046-209A-4D54-845D-95E728850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26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3142" y="292749"/>
            <a:ext cx="8807945" cy="96731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/>
              </a:rPr>
              <a:t>Опрос для граждан по бюджетной тематике за 1 квартал 2026 года для жителей муниципального района Мелеузовский район Республики Башкортостан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43591" y="1231068"/>
            <a:ext cx="8639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опросе участвовало всего 91 человек, результаты опроса приведены ниже: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BF346B-0552-47E4-9A81-3B2B983AB215}"/>
              </a:ext>
            </a:extLst>
          </p:cNvPr>
          <p:cNvSpPr/>
          <p:nvPr/>
        </p:nvSpPr>
        <p:spPr>
          <a:xfrm>
            <a:off x="5578679" y="3087149"/>
            <a:ext cx="1392572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C9AF0735-C4ED-41E5-98A4-8A90CD614E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622574"/>
              </p:ext>
            </p:extLst>
          </p:nvPr>
        </p:nvGraphicFramePr>
        <p:xfrm>
          <a:off x="6775436" y="2021679"/>
          <a:ext cx="4473514" cy="417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284024789"/>
              </p:ext>
            </p:extLst>
          </p:nvPr>
        </p:nvGraphicFramePr>
        <p:xfrm>
          <a:off x="1094691" y="2028671"/>
          <a:ext cx="4473514" cy="420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3669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BF346B-0552-47E4-9A81-3B2B983AB215}"/>
              </a:ext>
            </a:extLst>
          </p:cNvPr>
          <p:cNvSpPr/>
          <p:nvPr/>
        </p:nvSpPr>
        <p:spPr>
          <a:xfrm>
            <a:off x="1845892" y="3087149"/>
            <a:ext cx="8506123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121BA69-8FD2-4EAA-A782-5FBC607CB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3532140"/>
              </p:ext>
            </p:extLst>
          </p:nvPr>
        </p:nvGraphicFramePr>
        <p:xfrm>
          <a:off x="3288485" y="3716323"/>
          <a:ext cx="5696125" cy="2843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C9AF0735-C4ED-41E5-98A4-8A90CD614E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5633319"/>
              </p:ext>
            </p:extLst>
          </p:nvPr>
        </p:nvGraphicFramePr>
        <p:xfrm>
          <a:off x="7499758" y="362844"/>
          <a:ext cx="4295163" cy="3252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616720065"/>
              </p:ext>
            </p:extLst>
          </p:nvPr>
        </p:nvGraphicFramePr>
        <p:xfrm>
          <a:off x="411061" y="364022"/>
          <a:ext cx="4286774" cy="3268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0178198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устая тень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1051</TotalTime>
  <Words>129</Words>
  <Application>Microsoft Office PowerPoint</Application>
  <PresentationFormat>Широкоэкранный</PresentationFormat>
  <Paragraphs>20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Corbel</vt:lpstr>
      <vt:lpstr>Times New Roman</vt:lpstr>
      <vt:lpstr>Базис</vt:lpstr>
      <vt:lpstr>Опрос для граждан по бюджетной тематике за 1 квартал 2026 года для жителей муниципального района Мелеузовский район Республики Башкортостан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Протокол опроса граждан по бюджетной тематике во II квартале 2017 года</dc:title>
  <dc:creator>Елена</dc:creator>
  <cp:lastModifiedBy>user</cp:lastModifiedBy>
  <cp:revision>78</cp:revision>
  <cp:lastPrinted>2017-09-25T08:59:29Z</cp:lastPrinted>
  <dcterms:created xsi:type="dcterms:W3CDTF">2017-06-23T08:41:46Z</dcterms:created>
  <dcterms:modified xsi:type="dcterms:W3CDTF">2026-03-31T12:29:18Z</dcterms:modified>
</cp:coreProperties>
</file>