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4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5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6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7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8.xml" ContentType="application/vnd.openxmlformats-officedocument.drawingml.chartshape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9.xml" ContentType="application/vnd.openxmlformats-officedocument.drawingml.chartshapes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43" r:id="rId3"/>
    <p:sldId id="344" r:id="rId4"/>
    <p:sldId id="345" r:id="rId5"/>
    <p:sldId id="346" r:id="rId6"/>
    <p:sldId id="347" r:id="rId7"/>
    <p:sldId id="348" r:id="rId8"/>
    <p:sldId id="330" r:id="rId9"/>
    <p:sldId id="336" r:id="rId10"/>
    <p:sldId id="332" r:id="rId11"/>
    <p:sldId id="312" r:id="rId12"/>
    <p:sldId id="337" r:id="rId13"/>
    <p:sldId id="350" r:id="rId14"/>
    <p:sldId id="325" r:id="rId15"/>
    <p:sldId id="334" r:id="rId16"/>
    <p:sldId id="335" r:id="rId17"/>
    <p:sldId id="352" r:id="rId18"/>
    <p:sldId id="307" r:id="rId19"/>
    <p:sldId id="351" r:id="rId20"/>
    <p:sldId id="338" r:id="rId21"/>
    <p:sldId id="353" r:id="rId22"/>
    <p:sldId id="339" r:id="rId23"/>
    <p:sldId id="272" r:id="rId24"/>
    <p:sldId id="288" r:id="rId2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узель Фархатовна" initials="ГФ" lastIdx="1" clrIdx="0">
    <p:extLst>
      <p:ext uri="{19B8F6BF-5375-455C-9EA6-DF929625EA0E}">
        <p15:presenceInfo xmlns:p15="http://schemas.microsoft.com/office/powerpoint/2012/main" userId="Гузель Фархато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E8C3"/>
    <a:srgbClr val="9751CB"/>
    <a:srgbClr val="F0DCEF"/>
    <a:srgbClr val="5EC0BB"/>
    <a:srgbClr val="B5F11F"/>
    <a:srgbClr val="14BC9C"/>
    <a:srgbClr val="F3FCD0"/>
    <a:srgbClr val="F9F4D3"/>
    <a:srgbClr val="178480"/>
    <a:srgbClr val="127F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892" autoAdjust="0"/>
    <p:restoredTop sz="94660" autoAdjust="0"/>
  </p:normalViewPr>
  <p:slideViewPr>
    <p:cSldViewPr snapToGrid="0">
      <p:cViewPr varScale="1">
        <p:scale>
          <a:sx n="103" d="100"/>
          <a:sy n="103" d="100"/>
        </p:scale>
        <p:origin x="72" y="5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6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7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8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9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chartUserShapes" Target="../drawings/drawing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4154589371980675E-3"/>
                  <c:y val="0.2878601938070541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814-4261-81B2-8BCF51FE405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1933,7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96B-4F6F-AC14-24E363C138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Лист1!$A$1:$E$1</c:f>
              <c:strCache>
                <c:ptCount val="5"/>
                <c:pt idx="0">
                  <c:v>2020г.</c:v>
                </c:pt>
                <c:pt idx="1">
                  <c:v>2021г.</c:v>
                </c:pt>
                <c:pt idx="2">
                  <c:v>2022г.</c:v>
                </c:pt>
                <c:pt idx="3">
                  <c:v>2023г.</c:v>
                </c:pt>
                <c:pt idx="4">
                  <c:v>2024г.</c:v>
                </c:pt>
              </c:strCache>
            </c:strRef>
          </c:cat>
          <c:val>
            <c:numRef>
              <c:f>Лист1!$A$2:$E$2</c:f>
              <c:numCache>
                <c:formatCode>General</c:formatCode>
                <c:ptCount val="5"/>
                <c:pt idx="0">
                  <c:v>1600.2</c:v>
                </c:pt>
                <c:pt idx="1">
                  <c:v>1728</c:v>
                </c:pt>
                <c:pt idx="2">
                  <c:v>1933.7</c:v>
                </c:pt>
                <c:pt idx="3">
                  <c:v>1911.5</c:v>
                </c:pt>
                <c:pt idx="4">
                  <c:v>1942.5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14-4261-81B2-8BCF51FE4059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2141451144382595E-17"/>
                  <c:y val="0.3224444986806356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814-4261-81B2-8BCF51FE4059}"/>
                </c:ext>
              </c:extLst>
            </c:dLbl>
            <c:dLbl>
              <c:idx val="2"/>
              <c:layout>
                <c:manualLayout>
                  <c:x val="2.4154589371980675E-3"/>
                  <c:y val="0.3458568375979985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814-4261-81B2-8BCF51FE4059}"/>
                </c:ext>
              </c:extLst>
            </c:dLbl>
            <c:dLbl>
              <c:idx val="3"/>
              <c:layout>
                <c:manualLayout>
                  <c:x val="1.2077294685989453E-3"/>
                  <c:y val="0.3450871892737360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814-4261-81B2-8BCF51FE4059}"/>
                </c:ext>
              </c:extLst>
            </c:dLbl>
            <c:dLbl>
              <c:idx val="4"/>
              <c:layout>
                <c:manualLayout>
                  <c:x val="1.2077294685988566E-3"/>
                  <c:y val="0.3474643891143366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814-4261-81B2-8BCF51FE40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Лист1!$A$1:$E$1</c:f>
              <c:strCache>
                <c:ptCount val="5"/>
                <c:pt idx="0">
                  <c:v>2020г.</c:v>
                </c:pt>
                <c:pt idx="1">
                  <c:v>2021г.</c:v>
                </c:pt>
                <c:pt idx="2">
                  <c:v>2022г.</c:v>
                </c:pt>
                <c:pt idx="3">
                  <c:v>2023г.</c:v>
                </c:pt>
                <c:pt idx="4">
                  <c:v>2024г.</c:v>
                </c:pt>
              </c:strCache>
            </c:strRef>
          </c:cat>
          <c:val>
            <c:numRef>
              <c:f>Лист1!$A$3:$E$3</c:f>
              <c:numCache>
                <c:formatCode>General</c:formatCode>
                <c:ptCount val="5"/>
                <c:pt idx="0">
                  <c:v>1546.2</c:v>
                </c:pt>
                <c:pt idx="1">
                  <c:v>1773.7</c:v>
                </c:pt>
                <c:pt idx="2">
                  <c:v>1973.3</c:v>
                </c:pt>
                <c:pt idx="3">
                  <c:v>1952.3</c:v>
                </c:pt>
                <c:pt idx="4">
                  <c:v>1983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14-4261-81B2-8BCF51FE405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-15"/>
        <c:axId val="222411279"/>
        <c:axId val="232612591"/>
      </c:barChart>
      <c:catAx>
        <c:axId val="2224112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2612591"/>
        <c:crosses val="autoZero"/>
        <c:auto val="1"/>
        <c:lblAlgn val="ctr"/>
        <c:lblOffset val="100"/>
        <c:noMultiLvlLbl val="0"/>
      </c:catAx>
      <c:valAx>
        <c:axId val="23261259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224112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1"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215-4673-9DF5-FE6AE511FD2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215-4673-9DF5-FE6AE511FD24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960-4FA2-90E8-87343EB58A5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215-4673-9DF5-FE6AE511FD2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25.3</c:v>
                </c:pt>
                <c:pt idx="1">
                  <c:v>202.8</c:v>
                </c:pt>
                <c:pt idx="2">
                  <c:v>891.7</c:v>
                </c:pt>
                <c:pt idx="3">
                  <c:v>42.3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60-4FA2-90E8-87343EB58A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568107429393905E-3"/>
          <c:y val="0.17997439824783387"/>
          <c:w val="0.92677508182766666"/>
          <c:h val="0.6541471508801527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C8C-4712-A3DE-716C7E07487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C7C-4597-9E48-035B5B071CBA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C8C-4712-A3DE-716C7E07487D}"/>
              </c:ext>
            </c:extLst>
          </c:dPt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8.4</c:v>
                </c:pt>
                <c:pt idx="1">
                  <c:v>19.399999999999999</c:v>
                </c:pt>
                <c:pt idx="2">
                  <c:v>72.2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8C-4712-A3DE-716C7E0748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/>
              <a:t>21</a:t>
            </a:r>
            <a:r>
              <a:rPr lang="ru-RU" sz="3200" b="1" dirty="0"/>
              <a:t>75,1</a:t>
            </a:r>
            <a:endParaRPr lang="en-US" sz="32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0579710144927537E-4"/>
          <c:y val="0.10655067475797099"/>
          <c:w val="0.84842995169082125"/>
          <c:h val="0.662173565923860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2174,3</c:v>
                </c:pt>
              </c:strCache>
            </c:strRef>
          </c:tx>
          <c:explosion val="12"/>
          <c:dPt>
            <c:idx val="0"/>
            <c:bubble3D val="0"/>
            <c:spPr>
              <a:solidFill>
                <a:srgbClr val="00B0F0"/>
              </a:solidFill>
              <a:ln w="25400">
                <a:solidFill>
                  <a:srgbClr val="FF0000"/>
                </a:solidFill>
              </a:ln>
              <a:effectLst/>
              <a:sp3d contourW="25400">
                <a:contourClr>
                  <a:srgbClr val="FF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F8D-4BF5-A1B8-2073996DC74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rgbClr val="FF0000"/>
                </a:solidFill>
              </a:ln>
              <a:effectLst/>
              <a:sp3d contourW="25400">
                <a:contourClr>
                  <a:srgbClr val="FF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F8D-4BF5-A1B8-2073996DC743}"/>
              </c:ext>
            </c:extLst>
          </c:dPt>
          <c:dPt>
            <c:idx val="2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25400">
                <a:solidFill>
                  <a:srgbClr val="FF0000"/>
                </a:solidFill>
              </a:ln>
              <a:effectLst/>
              <a:sp3d contourW="25400">
                <a:contourClr>
                  <a:srgbClr val="FF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F8D-4BF5-A1B8-2073996DC74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1509,2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F8D-4BF5-A1B8-2073996DC74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F8D-4BF5-A1B8-2073996DC7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муниципальные услуги</c:v>
                </c:pt>
                <c:pt idx="1">
                  <c:v>социальные обязательства</c:v>
                </c:pt>
                <c:pt idx="2">
                  <c:v>другие расходы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1509.2</c:v>
                </c:pt>
                <c:pt idx="1">
                  <c:v>136.9</c:v>
                </c:pt>
                <c:pt idx="2">
                  <c:v>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68-424F-BA3A-AFCC3C96E6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DC9-431E-ADFA-0EE91C0FD7FB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DC9-431E-ADFA-0EE91C0FD7FB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58</c:v>
                </c:pt>
                <c:pt idx="1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C9-431E-ADFA-0EE91C0FD7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DC9-431E-ADFA-0EE91C0FD7FB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DC9-431E-ADFA-0EE91C0FD7FB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5.9</c:v>
                </c:pt>
                <c:pt idx="1">
                  <c:v>94.1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C9-431E-ADFA-0EE91C0FD7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57A-47E1-8EFE-1C2F06DAC2DF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57A-47E1-8EFE-1C2F06DAC2DF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</c:v>
                </c:pt>
                <c:pt idx="1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57A-47E1-8EFE-1C2F06DAC2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816310281208452E-2"/>
          <c:y val="3.301467671352671E-2"/>
          <c:w val="0.96622679709037929"/>
          <c:h val="0.92736771123024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spPr>
            <a:solidFill>
              <a:srgbClr val="17848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dkUpDiag">
                <a:fgClr>
                  <a:srgbClr val="17848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6DA-4744-B344-EE3478B3FDAA}"/>
              </c:ext>
            </c:extLst>
          </c:dPt>
          <c:dPt>
            <c:idx val="1"/>
            <c:invertIfNegative val="0"/>
            <c:bubble3D val="0"/>
            <c:spPr>
              <a:pattFill prst="dkUpDiag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C6DA-4744-B344-EE3478B3FDAA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Лист1!$B$1:$C$1</c:f>
              <c:strCache>
                <c:ptCount val="2"/>
                <c:pt idx="0">
                  <c:v>Ряд 1</c:v>
                </c:pt>
                <c:pt idx="1">
                  <c:v>Ряд 2</c:v>
                </c:pt>
              </c:strCache>
            </c:strRef>
          </c:cat>
          <c:val>
            <c:numRef>
              <c:f>Лист1!$B$2:$C$2</c:f>
              <c:numCache>
                <c:formatCode>General</c:formatCode>
                <c:ptCount val="2"/>
                <c:pt idx="0">
                  <c:v>122</c:v>
                </c:pt>
                <c:pt idx="1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DA-4744-B344-EE3478B3FDAA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Категория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8E8C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C6DA-4744-B344-EE3478B3FDA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6DA-4744-B344-EE3478B3FDA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135,8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6DA-4744-B344-EE3478B3FDAA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Лист1!$B$1:$C$1</c:f>
              <c:strCache>
                <c:ptCount val="2"/>
                <c:pt idx="0">
                  <c:v>Ряд 1</c:v>
                </c:pt>
                <c:pt idx="1">
                  <c:v>Ряд 2</c:v>
                </c:pt>
              </c:strCache>
            </c:strRef>
          </c:cat>
          <c:val>
            <c:numRef>
              <c:f>Лист1!$B$3:$C$3</c:f>
              <c:numCache>
                <c:formatCode>General</c:formatCode>
                <c:ptCount val="2"/>
                <c:pt idx="0" formatCode="0.0">
                  <c:v>135.6</c:v>
                </c:pt>
                <c:pt idx="1">
                  <c:v>43.3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DA-4744-B344-EE3478B3FD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8615072"/>
        <c:axId val="421257808"/>
      </c:barChart>
      <c:catAx>
        <c:axId val="4286150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21257808"/>
        <c:crosses val="autoZero"/>
        <c:auto val="1"/>
        <c:lblAlgn val="ctr"/>
        <c:lblOffset val="100"/>
        <c:noMultiLvlLbl val="0"/>
      </c:catAx>
      <c:valAx>
        <c:axId val="4212578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28615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DC9-431E-ADFA-0EE91C0FD7FB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DC9-431E-ADFA-0EE91C0FD7FB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5.9</c:v>
                </c:pt>
                <c:pt idx="1">
                  <c:v>94.1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C9-431E-ADFA-0EE91C0FD7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497E2B3-22D1-4AFE-B492-4A7A6B3BD08C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28B-4CC8-8FE3-448138D8A1A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119.2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DA-4744-B344-EE3478B3FDAA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Категория 2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Лист1!$B$3</c:f>
              <c:numCache>
                <c:formatCode>General</c:formatCode>
                <c:ptCount val="1"/>
                <c:pt idx="0">
                  <c:v>136.80000000000001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DA-4744-B344-EE3478B3FD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8615072"/>
        <c:axId val="421257808"/>
      </c:barChart>
      <c:catAx>
        <c:axId val="4286150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21257808"/>
        <c:crosses val="autoZero"/>
        <c:auto val="1"/>
        <c:lblAlgn val="ctr"/>
        <c:lblOffset val="100"/>
        <c:noMultiLvlLbl val="0"/>
      </c:catAx>
      <c:valAx>
        <c:axId val="42125780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8615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город Мелеуз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утв. 2021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4.5999999999999996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31-4161-AC7B-2B61E0EBA18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сельские поселения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утв. 2021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69.3</c:v>
                </c:pt>
                <c:pt idx="1">
                  <c:v>65.8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31-4161-AC7B-2B61E0EBA1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shape val="box"/>
        <c:axId val="464510671"/>
        <c:axId val="517285919"/>
        <c:axId val="0"/>
      </c:bar3DChart>
      <c:catAx>
        <c:axId val="4645106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7285919"/>
        <c:crosses val="autoZero"/>
        <c:auto val="1"/>
        <c:lblAlgn val="ctr"/>
        <c:lblOffset val="100"/>
        <c:noMultiLvlLbl val="0"/>
      </c:catAx>
      <c:valAx>
        <c:axId val="5172859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45106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0430497469973604E-2"/>
          <c:w val="0.96750794421460573"/>
          <c:h val="0.8841103586988645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Лист1!$B$1:$E$1</c:f>
              <c:strCache>
                <c:ptCount val="4"/>
                <c:pt idx="0">
                  <c:v>утв.2021г.</c:v>
                </c:pt>
                <c:pt idx="1">
                  <c:v>2022г.</c:v>
                </c:pt>
                <c:pt idx="2">
                  <c:v>2023г.</c:v>
                </c:pt>
                <c:pt idx="3">
                  <c:v>2024г.</c:v>
                </c:pt>
              </c:strCache>
            </c:strRef>
          </c:cat>
          <c:val>
            <c:numRef>
              <c:f>Лист1!$B$2:$E$2</c:f>
              <c:numCache>
                <c:formatCode>General</c:formatCode>
                <c:ptCount val="4"/>
                <c:pt idx="0">
                  <c:v>820</c:v>
                </c:pt>
                <c:pt idx="1">
                  <c:v>900</c:v>
                </c:pt>
                <c:pt idx="2">
                  <c:v>941.4</c:v>
                </c:pt>
                <c:pt idx="3">
                  <c:v>980.9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DB-4085-90F3-35124ECAF931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Категория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Лист1!$B$1:$E$1</c:f>
              <c:strCache>
                <c:ptCount val="4"/>
                <c:pt idx="0">
                  <c:v>утв.2021г.</c:v>
                </c:pt>
                <c:pt idx="1">
                  <c:v>2022г.</c:v>
                </c:pt>
                <c:pt idx="2">
                  <c:v>2023г.</c:v>
                </c:pt>
                <c:pt idx="3">
                  <c:v>2024г.</c:v>
                </c:pt>
              </c:strCache>
            </c:strRef>
          </c:cat>
          <c:val>
            <c:numRef>
              <c:f>Лист1!$B$3:$E$3</c:f>
              <c:numCache>
                <c:formatCode>General</c:formatCode>
                <c:ptCount val="4"/>
                <c:pt idx="0">
                  <c:v>1326.8</c:v>
                </c:pt>
                <c:pt idx="1">
                  <c:v>1235.5</c:v>
                </c:pt>
                <c:pt idx="2">
                  <c:v>1160.3</c:v>
                </c:pt>
                <c:pt idx="3">
                  <c:v>1162.2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DB-4085-90F3-35124ECAF93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88519151"/>
        <c:axId val="98665743"/>
      </c:barChart>
      <c:catAx>
        <c:axId val="88519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665743"/>
        <c:crosses val="autoZero"/>
        <c:auto val="1"/>
        <c:lblAlgn val="ctr"/>
        <c:lblOffset val="100"/>
        <c:noMultiLvlLbl val="0"/>
      </c:catAx>
      <c:valAx>
        <c:axId val="9866574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85191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ofPieChart>
        <c:ofPieType val="bar"/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Лист1!$C$1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89B-4063-B1E6-352BFFC3A903}"/>
              </c:ext>
            </c:extLst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DBA-4004-AD4B-109EA41C6556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EDBA-4004-AD4B-109EA41C6556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DBA-4004-AD4B-109EA41C6556}"/>
              </c:ext>
            </c:extLst>
          </c:dPt>
          <c:dPt>
            <c:idx val="4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DBA-4004-AD4B-109EA41C6556}"/>
              </c:ext>
            </c:extLst>
          </c:dPt>
          <c:dPt>
            <c:idx val="5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DBA-4004-AD4B-109EA41C655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1235,5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9B-4063-B1E6-352BFFC3A90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520,5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DBA-4004-AD4B-109EA41C6556}"/>
                </c:ext>
              </c:extLst>
            </c:dLbl>
            <c:dLbl>
              <c:idx val="2"/>
              <c:layout>
                <c:manualLayout>
                  <c:x val="2.0312500000000001E-2"/>
                  <c:y val="-1.874999884657979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153,4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DBA-4004-AD4B-109EA41C6556}"/>
                </c:ext>
              </c:extLst>
            </c:dLbl>
            <c:dLbl>
              <c:idx val="3"/>
              <c:layout>
                <c:manualLayout>
                  <c:x val="1.8749999999999999E-2"/>
                  <c:y val="1.640624899075732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83,2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DBA-4004-AD4B-109EA41C6556}"/>
                </c:ext>
              </c:extLst>
            </c:dLbl>
            <c:dLbl>
              <c:idx val="4"/>
              <c:layout>
                <c:manualLayout>
                  <c:x val="2.0312499999999886E-2"/>
                  <c:y val="2.812499826986960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80,0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DBA-4004-AD4B-109EA41C6556}"/>
                </c:ext>
              </c:extLst>
            </c:dLbl>
            <c:dLbl>
              <c:idx val="5"/>
              <c:layout>
                <c:manualLayout>
                  <c:x val="2.1874999999999999E-2"/>
                  <c:y val="6.093749625138433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62,9</a:t>
                    </a: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DBA-4004-AD4B-109EA41C655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multiLvlStrRef>
              <c:f>Лист1!$A$2:$B$7</c:f>
              <c:multiLvlStrCache>
                <c:ptCount val="6"/>
                <c:lvl>
                  <c:pt idx="0">
                    <c:v> </c:v>
                  </c:pt>
                  <c:pt idx="1">
                    <c:v>НДФЛ</c:v>
                  </c:pt>
                  <c:pt idx="2">
                    <c:v>налоги на совокупный доход</c:v>
                  </c:pt>
                  <c:pt idx="3">
                    <c:v>налоги на имущество</c:v>
                  </c:pt>
                  <c:pt idx="4">
                    <c:v>доходы от использования имущества</c:v>
                  </c:pt>
                  <c:pt idx="5">
                    <c:v>остальные</c:v>
                  </c:pt>
                </c:lvl>
                <c:lvl>
                  <c:pt idx="0">
                    <c:v>Безвозмездные поступления</c:v>
                  </c:pt>
                  <c:pt idx="1">
                    <c:v>Налоговые и неналоговые</c:v>
                  </c:pt>
                  <c:pt idx="2">
                    <c:v>Налоговые и неналоговые</c:v>
                  </c:pt>
                  <c:pt idx="3">
                    <c:v>Налоговые и неналоговые</c:v>
                  </c:pt>
                  <c:pt idx="4">
                    <c:v>Налоговые и неналоговые</c:v>
                  </c:pt>
                  <c:pt idx="5">
                    <c:v>Налоговые и неналоговые</c:v>
                  </c:pt>
                </c:lvl>
              </c:multiLvlStrCache>
            </c:multiLvl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1235.5</c:v>
                </c:pt>
                <c:pt idx="1">
                  <c:v>454.6</c:v>
                </c:pt>
                <c:pt idx="2">
                  <c:v>133.6</c:v>
                </c:pt>
                <c:pt idx="3">
                  <c:v>85.3</c:v>
                </c:pt>
                <c:pt idx="4">
                  <c:v>77.3</c:v>
                </c:pt>
                <c:pt idx="5">
                  <c:v>41.2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BA-4004-AD4B-109EA41C65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54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Лист1!$B$1:$C$1</c:f>
              <c:strCache>
                <c:ptCount val="2"/>
                <c:pt idx="0">
                  <c:v>Утв.бюджет 2021г.</c:v>
                </c:pt>
                <c:pt idx="1">
                  <c:v>2022г.</c:v>
                </c:pt>
              </c:strCache>
            </c:strRef>
          </c:cat>
          <c:val>
            <c:numRef>
              <c:f>Лист1!$B$2:$C$2</c:f>
              <c:numCache>
                <c:formatCode>#,##0</c:formatCode>
                <c:ptCount val="2"/>
                <c:pt idx="0">
                  <c:v>454.60300000000001</c:v>
                </c:pt>
                <c:pt idx="1">
                  <c:v>520.25099999999998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11-4C23-A03E-9B57E7986A4C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Лист1!$B$1:$C$1</c:f>
              <c:strCache>
                <c:ptCount val="2"/>
                <c:pt idx="0">
                  <c:v>Утв.бюджет 2021г.</c:v>
                </c:pt>
                <c:pt idx="1">
                  <c:v>2022г.</c:v>
                </c:pt>
              </c:strCache>
            </c:strRef>
          </c:cat>
          <c:val>
            <c:numRef>
              <c:f>Лист1!$B$3:$C$3</c:f>
              <c:numCache>
                <c:formatCode>#,##0</c:formatCode>
                <c:ptCount val="2"/>
                <c:pt idx="0">
                  <c:v>31.044</c:v>
                </c:pt>
                <c:pt idx="1">
                  <c:v>32.518000000000001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11-4C23-A03E-9B57E7986A4C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Утв.бюджет 2021г.</c:v>
                </c:pt>
                <c:pt idx="1">
                  <c:v>2022г.</c:v>
                </c:pt>
              </c:strCache>
            </c:strRef>
          </c:cat>
          <c:val>
            <c:numRef>
              <c:f>Лист1!$B$4:$C$4</c:f>
              <c:numCache>
                <c:formatCode>#,##0</c:formatCode>
                <c:ptCount val="2"/>
                <c:pt idx="0">
                  <c:v>133.63200000000001</c:v>
                </c:pt>
                <c:pt idx="1">
                  <c:v>153.39400000000001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211-4C23-A03E-9B57E7986A4C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Имущественные налоги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Лист1!$B$1:$C$1</c:f>
              <c:strCache>
                <c:ptCount val="2"/>
                <c:pt idx="0">
                  <c:v>Утв.бюджет 2021г.</c:v>
                </c:pt>
                <c:pt idx="1">
                  <c:v>2022г.</c:v>
                </c:pt>
              </c:strCache>
            </c:strRef>
          </c:cat>
          <c:val>
            <c:numRef>
              <c:f>Лист1!$B$5:$C$5</c:f>
              <c:numCache>
                <c:formatCode>#,##0</c:formatCode>
                <c:ptCount val="2"/>
                <c:pt idx="0">
                  <c:v>85.335999999999999</c:v>
                </c:pt>
                <c:pt idx="1">
                  <c:v>83.183999999999997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211-4C23-A03E-9B57E7986A4C}"/>
            </c:ext>
          </c:extLst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Налог на добычу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499764636381792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211-4C23-A03E-9B57E7986A4C}"/>
                </c:ext>
              </c:extLst>
            </c:dLbl>
            <c:dLbl>
              <c:idx val="1"/>
              <c:layout>
                <c:manualLayout>
                  <c:x val="-6.0354957337830931E-2"/>
                  <c:y val="-2.281127192958034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211-4C23-A03E-9B57E7986A4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Лист1!$B$1:$C$1</c:f>
              <c:strCache>
                <c:ptCount val="2"/>
                <c:pt idx="0">
                  <c:v>Утв.бюджет 2021г.</c:v>
                </c:pt>
                <c:pt idx="1">
                  <c:v>2022г.</c:v>
                </c:pt>
              </c:strCache>
            </c:strRef>
          </c:cat>
          <c:val>
            <c:numRef>
              <c:f>Лист1!$B$6:$C$6</c:f>
              <c:numCache>
                <c:formatCode>#,##0</c:formatCode>
                <c:ptCount val="2"/>
                <c:pt idx="0">
                  <c:v>1.82</c:v>
                </c:pt>
                <c:pt idx="1">
                  <c:v>2.056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211-4C23-A03E-9B57E7986A4C}"/>
            </c:ext>
          </c:extLst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Госпошлина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4610148324066435E-2"/>
                  <c:y val="-2.918642495710514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211-4C23-A03E-9B57E7986A4C}"/>
                </c:ext>
              </c:extLst>
            </c:dLbl>
            <c:dLbl>
              <c:idx val="1"/>
              <c:layout>
                <c:manualLayout>
                  <c:x val="2.1915222486099652E-2"/>
                  <c:y val="-2.04304974699735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211-4C23-A03E-9B57E7986A4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Лист1!$B$1:$C$1</c:f>
              <c:strCache>
                <c:ptCount val="2"/>
                <c:pt idx="0">
                  <c:v>Утв.бюджет 2021г.</c:v>
                </c:pt>
                <c:pt idx="1">
                  <c:v>2022г.</c:v>
                </c:pt>
              </c:strCache>
            </c:strRef>
          </c:cat>
          <c:val>
            <c:numRef>
              <c:f>Лист1!$B$7:$C$7</c:f>
              <c:numCache>
                <c:formatCode>#,##0</c:formatCode>
                <c:ptCount val="2"/>
                <c:pt idx="0">
                  <c:v>10.324</c:v>
                </c:pt>
                <c:pt idx="1">
                  <c:v>9.5350000000000001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E211-4C23-A03E-9B57E7986A4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69"/>
        <c:overlap val="94"/>
        <c:axId val="382389136"/>
        <c:axId val="406634432"/>
      </c:barChart>
      <c:catAx>
        <c:axId val="382389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6634432"/>
        <c:crosses val="autoZero"/>
        <c:auto val="1"/>
        <c:lblAlgn val="ctr"/>
        <c:lblOffset val="100"/>
        <c:noMultiLvlLbl val="0"/>
      </c:catAx>
      <c:valAx>
        <c:axId val="4066344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crossAx val="382389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dLbl>
              <c:idx val="0"/>
              <c:layout>
                <c:manualLayout>
                  <c:x val="-6.1145463400953427E-2"/>
                  <c:y val="0.1947995406816803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1326,8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BB0-414C-8AB0-024D431C530E}"/>
                </c:ext>
              </c:extLst>
            </c:dLbl>
            <c:dLbl>
              <c:idx val="1"/>
              <c:layout>
                <c:manualLayout>
                  <c:x val="-4.1188237863876195E-2"/>
                  <c:y val="-0.1772287123194455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1235,5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143-4985-A0BE-E1B63148D87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1160,3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BB0-414C-8AB0-024D431C530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1162,2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120-43EC-AA67-87F23279A5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Лист1!$B$1:$E$1</c:f>
              <c:strCache>
                <c:ptCount val="4"/>
                <c:pt idx="0">
                  <c:v>2021г.</c:v>
                </c:pt>
                <c:pt idx="1">
                  <c:v>2022г.</c:v>
                </c:pt>
                <c:pt idx="2">
                  <c:v>2023г.</c:v>
                </c:pt>
                <c:pt idx="3">
                  <c:v>2024г.</c:v>
                </c:pt>
              </c:strCache>
            </c:strRef>
          </c:cat>
          <c:val>
            <c:numRef>
              <c:f>Лист1!$B$2:$E$2</c:f>
              <c:numCache>
                <c:formatCode>General</c:formatCode>
                <c:ptCount val="4"/>
                <c:pt idx="0">
                  <c:v>1326.8</c:v>
                </c:pt>
                <c:pt idx="1">
                  <c:v>1244.3</c:v>
                </c:pt>
                <c:pt idx="2">
                  <c:v>1172.2</c:v>
                </c:pt>
                <c:pt idx="3">
                  <c:v>1174.0999999999999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143-4985-A0BE-E1B63148D87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37604272"/>
        <c:axId val="931675712"/>
      </c:lineChart>
      <c:catAx>
        <c:axId val="9376042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31675712"/>
        <c:crosses val="autoZero"/>
        <c:auto val="1"/>
        <c:lblAlgn val="ctr"/>
        <c:lblOffset val="100"/>
        <c:noMultiLvlLbl val="0"/>
      </c:catAx>
      <c:valAx>
        <c:axId val="9316757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37604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A10-4D45-846A-94D9ECF3E18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65F-4A6D-842E-034AABEC360E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65F-4A6D-842E-034AABEC360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A10-4D45-846A-94D9ECF3E18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124</c:v>
                </c:pt>
                <c:pt idx="1">
                  <c:v>226.3</c:v>
                </c:pt>
                <c:pt idx="2">
                  <c:v>823.5</c:v>
                </c:pt>
                <c:pt idx="3">
                  <c:v>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5F-4A6D-842E-034AABEC36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58A-4735-9DB0-F13DF9142E8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58A-4735-9DB0-F13DF9142E89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75E-4F5D-B57A-F3CCFC40636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58A-4735-9DB0-F13DF9142E8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66.099999999999994</c:v>
                </c:pt>
                <c:pt idx="1">
                  <c:v>227.3</c:v>
                </c:pt>
                <c:pt idx="2">
                  <c:v>891.7</c:v>
                </c:pt>
                <c:pt idx="3">
                  <c:v>50.4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5E-4F5D-B57A-F3CCFC4063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936-433D-B7F0-21FE93C4D24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936-433D-B7F0-21FE93C4D244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037-4B53-9C8B-84ACA52EB10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936-433D-B7F0-21FE93C4D24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33.1</c:v>
                </c:pt>
                <c:pt idx="1">
                  <c:v>193.7</c:v>
                </c:pt>
                <c:pt idx="2">
                  <c:v>891.2</c:v>
                </c:pt>
                <c:pt idx="3">
                  <c:v>42.3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37-4B53-9C8B-84ACA52EB1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0.22748</cdr:x>
      <cdr:y>0.6048</cdr:y>
    </cdr:from>
    <cdr:to>
      <cdr:x>0.34055</cdr:x>
      <cdr:y>0.70044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EB2D9AC-4638-4D69-A6F3-7DE37670FB55}"/>
            </a:ext>
          </a:extLst>
        </cdr:cNvPr>
        <cdr:cNvSpPr txBox="1"/>
      </cdr:nvSpPr>
      <cdr:spPr>
        <a:xfrm xmlns:a="http://schemas.openxmlformats.org/drawingml/2006/main">
          <a:off x="1956120" y="2631684"/>
          <a:ext cx="972273" cy="416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/>
            <a:t>42,0%</a:t>
          </a:r>
        </a:p>
      </cdr:txBody>
    </cdr:sp>
  </cdr:relSizeAnchor>
  <cdr:relSizeAnchor xmlns:cdr="http://schemas.openxmlformats.org/drawingml/2006/chartDrawing">
    <cdr:from>
      <cdr:x>0.47067</cdr:x>
      <cdr:y>0.6048</cdr:y>
    </cdr:from>
    <cdr:to>
      <cdr:x>0.58374</cdr:x>
      <cdr:y>0.70044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C0BB4633-12A0-4619-BB9A-1D6DC72AE3FC}"/>
            </a:ext>
          </a:extLst>
        </cdr:cNvPr>
        <cdr:cNvSpPr txBox="1"/>
      </cdr:nvSpPr>
      <cdr:spPr>
        <a:xfrm xmlns:a="http://schemas.openxmlformats.org/drawingml/2006/main">
          <a:off x="4047280" y="2631684"/>
          <a:ext cx="972273" cy="416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b="1" dirty="0"/>
            <a:t>44,8%</a:t>
          </a:r>
        </a:p>
      </cdr:txBody>
    </cdr:sp>
  </cdr:relSizeAnchor>
  <cdr:relSizeAnchor xmlns:cdr="http://schemas.openxmlformats.org/drawingml/2006/chartDrawing">
    <cdr:from>
      <cdr:x>0.72058</cdr:x>
      <cdr:y>0.6048</cdr:y>
    </cdr:from>
    <cdr:to>
      <cdr:x>0.83365</cdr:x>
      <cdr:y>0.70044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C0BB4633-12A0-4619-BB9A-1D6DC72AE3FC}"/>
            </a:ext>
          </a:extLst>
        </cdr:cNvPr>
        <cdr:cNvSpPr txBox="1"/>
      </cdr:nvSpPr>
      <cdr:spPr>
        <a:xfrm xmlns:a="http://schemas.openxmlformats.org/drawingml/2006/main">
          <a:off x="6196314" y="2631684"/>
          <a:ext cx="972273" cy="416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b="1" dirty="0"/>
            <a:t>45,8%</a:t>
          </a:r>
        </a:p>
      </cdr:txBody>
    </cdr:sp>
  </cdr:relSizeAnchor>
  <cdr:relSizeAnchor xmlns:cdr="http://schemas.openxmlformats.org/drawingml/2006/chartDrawing">
    <cdr:from>
      <cdr:x>0</cdr:x>
      <cdr:y>0.6048</cdr:y>
    </cdr:from>
    <cdr:to>
      <cdr:x>0.11307</cdr:x>
      <cdr:y>0.70044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96956F59-702B-4F1D-B634-8E09BC035228}"/>
            </a:ext>
          </a:extLst>
        </cdr:cNvPr>
        <cdr:cNvSpPr txBox="1"/>
      </cdr:nvSpPr>
      <cdr:spPr>
        <a:xfrm xmlns:a="http://schemas.openxmlformats.org/drawingml/2006/main">
          <a:off x="0" y="2631684"/>
          <a:ext cx="972273" cy="416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b="1" dirty="0"/>
            <a:t>38,2%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0.4593</cdr:x>
      <cdr:y>0.20697</cdr:y>
    </cdr:from>
    <cdr:to>
      <cdr:x>0.5598</cdr:x>
      <cdr:y>0.4076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993048E-7F08-4113-BD73-B6237EC43096}"/>
            </a:ext>
          </a:extLst>
        </cdr:cNvPr>
        <cdr:cNvSpPr txBox="1"/>
      </cdr:nvSpPr>
      <cdr:spPr>
        <a:xfrm xmlns:a="http://schemas.openxmlformats.org/drawingml/2006/main">
          <a:off x="5289630" y="1134320"/>
          <a:ext cx="1157469" cy="10995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3600" b="1" dirty="0"/>
            <a:t>65,8 млн. руб.</a:t>
          </a:r>
        </a:p>
      </cdr:txBody>
    </cdr:sp>
  </cdr:relSizeAnchor>
  <cdr:relSizeAnchor xmlns:cdr="http://schemas.openxmlformats.org/drawingml/2006/chartDrawing">
    <cdr:from>
      <cdr:x>0.45528</cdr:x>
      <cdr:y>0.50475</cdr:y>
    </cdr:from>
    <cdr:to>
      <cdr:x>0.54573</cdr:x>
      <cdr:y>0.71806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92D9C260-FD55-4E9F-BCA1-A68AB6D4D9EF}"/>
            </a:ext>
          </a:extLst>
        </cdr:cNvPr>
        <cdr:cNvSpPr txBox="1"/>
      </cdr:nvSpPr>
      <cdr:spPr>
        <a:xfrm xmlns:a="http://schemas.openxmlformats.org/drawingml/2006/main">
          <a:off x="5243332" y="2766351"/>
          <a:ext cx="1041721" cy="11690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0.4402</cdr:x>
      <cdr:y>0.46674</cdr:y>
    </cdr:from>
    <cdr:to>
      <cdr:x>0.54774</cdr:x>
      <cdr:y>0.69905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D29ADD40-0E28-4C78-86B3-6D517C45F934}"/>
            </a:ext>
          </a:extLst>
        </cdr:cNvPr>
        <cdr:cNvSpPr txBox="1"/>
      </cdr:nvSpPr>
      <cdr:spPr>
        <a:xfrm xmlns:a="http://schemas.openxmlformats.org/drawingml/2006/main">
          <a:off x="5278614" y="2558006"/>
          <a:ext cx="1289525" cy="12732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3600" b="1" dirty="0"/>
            <a:t>69,3 млн. руб.</a:t>
          </a:r>
          <a:r>
            <a:rPr lang="ru-RU" sz="1100" dirty="0"/>
            <a:t>.</a:t>
          </a:r>
        </a:p>
      </cdr:txBody>
    </cdr:sp>
  </cdr:relSizeAnchor>
  <cdr:relSizeAnchor xmlns:cdr="http://schemas.openxmlformats.org/drawingml/2006/chartDrawing">
    <cdr:from>
      <cdr:x>0.19095</cdr:x>
      <cdr:y>0.46674</cdr:y>
    </cdr:from>
    <cdr:to>
      <cdr:x>0.3397</cdr:x>
      <cdr:y>0.74868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A492417F-B8D9-42C5-A338-ACDFB778E7A9}"/>
            </a:ext>
          </a:extLst>
        </cdr:cNvPr>
        <cdr:cNvSpPr txBox="1"/>
      </cdr:nvSpPr>
      <cdr:spPr>
        <a:xfrm xmlns:a="http://schemas.openxmlformats.org/drawingml/2006/main">
          <a:off x="2289810" y="2558006"/>
          <a:ext cx="1783642" cy="15452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3600" b="1" dirty="0"/>
            <a:t> 4,6 </a:t>
          </a:r>
        </a:p>
        <a:p xmlns:a="http://schemas.openxmlformats.org/drawingml/2006/main">
          <a:pPr algn="ctr"/>
          <a:r>
            <a:rPr lang="ru-RU" sz="3600" b="1" dirty="0"/>
            <a:t> млн. руб.</a:t>
          </a:r>
        </a:p>
      </cdr:txBody>
    </cdr:sp>
  </cdr:relSizeAnchor>
  <cdr:relSizeAnchor xmlns:cdr="http://schemas.openxmlformats.org/drawingml/2006/chartDrawing">
    <cdr:from>
      <cdr:x>0.33668</cdr:x>
      <cdr:y>0.43295</cdr:y>
    </cdr:from>
    <cdr:to>
      <cdr:x>0.45829</cdr:x>
      <cdr:y>0.75818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2AC51B92-AD70-4ED1-AC29-9BF5EFC273E4}"/>
            </a:ext>
          </a:extLst>
        </cdr:cNvPr>
        <cdr:cNvSpPr txBox="1"/>
      </cdr:nvSpPr>
      <cdr:spPr>
        <a:xfrm xmlns:a="http://schemas.openxmlformats.org/drawingml/2006/main">
          <a:off x="4037296" y="2372811"/>
          <a:ext cx="1458248" cy="17825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6000" dirty="0"/>
            <a:t> +</a:t>
          </a:r>
        </a:p>
      </cdr:txBody>
    </cdr:sp>
  </cdr:relSizeAnchor>
  <cdr:relSizeAnchor xmlns:cdr="http://schemas.openxmlformats.org/drawingml/2006/chartDrawing">
    <cdr:from>
      <cdr:x>0.71256</cdr:x>
      <cdr:y>0.4245</cdr:y>
    </cdr:from>
    <cdr:to>
      <cdr:x>0.84422</cdr:x>
      <cdr:y>0.70539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49D0B154-EF2E-4B48-821C-497AE08A2E45}"/>
            </a:ext>
          </a:extLst>
        </cdr:cNvPr>
        <cdr:cNvSpPr txBox="1"/>
      </cdr:nvSpPr>
      <cdr:spPr>
        <a:xfrm xmlns:a="http://schemas.openxmlformats.org/drawingml/2006/main">
          <a:off x="8206451" y="2326513"/>
          <a:ext cx="1516283" cy="15394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0.71622</cdr:x>
      <cdr:y>0.42872</cdr:y>
    </cdr:from>
    <cdr:to>
      <cdr:x>0.79497</cdr:x>
      <cdr:y>0.64836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37022534-096E-4F61-B5DA-1559190BDDA9}"/>
            </a:ext>
          </a:extLst>
        </cdr:cNvPr>
        <cdr:cNvSpPr txBox="1"/>
      </cdr:nvSpPr>
      <cdr:spPr>
        <a:xfrm xmlns:a="http://schemas.openxmlformats.org/drawingml/2006/main">
          <a:off x="8588415" y="2349662"/>
          <a:ext cx="944425" cy="12037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6000" dirty="0"/>
            <a:t>=</a:t>
          </a:r>
        </a:p>
      </cdr:txBody>
    </cdr:sp>
  </cdr:relSizeAnchor>
  <cdr:relSizeAnchor xmlns:cdr="http://schemas.openxmlformats.org/drawingml/2006/chartDrawing">
    <cdr:from>
      <cdr:x>0.83719</cdr:x>
      <cdr:y>0.50475</cdr:y>
    </cdr:from>
    <cdr:to>
      <cdr:x>0.93367</cdr:x>
      <cdr:y>0.69271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34FB4F0F-20B7-41EF-BD5D-40078044D029}"/>
            </a:ext>
          </a:extLst>
        </cdr:cNvPr>
        <cdr:cNvSpPr txBox="1"/>
      </cdr:nvSpPr>
      <cdr:spPr>
        <a:xfrm xmlns:a="http://schemas.openxmlformats.org/drawingml/2006/main">
          <a:off x="9641711" y="2766351"/>
          <a:ext cx="1111170" cy="10301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0.7944</cdr:x>
      <cdr:y>0.45829</cdr:y>
    </cdr:from>
    <cdr:to>
      <cdr:x>0.93367</cdr:x>
      <cdr:y>0.74868</cdr:y>
    </cdr:to>
    <cdr:sp macro="" textlink="">
      <cdr:nvSpPr>
        <cdr:cNvPr id="10" name="TextBox 9">
          <a:extLst xmlns:a="http://schemas.openxmlformats.org/drawingml/2006/main">
            <a:ext uri="{FF2B5EF4-FFF2-40B4-BE49-F238E27FC236}">
              <a16:creationId xmlns:a16="http://schemas.microsoft.com/office/drawing/2014/main" id="{76757F5A-37E9-432B-AAF8-B0976AF00969}"/>
            </a:ext>
          </a:extLst>
        </cdr:cNvPr>
        <cdr:cNvSpPr txBox="1"/>
      </cdr:nvSpPr>
      <cdr:spPr>
        <a:xfrm xmlns:a="http://schemas.openxmlformats.org/drawingml/2006/main">
          <a:off x="9525966" y="2511709"/>
          <a:ext cx="1670000" cy="15915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3600" b="1" dirty="0"/>
            <a:t>73,9 млн. </a:t>
          </a:r>
        </a:p>
        <a:p xmlns:a="http://schemas.openxmlformats.org/drawingml/2006/main">
          <a:r>
            <a:rPr lang="ru-RU" sz="3600" b="1" dirty="0"/>
            <a:t>    руб.</a:t>
          </a:r>
        </a:p>
      </cdr:txBody>
    </cdr:sp>
  </cdr:relSizeAnchor>
  <cdr:relSizeAnchor xmlns:cdr="http://schemas.openxmlformats.org/drawingml/2006/chartDrawing">
    <cdr:from>
      <cdr:x>0.71737</cdr:x>
      <cdr:y>0.17679</cdr:y>
    </cdr:from>
    <cdr:to>
      <cdr:x>0.96337</cdr:x>
      <cdr:y>0.37796</cdr:y>
    </cdr:to>
    <cdr:sp macro="" textlink="">
      <cdr:nvSpPr>
        <cdr:cNvPr id="11" name="Стрелка: изогнутая вниз 10">
          <a:extLst xmlns:a="http://schemas.openxmlformats.org/drawingml/2006/main">
            <a:ext uri="{FF2B5EF4-FFF2-40B4-BE49-F238E27FC236}">
              <a16:creationId xmlns:a16="http://schemas.microsoft.com/office/drawing/2014/main" id="{5B3DEF16-35C3-4D37-B0E2-A81F1DD3FA85}"/>
            </a:ext>
          </a:extLst>
        </cdr:cNvPr>
        <cdr:cNvSpPr/>
      </cdr:nvSpPr>
      <cdr:spPr>
        <a:xfrm xmlns:a="http://schemas.openxmlformats.org/drawingml/2006/main" rot="2175499">
          <a:off x="8602235" y="968908"/>
          <a:ext cx="2949936" cy="1102547"/>
        </a:xfrm>
        <a:prstGeom xmlns:a="http://schemas.openxmlformats.org/drawingml/2006/main" prst="curvedDownArrow">
          <a:avLst/>
        </a:prstGeom>
        <a:solidFill xmlns:a="http://schemas.openxmlformats.org/drawingml/2006/main">
          <a:srgbClr val="7030A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0.88031</cdr:x>
      <cdr:y>0.13939</cdr:y>
    </cdr:from>
    <cdr:to>
      <cdr:x>0.97587</cdr:x>
      <cdr:y>0.32735</cdr:y>
    </cdr:to>
    <cdr:sp macro="" textlink="">
      <cdr:nvSpPr>
        <cdr:cNvPr id="12" name="TextBox 11">
          <a:extLst xmlns:a="http://schemas.openxmlformats.org/drawingml/2006/main">
            <a:ext uri="{FF2B5EF4-FFF2-40B4-BE49-F238E27FC236}">
              <a16:creationId xmlns:a16="http://schemas.microsoft.com/office/drawing/2014/main" id="{5A29620C-64F1-413E-ADC9-35FB352FA520}"/>
            </a:ext>
          </a:extLst>
        </cdr:cNvPr>
        <cdr:cNvSpPr txBox="1"/>
      </cdr:nvSpPr>
      <cdr:spPr>
        <a:xfrm xmlns:a="http://schemas.openxmlformats.org/drawingml/2006/main">
          <a:off x="10556111" y="763930"/>
          <a:ext cx="1145894" cy="10301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3200" b="1" dirty="0"/>
            <a:t>+ 12 %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0.35938</cdr:x>
      <cdr:y>0.28184</cdr:y>
    </cdr:from>
    <cdr:to>
      <cdr:x>0.63906</cdr:x>
      <cdr:y>0.71543</cdr:y>
    </cdr:to>
    <cdr:sp macro="" textlink="">
      <cdr:nvSpPr>
        <cdr:cNvPr id="3" name="Овал 2">
          <a:extLst xmlns:a="http://schemas.openxmlformats.org/drawingml/2006/main">
            <a:ext uri="{FF2B5EF4-FFF2-40B4-BE49-F238E27FC236}">
              <a16:creationId xmlns:a16="http://schemas.microsoft.com/office/drawing/2014/main" id="{98B23D61-6CC1-4029-BC64-0877C4FE309B}"/>
            </a:ext>
          </a:extLst>
        </cdr:cNvPr>
        <cdr:cNvSpPr/>
      </cdr:nvSpPr>
      <cdr:spPr>
        <a:xfrm xmlns:a="http://schemas.openxmlformats.org/drawingml/2006/main">
          <a:off x="2921000" y="1527197"/>
          <a:ext cx="2273300" cy="23495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0.3013</cdr:x>
      <cdr:y>0.75122</cdr:y>
    </cdr:from>
    <cdr:to>
      <cdr:x>0.68122</cdr:x>
      <cdr:y>0.98601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C2CDEBF-11DB-485A-BF3A-73718C08FD4D}"/>
            </a:ext>
          </a:extLst>
        </cdr:cNvPr>
        <cdr:cNvSpPr txBox="1"/>
      </cdr:nvSpPr>
      <cdr:spPr>
        <a:xfrm xmlns:a="http://schemas.openxmlformats.org/drawingml/2006/main">
          <a:off x="998316" y="3475914"/>
          <a:ext cx="1258804" cy="10863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0.31653</cdr:x>
      <cdr:y>0.75122</cdr:y>
    </cdr:from>
    <cdr:to>
      <cdr:x>0.69645</cdr:x>
      <cdr:y>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D99AFEC6-8F57-42BE-BCD0-E78F0E965F5C}"/>
            </a:ext>
          </a:extLst>
        </cdr:cNvPr>
        <cdr:cNvSpPr txBox="1"/>
      </cdr:nvSpPr>
      <cdr:spPr>
        <a:xfrm xmlns:a="http://schemas.openxmlformats.org/drawingml/2006/main">
          <a:off x="1048784" y="3475914"/>
          <a:ext cx="1258804" cy="11511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Утв. 2021 г.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0.26679</cdr:x>
      <cdr:y>0.74695</cdr:y>
    </cdr:from>
    <cdr:to>
      <cdr:x>0.70376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957D1C1-8100-4321-955B-6DDEBC55D27B}"/>
            </a:ext>
          </a:extLst>
        </cdr:cNvPr>
        <cdr:cNvSpPr txBox="1"/>
      </cdr:nvSpPr>
      <cdr:spPr>
        <a:xfrm xmlns:a="http://schemas.openxmlformats.org/drawingml/2006/main">
          <a:off x="806138" y="3397820"/>
          <a:ext cx="1320388" cy="11511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2022 г.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0.2077</cdr:x>
      <cdr:y>0.73372</cdr:y>
    </cdr:from>
    <cdr:to>
      <cdr:x>0.74249</cdr:x>
      <cdr:y>0.9652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D7D68C0-FEB0-4C95-A90F-41C9F676653A}"/>
            </a:ext>
          </a:extLst>
        </cdr:cNvPr>
        <cdr:cNvSpPr txBox="1"/>
      </cdr:nvSpPr>
      <cdr:spPr>
        <a:xfrm xmlns:a="http://schemas.openxmlformats.org/drawingml/2006/main">
          <a:off x="560147" y="3191844"/>
          <a:ext cx="1442273" cy="10069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2023 г.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0.27902</cdr:x>
      <cdr:y>0.74801</cdr:y>
    </cdr:from>
    <cdr:to>
      <cdr:x>0.82113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1D977BA-CE5B-47E9-ADFD-D1255DB0F5A8}"/>
            </a:ext>
          </a:extLst>
        </cdr:cNvPr>
        <cdr:cNvSpPr txBox="1"/>
      </cdr:nvSpPr>
      <cdr:spPr>
        <a:xfrm xmlns:a="http://schemas.openxmlformats.org/drawingml/2006/main">
          <a:off x="794511" y="2832732"/>
          <a:ext cx="1543624" cy="9542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0.36701</cdr:x>
      <cdr:y>0.75854</cdr:y>
    </cdr:from>
    <cdr:to>
      <cdr:x>0.68813</cdr:x>
      <cdr:y>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8F0CF136-8895-42F6-9700-AF33D7228B35}"/>
            </a:ext>
          </a:extLst>
        </cdr:cNvPr>
        <cdr:cNvSpPr txBox="1"/>
      </cdr:nvSpPr>
      <cdr:spPr>
        <a:xfrm xmlns:a="http://schemas.openxmlformats.org/drawingml/2006/main">
          <a:off x="1045037" y="301628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2024 г.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0.24852</cdr:x>
      <cdr:y>0.40711</cdr:y>
    </cdr:from>
    <cdr:to>
      <cdr:x>0.73669</cdr:x>
      <cdr:y>0.57626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0C2B624-B631-44C1-9B26-812BB8110C6D}"/>
            </a:ext>
          </a:extLst>
        </cdr:cNvPr>
        <cdr:cNvSpPr txBox="1"/>
      </cdr:nvSpPr>
      <cdr:spPr>
        <a:xfrm xmlns:a="http://schemas.openxmlformats.org/drawingml/2006/main">
          <a:off x="948268" y="2200767"/>
          <a:ext cx="186266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0.28994</cdr:x>
      <cdr:y>0.34253</cdr:y>
    </cdr:from>
    <cdr:to>
      <cdr:x>0.76331</cdr:x>
      <cdr:y>0.66379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ABED01C1-58D3-4DEE-9CC4-1883A12B6435}"/>
            </a:ext>
          </a:extLst>
        </cdr:cNvPr>
        <cdr:cNvSpPr txBox="1"/>
      </cdr:nvSpPr>
      <cdr:spPr>
        <a:xfrm xmlns:a="http://schemas.openxmlformats.org/drawingml/2006/main">
          <a:off x="1106312" y="1851655"/>
          <a:ext cx="1806222" cy="17367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0.16568</cdr:x>
      <cdr:y>0.38187</cdr:y>
    </cdr:from>
    <cdr:to>
      <cdr:x>0.77862</cdr:x>
      <cdr:y>0.64599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19A590A8-1D57-454E-9B52-B27764600BDB}"/>
            </a:ext>
          </a:extLst>
        </cdr:cNvPr>
        <cdr:cNvSpPr txBox="1"/>
      </cdr:nvSpPr>
      <cdr:spPr>
        <a:xfrm xmlns:a="http://schemas.openxmlformats.org/drawingml/2006/main">
          <a:off x="617600" y="2064369"/>
          <a:ext cx="2284804" cy="14277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3600" b="1" dirty="0"/>
            <a:t>2 175,1</a:t>
          </a:r>
        </a:p>
        <a:p xmlns:a="http://schemas.openxmlformats.org/drawingml/2006/main">
          <a:pPr algn="ctr"/>
          <a:r>
            <a:rPr lang="ru-RU" sz="3600" b="1" dirty="0"/>
            <a:t>млн. руб</a:t>
          </a:r>
          <a:r>
            <a:rPr lang="ru-RU" sz="3600" dirty="0"/>
            <a:t>.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0.31415</cdr:x>
      <cdr:y>0.14437</cdr:y>
    </cdr:from>
    <cdr:to>
      <cdr:x>0.41186</cdr:x>
      <cdr:y>0.43174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C94939E-18DD-476A-9832-E70D98008D24}"/>
            </a:ext>
          </a:extLst>
        </cdr:cNvPr>
        <cdr:cNvSpPr txBox="1"/>
      </cdr:nvSpPr>
      <cdr:spPr>
        <a:xfrm xmlns:a="http://schemas.openxmlformats.org/drawingml/2006/main">
          <a:off x="3303432" y="628208"/>
          <a:ext cx="1027527" cy="12504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800" b="1" dirty="0"/>
            <a:t>529,0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0.68009</cdr:x>
      <cdr:y>0.34975</cdr:y>
    </cdr:from>
    <cdr:to>
      <cdr:x>0.84247</cdr:x>
      <cdr:y>0.66009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EC792FC-F64C-4236-AEC8-C8CF55D2BDC8}"/>
            </a:ext>
          </a:extLst>
        </cdr:cNvPr>
        <cdr:cNvSpPr txBox="1"/>
      </cdr:nvSpPr>
      <cdr:spPr>
        <a:xfrm xmlns:a="http://schemas.openxmlformats.org/drawingml/2006/main">
          <a:off x="5626299" y="1345426"/>
          <a:ext cx="1343325" cy="1193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0.70844</cdr:x>
      <cdr:y>0.3791</cdr:y>
    </cdr:from>
    <cdr:to>
      <cdr:x>0.83565</cdr:x>
      <cdr:y>0.64305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97AD0721-37D9-476C-B80E-308FB834E57E}"/>
            </a:ext>
          </a:extLst>
        </cdr:cNvPr>
        <cdr:cNvSpPr txBox="1"/>
      </cdr:nvSpPr>
      <cdr:spPr>
        <a:xfrm xmlns:a="http://schemas.openxmlformats.org/drawingml/2006/main">
          <a:off x="5860783" y="1458315"/>
          <a:ext cx="1052449" cy="10153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0.68419</cdr:x>
      <cdr:y>0.37268</cdr:y>
    </cdr:from>
    <cdr:to>
      <cdr:x>0.8339</cdr:x>
      <cdr:y>0.66009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BBC70133-F99A-4C64-B817-E2DE61B1F69E}"/>
            </a:ext>
          </a:extLst>
        </cdr:cNvPr>
        <cdr:cNvSpPr txBox="1"/>
      </cdr:nvSpPr>
      <cdr:spPr>
        <a:xfrm xmlns:a="http://schemas.openxmlformats.org/drawingml/2006/main">
          <a:off x="5660188" y="1433616"/>
          <a:ext cx="1238540" cy="11056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+ 3,1 %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F72D6-B137-4BBB-91E2-AB3B510E0364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B3599-20BB-4077-BF53-B72E7D0665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651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D319-2BA6-4BAC-AB61-B94C2DC13D3C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0D3D-8595-4F9F-BD68-785392083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943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D319-2BA6-4BAC-AB61-B94C2DC13D3C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0D3D-8595-4F9F-BD68-785392083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546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D319-2BA6-4BAC-AB61-B94C2DC13D3C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0D3D-8595-4F9F-BD68-785392083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94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D319-2BA6-4BAC-AB61-B94C2DC13D3C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0D3D-8595-4F9F-BD68-785392083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344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D319-2BA6-4BAC-AB61-B94C2DC13D3C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0D3D-8595-4F9F-BD68-785392083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766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D319-2BA6-4BAC-AB61-B94C2DC13D3C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0D3D-8595-4F9F-BD68-785392083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654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D319-2BA6-4BAC-AB61-B94C2DC13D3C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0D3D-8595-4F9F-BD68-785392083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543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D319-2BA6-4BAC-AB61-B94C2DC13D3C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0D3D-8595-4F9F-BD68-785392083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50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D319-2BA6-4BAC-AB61-B94C2DC13D3C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0D3D-8595-4F9F-BD68-785392083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877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D319-2BA6-4BAC-AB61-B94C2DC13D3C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0D3D-8595-4F9F-BD68-785392083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52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D319-2BA6-4BAC-AB61-B94C2DC13D3C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0D3D-8595-4F9F-BD68-785392083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220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0D319-2BA6-4BAC-AB61-B94C2DC13D3C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60D3D-8595-4F9F-BD68-785392083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931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chart" Target="../charts/chart16.xml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5.xml"/><Relationship Id="rId5" Type="http://schemas.openxmlformats.org/officeDocument/2006/relationships/image" Target="../media/image24.jpeg"/><Relationship Id="rId4" Type="http://schemas.openxmlformats.org/officeDocument/2006/relationships/chart" Target="../charts/chart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6.png"/><Relationship Id="rId7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8.xml"/><Relationship Id="rId5" Type="http://schemas.openxmlformats.org/officeDocument/2006/relationships/image" Target="../media/image24.jpeg"/><Relationship Id="rId4" Type="http://schemas.openxmlformats.org/officeDocument/2006/relationships/chart" Target="../charts/char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7" Type="http://schemas.openxmlformats.org/officeDocument/2006/relationships/chart" Target="../charts/chart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32099" y="576262"/>
            <a:ext cx="8420100" cy="5151437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ru-RU" altLang="ru-RU" sz="6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Проект решения</a:t>
            </a:r>
            <a:br>
              <a:rPr lang="ru-RU" altLang="ru-RU" sz="6600" b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ru-RU" altLang="ru-RU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«О бюджете муниципального района Мелеузовский район  </a:t>
            </a:r>
            <a:br>
              <a:rPr lang="ru-RU" altLang="ru-RU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ru-RU" altLang="ru-RU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на 2022 год и на плановый период 2023 и 2024 годов»</a:t>
            </a:r>
            <a:br>
              <a:rPr lang="ru-RU" altLang="ru-RU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endParaRPr lang="ru-RU" sz="48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bggerbmeleuz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0"/>
            <a:ext cx="2245862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146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F1D69BA-71A0-47E8-8BFC-34C2452A759F}"/>
              </a:ext>
            </a:extLst>
          </p:cNvPr>
          <p:cNvSpPr txBox="1"/>
          <p:nvPr/>
        </p:nvSpPr>
        <p:spPr>
          <a:xfrm>
            <a:off x="80034" y="-5558"/>
            <a:ext cx="1190846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Участие </a:t>
            </a:r>
            <a:r>
              <a:rPr lang="ru-RU" sz="2400" b="1" dirty="0" err="1">
                <a:solidFill>
                  <a:srgbClr val="0070C0"/>
                </a:solidFill>
              </a:rPr>
              <a:t>Мелеузовского</a:t>
            </a:r>
            <a:r>
              <a:rPr lang="ru-RU" sz="2400" b="1" dirty="0">
                <a:solidFill>
                  <a:srgbClr val="0070C0"/>
                </a:solidFill>
              </a:rPr>
              <a:t> района в национальных проектах в 2022 году, </a:t>
            </a:r>
            <a:r>
              <a:rPr lang="ru-RU" b="1" dirty="0" err="1">
                <a:solidFill>
                  <a:srgbClr val="0070C0"/>
                </a:solidFill>
              </a:rPr>
              <a:t>млн.руб</a:t>
            </a:r>
            <a:r>
              <a:rPr lang="ru-RU" b="1" dirty="0">
                <a:solidFill>
                  <a:srgbClr val="0070C0"/>
                </a:solidFill>
              </a:rPr>
              <a:t>.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CCB146F7-94AC-4ECC-8DE2-42FDE72DC9F5}"/>
              </a:ext>
            </a:extLst>
          </p:cNvPr>
          <p:cNvGrpSpPr/>
          <p:nvPr/>
        </p:nvGrpSpPr>
        <p:grpSpPr>
          <a:xfrm>
            <a:off x="80034" y="740427"/>
            <a:ext cx="11724444" cy="170023"/>
            <a:chOff x="233778" y="743030"/>
            <a:chExt cx="11724444" cy="269024"/>
          </a:xfrm>
        </p:grpSpPr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0D4080BF-F4FF-404C-A559-CFCE7F8F19C4}"/>
                </a:ext>
              </a:extLst>
            </p:cNvPr>
            <p:cNvGrpSpPr/>
            <p:nvPr/>
          </p:nvGrpSpPr>
          <p:grpSpPr>
            <a:xfrm>
              <a:off x="233778" y="743031"/>
              <a:ext cx="4303855" cy="269023"/>
              <a:chOff x="295922" y="370169"/>
              <a:chExt cx="4303855" cy="396000"/>
            </a:xfrm>
          </p:grpSpPr>
          <p:pic>
            <p:nvPicPr>
              <p:cNvPr id="31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BBC46F53-A0BA-4099-B40F-2DDCAA2F4C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92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740A2682-172E-4DB0-B3E1-9BC64865C2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298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B00513E7-2677-45BF-8C14-E97DF1EE68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41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B7703D11-EDE9-4BB2-959B-851EC1EEC7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63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EE054285-26F2-42D8-A9D0-C08A133E6B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70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C05799F9-CC50-496B-BE3F-9BDBECC5DC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49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127112F2-C405-4AF5-866A-E78AE7B177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82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21C9B864-4D21-42DB-9033-A38BF6E53A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984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E37462C4-C206-479E-B073-DC0D0FFA78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906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BEDC4CD5-4A92-4216-9F65-4836C58C9D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220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65D863E4-74FD-48CA-9C49-782D9F929E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37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FC6EA0E2-1BDE-4E7D-926E-E9DD5050D060}"/>
                </a:ext>
              </a:extLst>
            </p:cNvPr>
            <p:cNvGrpSpPr/>
            <p:nvPr/>
          </p:nvGrpSpPr>
          <p:grpSpPr>
            <a:xfrm>
              <a:off x="4522874" y="743030"/>
              <a:ext cx="4303855" cy="269023"/>
              <a:chOff x="295922" y="370169"/>
              <a:chExt cx="4303855" cy="396000"/>
            </a:xfrm>
          </p:grpSpPr>
          <p:pic>
            <p:nvPicPr>
              <p:cNvPr id="20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084073E4-F5B1-4589-A082-685C16DA2C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92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2B313586-B5CD-48BB-877B-A9CB4A2D2F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298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95309B6B-55AA-476F-8372-FFBA0C1415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41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FE80A3F0-B509-46E8-B8E9-87660BF519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63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23017AF2-A570-4636-8564-F30FDB8122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70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12A41930-D768-44BB-9656-A9DC111BAC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49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4154F42C-8F57-4823-B645-0E80DBEF7B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82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2BEC694B-6136-4BFC-9290-A23A439645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984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F2381B0D-431F-4787-870B-2DE8BD3A32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906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3AC7DD97-2A2A-481B-B34F-0D20D7CB08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220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4FABAA89-5C81-4FD3-B8E8-CC9A8570F5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37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A46719AA-5FBB-4808-B223-5D5ECCF5E946}"/>
                </a:ext>
              </a:extLst>
            </p:cNvPr>
            <p:cNvGrpSpPr/>
            <p:nvPr/>
          </p:nvGrpSpPr>
          <p:grpSpPr>
            <a:xfrm>
              <a:off x="7654367" y="743030"/>
              <a:ext cx="4303855" cy="269023"/>
              <a:chOff x="295922" y="370169"/>
              <a:chExt cx="4303855" cy="396000"/>
            </a:xfrm>
          </p:grpSpPr>
          <p:pic>
            <p:nvPicPr>
              <p:cNvPr id="9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CD5DF0A6-0065-4BFA-B638-D11E50A4E9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92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207B00A9-AB2F-4F36-A1EE-E2C5DD2D61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298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6A225F97-ED5D-4992-91FC-994EDD5E14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41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2972ADC4-30C0-448A-9C91-5CD5373A03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63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43A0E121-2C9E-4170-8C5D-14DEFC9706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70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C0D32765-3304-41DE-8C21-E7832C8A19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49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6DB58E4C-8F4E-41D0-9AB6-887102197F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82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0A94363A-7E53-4B97-A43E-CF89111C47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984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B318BDFA-51A4-4EFE-A1DA-2F541281E46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906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E30A72F9-7308-4521-B91B-2CC4827F2C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220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3EF2B08D-5C1B-41E3-AA5A-BCD19AEC93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37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030" name="Picture 6">
            <a:extLst>
              <a:ext uri="{FF2B5EF4-FFF2-40B4-BE49-F238E27FC236}">
                <a16:creationId xmlns:a16="http://schemas.microsoft.com/office/drawing/2014/main" id="{D0B0C3F3-AF79-40D3-B33E-38CF54624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4871"/>
            <a:ext cx="2176041" cy="173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0A00802C-AA6E-4791-A860-6FFCFD3EB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3022"/>
            <a:ext cx="2176041" cy="220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199B3910-BE29-4DA8-9942-7A680D4F2B4C}"/>
              </a:ext>
            </a:extLst>
          </p:cNvPr>
          <p:cNvSpPr txBox="1"/>
          <p:nvPr/>
        </p:nvSpPr>
        <p:spPr>
          <a:xfrm>
            <a:off x="2280214" y="1332000"/>
            <a:ext cx="9317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Национальный проект «Жилье и городская среда»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CD3EC77-98C9-4198-849A-181C42ED58CA}"/>
              </a:ext>
            </a:extLst>
          </p:cNvPr>
          <p:cNvSpPr txBox="1"/>
          <p:nvPr/>
        </p:nvSpPr>
        <p:spPr>
          <a:xfrm>
            <a:off x="2280214" y="3204000"/>
            <a:ext cx="8889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Национальный проект «Культура»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041E525-7A2B-489B-8004-5FC86CAF7896}"/>
              </a:ext>
            </a:extLst>
          </p:cNvPr>
          <p:cNvSpPr txBox="1"/>
          <p:nvPr/>
        </p:nvSpPr>
        <p:spPr>
          <a:xfrm>
            <a:off x="2280214" y="4896000"/>
            <a:ext cx="7174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Национальный проект «Образование»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6F907B0-2E20-479A-9696-B59849803E56}"/>
              </a:ext>
            </a:extLst>
          </p:cNvPr>
          <p:cNvSpPr txBox="1"/>
          <p:nvPr/>
        </p:nvSpPr>
        <p:spPr>
          <a:xfrm>
            <a:off x="3206314" y="1728000"/>
            <a:ext cx="6319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21,7 млн. рублей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1DA2B38-82CF-4FEE-9EEB-23861722F333}"/>
              </a:ext>
            </a:extLst>
          </p:cNvPr>
          <p:cNvSpPr txBox="1"/>
          <p:nvPr/>
        </p:nvSpPr>
        <p:spPr>
          <a:xfrm>
            <a:off x="2736096" y="3602825"/>
            <a:ext cx="8285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    21,0 млн. рублей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E77827E-F145-4CB4-8325-1A39AB5816BF}"/>
              </a:ext>
            </a:extLst>
          </p:cNvPr>
          <p:cNvSpPr txBox="1"/>
          <p:nvPr/>
        </p:nvSpPr>
        <p:spPr>
          <a:xfrm>
            <a:off x="3206314" y="5292000"/>
            <a:ext cx="5671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1,7 млн. рублей</a:t>
            </a:r>
          </a:p>
        </p:txBody>
      </p:sp>
      <p:pic>
        <p:nvPicPr>
          <p:cNvPr id="1038" name="Picture 14">
            <a:extLst>
              <a:ext uri="{FF2B5EF4-FFF2-40B4-BE49-F238E27FC236}">
                <a16:creationId xmlns:a16="http://schemas.microsoft.com/office/drawing/2014/main" id="{3794451E-B8EE-44CF-8C62-3CFE1A337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55494"/>
            <a:ext cx="2176041" cy="169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Правая фигурная скобка 41">
            <a:extLst>
              <a:ext uri="{FF2B5EF4-FFF2-40B4-BE49-F238E27FC236}">
                <a16:creationId xmlns:a16="http://schemas.microsoft.com/office/drawing/2014/main" id="{A9604E08-5969-4E23-B0A2-D113FB777991}"/>
              </a:ext>
            </a:extLst>
          </p:cNvPr>
          <p:cNvSpPr/>
          <p:nvPr/>
        </p:nvSpPr>
        <p:spPr>
          <a:xfrm>
            <a:off x="9629802" y="1332000"/>
            <a:ext cx="1706283" cy="4667886"/>
          </a:xfrm>
          <a:prstGeom prst="rightBrace">
            <a:avLst>
              <a:gd name="adj1" fmla="val 8333"/>
              <a:gd name="adj2" fmla="val 50248"/>
            </a:avLst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1A30BC0-1820-4080-8BCE-DC79EE0D4282}"/>
              </a:ext>
            </a:extLst>
          </p:cNvPr>
          <p:cNvSpPr txBox="1"/>
          <p:nvPr/>
        </p:nvSpPr>
        <p:spPr>
          <a:xfrm>
            <a:off x="10656000" y="2916000"/>
            <a:ext cx="1131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44,4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635169C-074C-4BDA-B22F-8B6BB222F41F}"/>
              </a:ext>
            </a:extLst>
          </p:cNvPr>
          <p:cNvSpPr txBox="1"/>
          <p:nvPr/>
        </p:nvSpPr>
        <p:spPr>
          <a:xfrm>
            <a:off x="10626903" y="3852000"/>
            <a:ext cx="1361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3884199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29168A-F17F-40A3-9EC1-6F078A12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15028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Расходы консолидированного бюджета муниципального района </a:t>
            </a:r>
            <a:br>
              <a:rPr lang="ru-RU" sz="24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400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Мелеузовский</a:t>
            </a:r>
            <a:r>
              <a:rPr lang="ru-RU" sz="24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район РБ на 2022 год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ACD3A8D4-4B76-4515-A8E8-47BDA3E8DF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551518"/>
              </p:ext>
            </p:extLst>
          </p:nvPr>
        </p:nvGraphicFramePr>
        <p:xfrm>
          <a:off x="6767924" y="3426936"/>
          <a:ext cx="5290916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1733">
                  <a:extLst>
                    <a:ext uri="{9D8B030D-6E8A-4147-A177-3AD203B41FA5}">
                      <a16:colId xmlns:a16="http://schemas.microsoft.com/office/drawing/2014/main" val="2652848249"/>
                    </a:ext>
                  </a:extLst>
                </a:gridCol>
                <a:gridCol w="858416">
                  <a:extLst>
                    <a:ext uri="{9D8B030D-6E8A-4147-A177-3AD203B41FA5}">
                      <a16:colId xmlns:a16="http://schemas.microsoft.com/office/drawing/2014/main" val="10495346"/>
                    </a:ext>
                  </a:extLst>
                </a:gridCol>
                <a:gridCol w="880767">
                  <a:extLst>
                    <a:ext uri="{9D8B030D-6E8A-4147-A177-3AD203B41FA5}">
                      <a16:colId xmlns:a16="http://schemas.microsoft.com/office/drawing/2014/main" val="1546785236"/>
                    </a:ext>
                  </a:extLst>
                </a:gridCol>
              </a:tblGrid>
              <a:tr h="329393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Жилищно-коммунальное хозяйство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112,4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5,2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153793"/>
                  </a:ext>
                </a:extLst>
              </a:tr>
              <a:tr h="329393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Охрана окружающей среды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5,0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0,2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318904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F364AC92-2E72-4D21-A48A-C63CFE403A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003180"/>
              </p:ext>
            </p:extLst>
          </p:nvPr>
        </p:nvGraphicFramePr>
        <p:xfrm>
          <a:off x="6761125" y="4282751"/>
          <a:ext cx="5290917" cy="2344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9912">
                  <a:extLst>
                    <a:ext uri="{9D8B030D-6E8A-4147-A177-3AD203B41FA5}">
                      <a16:colId xmlns:a16="http://schemas.microsoft.com/office/drawing/2014/main" val="3955659415"/>
                    </a:ext>
                  </a:extLst>
                </a:gridCol>
                <a:gridCol w="895739">
                  <a:extLst>
                    <a:ext uri="{9D8B030D-6E8A-4147-A177-3AD203B41FA5}">
                      <a16:colId xmlns:a16="http://schemas.microsoft.com/office/drawing/2014/main" val="2022190601"/>
                    </a:ext>
                  </a:extLst>
                </a:gridCol>
                <a:gridCol w="995266">
                  <a:extLst>
                    <a:ext uri="{9D8B030D-6E8A-4147-A177-3AD203B41FA5}">
                      <a16:colId xmlns:a16="http://schemas.microsoft.com/office/drawing/2014/main" val="4033310231"/>
                    </a:ext>
                  </a:extLst>
                </a:gridCol>
              </a:tblGrid>
              <a:tr h="413427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Общегосударственные вопросы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199,3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9,2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819881"/>
                  </a:ext>
                </a:extLst>
              </a:tr>
              <a:tr h="383356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Национальная экономика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179,7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8,3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711917"/>
                  </a:ext>
                </a:extLst>
              </a:tr>
              <a:tr h="662161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24,2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1,1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168604"/>
                  </a:ext>
                </a:extLst>
              </a:tr>
              <a:tr h="383356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Средства массовой информации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5,3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0,2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677231"/>
                  </a:ext>
                </a:extLst>
              </a:tr>
              <a:tr h="501761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Национальная оборона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2,3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0,1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589825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54936064-5D5B-4795-AEAF-732B30DD4C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738318"/>
              </p:ext>
            </p:extLst>
          </p:nvPr>
        </p:nvGraphicFramePr>
        <p:xfrm>
          <a:off x="6761125" y="1084360"/>
          <a:ext cx="5297715" cy="2157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8695">
                  <a:extLst>
                    <a:ext uri="{9D8B030D-6E8A-4147-A177-3AD203B41FA5}">
                      <a16:colId xmlns:a16="http://schemas.microsoft.com/office/drawing/2014/main" val="2646201259"/>
                    </a:ext>
                  </a:extLst>
                </a:gridCol>
                <a:gridCol w="830425">
                  <a:extLst>
                    <a:ext uri="{9D8B030D-6E8A-4147-A177-3AD203B41FA5}">
                      <a16:colId xmlns:a16="http://schemas.microsoft.com/office/drawing/2014/main" val="2572507311"/>
                    </a:ext>
                  </a:extLst>
                </a:gridCol>
                <a:gridCol w="1468595">
                  <a:extLst>
                    <a:ext uri="{9D8B030D-6E8A-4147-A177-3AD203B41FA5}">
                      <a16:colId xmlns:a16="http://schemas.microsoft.com/office/drawing/2014/main" val="3272596656"/>
                    </a:ext>
                  </a:extLst>
                </a:gridCol>
              </a:tblGrid>
              <a:tr h="348267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Сумма, млн. руб.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Удельный вес в общем </a:t>
                      </a:r>
                      <a:r>
                        <a:rPr lang="ru-RU" sz="1500"/>
                        <a:t>объеме бюджета, %</a:t>
                      </a:r>
                      <a:endParaRPr lang="ru-RU" sz="15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368017"/>
                  </a:ext>
                </a:extLst>
              </a:tr>
              <a:tr h="348267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Образование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1 331,0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61,2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810677"/>
                  </a:ext>
                </a:extLst>
              </a:tr>
              <a:tr h="348267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Социальная политика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136,8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6,3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649532"/>
                  </a:ext>
                </a:extLst>
              </a:tr>
              <a:tr h="309066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Культура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135,8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6,2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799944"/>
                  </a:ext>
                </a:extLst>
              </a:tr>
              <a:tr h="348267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Физическая культура и спорт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43,3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2,0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017022"/>
                  </a:ext>
                </a:extLst>
              </a:tr>
            </a:tbl>
          </a:graphicData>
        </a:graphic>
      </p:graphicFrame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FAEB167-4FF4-4DB5-B487-8D554D184A82}"/>
              </a:ext>
            </a:extLst>
          </p:cNvPr>
          <p:cNvSpPr/>
          <p:nvPr/>
        </p:nvSpPr>
        <p:spPr>
          <a:xfrm>
            <a:off x="4081625" y="2216709"/>
            <a:ext cx="2425958" cy="53060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Человеческий капитал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3F367211-8B87-4D15-B446-65EF837501C2}"/>
              </a:ext>
            </a:extLst>
          </p:cNvPr>
          <p:cNvSpPr/>
          <p:nvPr/>
        </p:nvSpPr>
        <p:spPr>
          <a:xfrm>
            <a:off x="4092913" y="3465754"/>
            <a:ext cx="2425958" cy="63963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Комфортная среда для жизни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2EB7E292-E064-4C4F-81B7-32EC4FC4DBA5}"/>
              </a:ext>
            </a:extLst>
          </p:cNvPr>
          <p:cNvSpPr/>
          <p:nvPr/>
        </p:nvSpPr>
        <p:spPr>
          <a:xfrm>
            <a:off x="4081627" y="4757124"/>
            <a:ext cx="2425958" cy="45720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Экономический рост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F5DC68-7AD1-4499-98C5-CEDAB19FA341}"/>
              </a:ext>
            </a:extLst>
          </p:cNvPr>
          <p:cNvSpPr txBox="1"/>
          <p:nvPr/>
        </p:nvSpPr>
        <p:spPr>
          <a:xfrm>
            <a:off x="4264896" y="2747310"/>
            <a:ext cx="2062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1 646,9 млн. руб.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233037-5BF1-4716-B0C3-4BAA2BA06E34}"/>
              </a:ext>
            </a:extLst>
          </p:cNvPr>
          <p:cNvSpPr txBox="1"/>
          <p:nvPr/>
        </p:nvSpPr>
        <p:spPr>
          <a:xfrm>
            <a:off x="4351408" y="4126835"/>
            <a:ext cx="2156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117,4 млн. руб.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09F23A-83C9-44DF-9781-B1B6BCC24FF5}"/>
              </a:ext>
            </a:extLst>
          </p:cNvPr>
          <p:cNvSpPr txBox="1"/>
          <p:nvPr/>
        </p:nvSpPr>
        <p:spPr>
          <a:xfrm>
            <a:off x="4351409" y="5235773"/>
            <a:ext cx="2156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410,8 млн. руб.</a:t>
            </a:r>
          </a:p>
        </p:txBody>
      </p:sp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04669F0B-4307-42EE-85DE-7988B81327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9783071"/>
              </p:ext>
            </p:extLst>
          </p:nvPr>
        </p:nvGraphicFramePr>
        <p:xfrm>
          <a:off x="154585" y="1348905"/>
          <a:ext cx="3727644" cy="5247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555F006B-7D67-4558-8727-0DC57036654B}"/>
              </a:ext>
            </a:extLst>
          </p:cNvPr>
          <p:cNvCxnSpPr>
            <a:cxnSpLocks/>
          </p:cNvCxnSpPr>
          <p:nvPr/>
        </p:nvCxnSpPr>
        <p:spPr>
          <a:xfrm>
            <a:off x="3530134" y="2482009"/>
            <a:ext cx="210689" cy="14876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BDB2432C-69DC-409F-8CF4-589F98DDABF7}"/>
              </a:ext>
            </a:extLst>
          </p:cNvPr>
          <p:cNvCxnSpPr>
            <a:cxnSpLocks/>
          </p:cNvCxnSpPr>
          <p:nvPr/>
        </p:nvCxnSpPr>
        <p:spPr>
          <a:xfrm>
            <a:off x="2545469" y="2467230"/>
            <a:ext cx="9846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248EDF4D-DD20-4F74-89BE-49A32CAC3F74}"/>
              </a:ext>
            </a:extLst>
          </p:cNvPr>
          <p:cNvCxnSpPr>
            <a:cxnSpLocks/>
          </p:cNvCxnSpPr>
          <p:nvPr/>
        </p:nvCxnSpPr>
        <p:spPr>
          <a:xfrm flipV="1">
            <a:off x="1672203" y="2230444"/>
            <a:ext cx="0" cy="1338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96BD9A7A-355E-472B-8BD4-3E482CF6217B}"/>
              </a:ext>
            </a:extLst>
          </p:cNvPr>
          <p:cNvCxnSpPr>
            <a:cxnSpLocks/>
          </p:cNvCxnSpPr>
          <p:nvPr/>
        </p:nvCxnSpPr>
        <p:spPr>
          <a:xfrm>
            <a:off x="1672203" y="2215787"/>
            <a:ext cx="24746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E9272363-AF5B-4BAD-9229-6C27A94F86FA}"/>
              </a:ext>
            </a:extLst>
          </p:cNvPr>
          <p:cNvCxnSpPr/>
          <p:nvPr/>
        </p:nvCxnSpPr>
        <p:spPr>
          <a:xfrm flipH="1">
            <a:off x="3733174" y="3972823"/>
            <a:ext cx="4025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Соединитель: уступ 50">
            <a:extLst>
              <a:ext uri="{FF2B5EF4-FFF2-40B4-BE49-F238E27FC236}">
                <a16:creationId xmlns:a16="http://schemas.microsoft.com/office/drawing/2014/main" id="{09335A23-0FDE-49D5-ADF0-0285C29D7727}"/>
              </a:ext>
            </a:extLst>
          </p:cNvPr>
          <p:cNvCxnSpPr>
            <a:cxnSpLocks/>
          </p:cNvCxnSpPr>
          <p:nvPr/>
        </p:nvCxnSpPr>
        <p:spPr>
          <a:xfrm>
            <a:off x="3371839" y="4520328"/>
            <a:ext cx="763932" cy="694000"/>
          </a:xfrm>
          <a:prstGeom prst="bentConnector3">
            <a:avLst>
              <a:gd name="adj1" fmla="val 358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CE52A13F-3B0C-46E6-B0A3-A3A8B9578D78}"/>
              </a:ext>
            </a:extLst>
          </p:cNvPr>
          <p:cNvGrpSpPr/>
          <p:nvPr/>
        </p:nvGrpSpPr>
        <p:grpSpPr>
          <a:xfrm>
            <a:off x="233777" y="766949"/>
            <a:ext cx="11724444" cy="170023"/>
            <a:chOff x="233778" y="743030"/>
            <a:chExt cx="11724444" cy="269024"/>
          </a:xfrm>
        </p:grpSpPr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id="{8634A256-9BF4-4BFE-9925-69C9433BFABE}"/>
                </a:ext>
              </a:extLst>
            </p:cNvPr>
            <p:cNvGrpSpPr/>
            <p:nvPr/>
          </p:nvGrpSpPr>
          <p:grpSpPr>
            <a:xfrm>
              <a:off x="233778" y="743031"/>
              <a:ext cx="4303855" cy="269023"/>
              <a:chOff x="295922" y="370169"/>
              <a:chExt cx="4303855" cy="396000"/>
            </a:xfrm>
          </p:grpSpPr>
          <p:pic>
            <p:nvPicPr>
              <p:cNvPr id="50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198ECB7C-1101-4A07-B411-B8C39955C4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92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AA469249-15FA-495C-949A-A32ED13AD1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298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4D2AA747-6F85-4BF2-9696-C1B9B82D3B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41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9C2932E4-14FC-4771-9591-6207276779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63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F0BB46FA-1CBB-45D2-BCA1-B4BA89B8EE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70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3D5BF7CF-41C4-4C31-8C93-658E30A9DD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49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DCD64E38-B1CB-461C-9A6B-2BB4C88F92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82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92D08EDC-6E06-4472-8FF0-E8667CE23F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984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6B7F9D68-4B40-4CCF-A15C-AF4663F8BB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906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BCDB727C-FE2E-4B86-A3D8-6756B812D8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220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D6676B3A-ECD3-4EDA-9A65-4C2B317925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37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id="{47924B5C-1C51-4E0A-AEC0-DD03EB6FDEBA}"/>
                </a:ext>
              </a:extLst>
            </p:cNvPr>
            <p:cNvGrpSpPr/>
            <p:nvPr/>
          </p:nvGrpSpPr>
          <p:grpSpPr>
            <a:xfrm>
              <a:off x="4522874" y="743030"/>
              <a:ext cx="4303855" cy="269023"/>
              <a:chOff x="295922" y="370169"/>
              <a:chExt cx="4303855" cy="396000"/>
            </a:xfrm>
          </p:grpSpPr>
          <p:pic>
            <p:nvPicPr>
              <p:cNvPr id="38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C5B37FEF-1DF0-4284-A1C0-952C56E9DA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92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107E1E4F-3A7A-4B79-B738-A1200E9EF0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298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8056DB8D-EFDD-4A1A-9BA4-C6A17C4058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41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CB30D29A-53AA-49C2-B725-3FAB1812D5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63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9665FC3F-F365-478D-A9CB-2388C8E997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70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DB2F1726-11C6-4667-A171-B2F59F46D2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49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3B8E5678-1171-4D52-8271-809ED8A17A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82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83B780FB-73E3-4858-AB0C-9FABE99C13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984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7F2C9988-A96B-4265-AE14-9A63CDC921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906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296B9C79-20A9-4A10-B64F-5A94E88D34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220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72ADAC6F-133A-454E-8DAD-F0CA119DE4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37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4" name="Группа 23">
              <a:extLst>
                <a:ext uri="{FF2B5EF4-FFF2-40B4-BE49-F238E27FC236}">
                  <a16:creationId xmlns:a16="http://schemas.microsoft.com/office/drawing/2014/main" id="{2B8B42CB-5AEA-4AC9-8BB4-974BB5031F3F}"/>
                </a:ext>
              </a:extLst>
            </p:cNvPr>
            <p:cNvGrpSpPr/>
            <p:nvPr/>
          </p:nvGrpSpPr>
          <p:grpSpPr>
            <a:xfrm>
              <a:off x="7654367" y="743030"/>
              <a:ext cx="4303855" cy="269023"/>
              <a:chOff x="295922" y="370169"/>
              <a:chExt cx="4303855" cy="396000"/>
            </a:xfrm>
          </p:grpSpPr>
          <p:pic>
            <p:nvPicPr>
              <p:cNvPr id="25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A994A832-7DD1-4C17-B9F7-F0E87F7F15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92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4CA2AF40-6112-466E-80BD-B3A3EF412C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298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1092F102-6CEA-4E9C-ADDA-DEBBAFAD9A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41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C3D48FFF-1F12-4345-9584-A6971A48A9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63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A76C0518-48BD-4433-B8B7-415B512968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70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BFB39532-F259-4027-9CCE-14A7FBBFA3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49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AE20E706-F866-4D78-A26D-DDAF0CB93B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82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78253738-DAC2-4D61-847D-B9F2A950C9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984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A79E1BA7-EFCE-4ECE-9A2B-68A4F328696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906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806C4C49-F134-498D-9862-9590A3ED72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220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008C9A1F-E536-48EF-9C98-56214D408A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37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351784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A8C2F6A-43EC-4A7E-8601-8BC57481AD30}"/>
              </a:ext>
            </a:extLst>
          </p:cNvPr>
          <p:cNvSpPr/>
          <p:nvPr/>
        </p:nvSpPr>
        <p:spPr>
          <a:xfrm>
            <a:off x="1391357" y="1188000"/>
            <a:ext cx="4404907" cy="1815882"/>
          </a:xfrm>
          <a:prstGeom prst="rect">
            <a:avLst/>
          </a:prstGeom>
          <a:noFill/>
          <a:ln w="349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в первоочередном порядке исполнения защищенных статей бюджета (оплата труда работников с учетом начислений, социальные выплаты населению, коммунальные расходы, услуги по питанию школьников и дошкольников, проведение летней оздоровительной кампании) 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F6AAF39-E91D-408C-AA6E-734EC1D7C79D}"/>
              </a:ext>
            </a:extLst>
          </p:cNvPr>
          <p:cNvSpPr/>
          <p:nvPr/>
        </p:nvSpPr>
        <p:spPr>
          <a:xfrm>
            <a:off x="1440000" y="3528000"/>
            <a:ext cx="4371038" cy="1569660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заработной платы работников учреждений бюджетной сферы с учетом установленного с 1 января 2022 года минимального размера оплаты труда с районным коэффициентом в сумме 15 973 рублей 50 копеек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BA779C0-A831-4A51-B92D-2C2FAA0A388E}"/>
              </a:ext>
            </a:extLst>
          </p:cNvPr>
          <p:cNvSpPr/>
          <p:nvPr/>
        </p:nvSpPr>
        <p:spPr>
          <a:xfrm>
            <a:off x="6963144" y="5040000"/>
            <a:ext cx="3917760" cy="1077218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Планирование уровня заработной платы работников в сфере образования и культуры с учетом повышения целевых показателей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EFE38AC-D478-4FE9-965A-3CC185011571}"/>
              </a:ext>
            </a:extLst>
          </p:cNvPr>
          <p:cNvSpPr/>
          <p:nvPr/>
        </p:nvSpPr>
        <p:spPr>
          <a:xfrm>
            <a:off x="6916165" y="2412000"/>
            <a:ext cx="4057298" cy="1323439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Приоритезация мероприятий, реализуемых в рамках муниципальных программ с целью достижения максимального результата и эффективного использования средств бюджета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B7CC35C-554A-4A90-B722-7F42DEEDFD09}"/>
              </a:ext>
            </a:extLst>
          </p:cNvPr>
          <p:cNvGrpSpPr/>
          <p:nvPr/>
        </p:nvGrpSpPr>
        <p:grpSpPr>
          <a:xfrm>
            <a:off x="233777" y="766949"/>
            <a:ext cx="11724444" cy="170023"/>
            <a:chOff x="233778" y="743030"/>
            <a:chExt cx="11724444" cy="269024"/>
          </a:xfrm>
        </p:grpSpPr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B5E7A5DE-DFF4-4576-8D02-80F0465642BE}"/>
                </a:ext>
              </a:extLst>
            </p:cNvPr>
            <p:cNvGrpSpPr/>
            <p:nvPr/>
          </p:nvGrpSpPr>
          <p:grpSpPr>
            <a:xfrm>
              <a:off x="233778" y="743031"/>
              <a:ext cx="4303855" cy="269023"/>
              <a:chOff x="295922" y="370169"/>
              <a:chExt cx="4303855" cy="396000"/>
            </a:xfrm>
          </p:grpSpPr>
          <p:pic>
            <p:nvPicPr>
              <p:cNvPr id="35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4CC01AAE-C7CC-431C-B4DF-78756F5F19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92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2D3882BD-DFB2-4236-B552-C75B8C35A7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298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E4ECDF69-AD55-43BB-A08C-FFA9E0F23A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41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2220502A-34F7-412C-A396-DF63835816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63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EDC68F97-5A34-4CB9-BA19-96E2B24652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70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1AA86C98-D782-4F89-A8F7-179C424B407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49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F95EB8B7-ADF7-4656-8B26-27C29B4A8F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82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4CF4D8E1-3BBB-463E-828E-40A0BFCC73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984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24B3FA31-CE33-4474-93CA-7F6E82DFCB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906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BC716AA8-01C4-4F53-AB01-AE97971788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220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AA1DFFB8-8A6B-4AC0-BBE5-BE28D16258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37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923527C6-65A7-485E-B7E6-E93EEE5CE431}"/>
                </a:ext>
              </a:extLst>
            </p:cNvPr>
            <p:cNvGrpSpPr/>
            <p:nvPr/>
          </p:nvGrpSpPr>
          <p:grpSpPr>
            <a:xfrm>
              <a:off x="4522874" y="743030"/>
              <a:ext cx="4303855" cy="269023"/>
              <a:chOff x="295922" y="370169"/>
              <a:chExt cx="4303855" cy="396000"/>
            </a:xfrm>
          </p:grpSpPr>
          <p:pic>
            <p:nvPicPr>
              <p:cNvPr id="24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B31C9BE0-D458-4FE6-8705-20B12CF030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92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B150A5A3-F8A5-4F19-95D7-52832C4BDF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298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1E5D3714-79B6-4F34-8321-70750E87A0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41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28327ABB-1CCF-4B3D-9356-4D034CD7984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63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C39D5F14-33EB-4F70-9466-53797B6CEF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70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EA5D4DA2-842D-47EB-9B58-86A044AE57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49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05FAB576-726E-4E43-A6A4-FC740266E5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82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CE79ED71-4689-46D7-941E-9ECA726671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984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384B56C4-4AC9-4A40-8AF8-49AACAF211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906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0F7F1AFE-C219-4158-9F30-4B51B7A482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220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395B6E4A-A5F0-4E9A-9609-34906783EB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37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51D07D6E-D2F8-494D-A3D9-CA5F85997A74}"/>
                </a:ext>
              </a:extLst>
            </p:cNvPr>
            <p:cNvGrpSpPr/>
            <p:nvPr/>
          </p:nvGrpSpPr>
          <p:grpSpPr>
            <a:xfrm>
              <a:off x="7654367" y="743030"/>
              <a:ext cx="4303855" cy="269023"/>
              <a:chOff x="295922" y="370169"/>
              <a:chExt cx="4303855" cy="396000"/>
            </a:xfrm>
          </p:grpSpPr>
          <p:pic>
            <p:nvPicPr>
              <p:cNvPr id="13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52756857-8CFA-47AC-BA06-8F10B10450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92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9325D52C-020F-4E85-8953-D559D2DB85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298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754326E6-A0FB-4EC5-8C8A-ED5854696F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41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C9C077F0-261F-4984-8ACB-49A34A00F1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63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374BBD86-786F-49E5-B50E-54E7A6E7B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70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87AD6214-B140-4F19-8586-D2AF667126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49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6B58F280-7EF6-483E-B64E-0CCFD8A7B4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82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6E0FD2EE-9019-4319-9BB8-CF22E4F3CD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984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70E594A5-E96B-493F-B984-D912056123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906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56C27D00-B2CA-4211-8176-87C1684947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220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693A2E2D-9CD0-4CE7-8CEB-1C25FB3200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37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27F77978-48E9-4C04-9B97-BEF219A85DCA}"/>
              </a:ext>
            </a:extLst>
          </p:cNvPr>
          <p:cNvSpPr txBox="1"/>
          <p:nvPr/>
        </p:nvSpPr>
        <p:spPr>
          <a:xfrm>
            <a:off x="80034" y="-5558"/>
            <a:ext cx="1190846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Основные принципы формирования расходной части бюджета на 2022 год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и плановый период 2023 и 2024 годов</a:t>
            </a:r>
          </a:p>
        </p:txBody>
      </p: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81800FFE-7E37-4388-8D59-FF1A1278A1C1}"/>
              </a:ext>
            </a:extLst>
          </p:cNvPr>
          <p:cNvGrpSpPr/>
          <p:nvPr/>
        </p:nvGrpSpPr>
        <p:grpSpPr>
          <a:xfrm>
            <a:off x="5811038" y="1677074"/>
            <a:ext cx="766673" cy="4144059"/>
            <a:chOff x="5811038" y="1632040"/>
            <a:chExt cx="766673" cy="4144059"/>
          </a:xfrm>
        </p:grpSpPr>
        <p:cxnSp>
          <p:nvCxnSpPr>
            <p:cNvPr id="51" name="Прямая соединительная линия 50">
              <a:extLst>
                <a:ext uri="{FF2B5EF4-FFF2-40B4-BE49-F238E27FC236}">
                  <a16:creationId xmlns:a16="http://schemas.microsoft.com/office/drawing/2014/main" id="{BB8C3094-EC2C-490E-9925-AC5FD4222991}"/>
                </a:ext>
              </a:extLst>
            </p:cNvPr>
            <p:cNvCxnSpPr>
              <a:cxnSpLocks/>
            </p:cNvCxnSpPr>
            <p:nvPr/>
          </p:nvCxnSpPr>
          <p:spPr>
            <a:xfrm>
              <a:off x="6337702" y="1763627"/>
              <a:ext cx="39404" cy="363100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id="{4877A603-8B46-4C5C-814C-19446C922228}"/>
                </a:ext>
              </a:extLst>
            </p:cNvPr>
            <p:cNvSpPr/>
            <p:nvPr/>
          </p:nvSpPr>
          <p:spPr>
            <a:xfrm>
              <a:off x="6149492" y="1632040"/>
              <a:ext cx="401208" cy="381466"/>
            </a:xfrm>
            <a:prstGeom prst="ellipse">
              <a:avLst/>
            </a:prstGeom>
            <a:solidFill>
              <a:srgbClr val="5EC0BB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id="{992399CC-2615-4791-AFAF-9A6C70E88E31}"/>
                </a:ext>
              </a:extLst>
            </p:cNvPr>
            <p:cNvSpPr/>
            <p:nvPr/>
          </p:nvSpPr>
          <p:spPr>
            <a:xfrm>
              <a:off x="6176503" y="5394633"/>
              <a:ext cx="401208" cy="38146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2" name="Прямая соединительная линия 51">
              <a:extLst>
                <a:ext uri="{FF2B5EF4-FFF2-40B4-BE49-F238E27FC236}">
                  <a16:creationId xmlns:a16="http://schemas.microsoft.com/office/drawing/2014/main" id="{9D6B7324-C7A0-4639-9F59-C969203C2526}"/>
                </a:ext>
              </a:extLst>
            </p:cNvPr>
            <p:cNvCxnSpPr>
              <a:cxnSpLocks/>
              <a:endCxn id="48" idx="2"/>
            </p:cNvCxnSpPr>
            <p:nvPr/>
          </p:nvCxnSpPr>
          <p:spPr>
            <a:xfrm>
              <a:off x="5811038" y="1822773"/>
              <a:ext cx="33845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>
              <a:extLst>
                <a:ext uri="{FF2B5EF4-FFF2-40B4-BE49-F238E27FC236}">
                  <a16:creationId xmlns:a16="http://schemas.microsoft.com/office/drawing/2014/main" id="{0F105B53-B39F-4FDF-8817-6FCD2AE3B66A}"/>
                </a:ext>
              </a:extLst>
            </p:cNvPr>
            <p:cNvCxnSpPr>
              <a:cxnSpLocks/>
            </p:cNvCxnSpPr>
            <p:nvPr/>
          </p:nvCxnSpPr>
          <p:spPr>
            <a:xfrm>
              <a:off x="5811038" y="4288042"/>
              <a:ext cx="365465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Овал 54">
            <a:extLst>
              <a:ext uri="{FF2B5EF4-FFF2-40B4-BE49-F238E27FC236}">
                <a16:creationId xmlns:a16="http://schemas.microsoft.com/office/drawing/2014/main" id="{0E298748-CFCC-472E-B186-A593876F8CA3}"/>
              </a:ext>
            </a:extLst>
          </p:cNvPr>
          <p:cNvSpPr/>
          <p:nvPr/>
        </p:nvSpPr>
        <p:spPr>
          <a:xfrm>
            <a:off x="6149492" y="2904586"/>
            <a:ext cx="401208" cy="381466"/>
          </a:xfrm>
          <a:prstGeom prst="ellipse">
            <a:avLst/>
          </a:prstGeom>
          <a:solidFill>
            <a:srgbClr val="5AC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15DC2C1E-F398-4620-BB54-E116BC303CC0}"/>
              </a:ext>
            </a:extLst>
          </p:cNvPr>
          <p:cNvSpPr/>
          <p:nvPr/>
        </p:nvSpPr>
        <p:spPr>
          <a:xfrm>
            <a:off x="6156000" y="4137688"/>
            <a:ext cx="401208" cy="381466"/>
          </a:xfrm>
          <a:prstGeom prst="ellipse">
            <a:avLst/>
          </a:prstGeom>
          <a:solidFill>
            <a:srgbClr val="98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43F05072-0CCA-4911-80BA-C3B023617CEB}"/>
              </a:ext>
            </a:extLst>
          </p:cNvPr>
          <p:cNvCxnSpPr>
            <a:cxnSpLocks/>
            <a:stCxn id="55" idx="6"/>
          </p:cNvCxnSpPr>
          <p:nvPr/>
        </p:nvCxnSpPr>
        <p:spPr>
          <a:xfrm>
            <a:off x="6550700" y="3095319"/>
            <a:ext cx="35322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3667B30C-FDD0-4820-BF2B-D3070D3714C6}"/>
              </a:ext>
            </a:extLst>
          </p:cNvPr>
          <p:cNvCxnSpPr>
            <a:cxnSpLocks/>
          </p:cNvCxnSpPr>
          <p:nvPr/>
        </p:nvCxnSpPr>
        <p:spPr>
          <a:xfrm>
            <a:off x="6550700" y="5590062"/>
            <a:ext cx="41244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im0-tub-ru.yandex.net/i?id=5025e1be497aebe54eb188ac97235fe9&amp;n=13">
            <a:extLst>
              <a:ext uri="{FF2B5EF4-FFF2-40B4-BE49-F238E27FC236}">
                <a16:creationId xmlns:a16="http://schemas.microsoft.com/office/drawing/2014/main" id="{CEA42443-E6BF-4F96-9657-2280CB1A9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507" y="5040000"/>
            <a:ext cx="961427" cy="103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con-library.com/images/strategic-icon/strategic-icon-2.jpg">
            <a:extLst>
              <a:ext uri="{FF2B5EF4-FFF2-40B4-BE49-F238E27FC236}">
                <a16:creationId xmlns:a16="http://schemas.microsoft.com/office/drawing/2014/main" id="{BAB6D196-2F8B-4E9F-BE8F-D58F4789E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507" y="2556000"/>
            <a:ext cx="961427" cy="93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govoritnotariat.com/upload/iblock/c8b/c8bc2e6d5bc5be63c16f49912b188247.jpeg">
            <a:extLst>
              <a:ext uri="{FF2B5EF4-FFF2-40B4-BE49-F238E27FC236}">
                <a16:creationId xmlns:a16="http://schemas.microsoft.com/office/drawing/2014/main" id="{0FAA8523-538E-4883-8D0A-F75CA206E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51" y="3565027"/>
            <a:ext cx="1080786" cy="112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cdn.cfo.com/content/uploads/2015/04/wages.jpg">
            <a:extLst>
              <a:ext uri="{FF2B5EF4-FFF2-40B4-BE49-F238E27FC236}">
                <a16:creationId xmlns:a16="http://schemas.microsoft.com/office/drawing/2014/main" id="{26361369-06EE-4A0B-AC8B-22AB245DB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51" y="1264858"/>
            <a:ext cx="1121404" cy="112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782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E362BB-4F78-4575-AD5B-E4A8CC01C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023"/>
            <a:ext cx="10515600" cy="5969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latin typeface="+mn-lt"/>
              </a:rPr>
              <a:t>Расходы на финансирование муниципальных услуг и социальные </a:t>
            </a:r>
            <a:r>
              <a:rPr lang="ru-RU" sz="2400" b="1">
                <a:latin typeface="+mn-lt"/>
              </a:rPr>
              <a:t>выплаты </a:t>
            </a:r>
            <a:br>
              <a:rPr lang="ru-RU" sz="2400" b="1">
                <a:latin typeface="+mn-lt"/>
              </a:rPr>
            </a:br>
            <a:r>
              <a:rPr lang="ru-RU" sz="2400" b="1">
                <a:latin typeface="+mn-lt"/>
              </a:rPr>
              <a:t>в </a:t>
            </a:r>
            <a:r>
              <a:rPr lang="ru-RU" sz="2400" b="1" dirty="0">
                <a:latin typeface="+mn-lt"/>
              </a:rPr>
              <a:t>2022 году, млн. рублей</a:t>
            </a:r>
          </a:p>
        </p:txBody>
      </p:sp>
      <p:graphicFrame>
        <p:nvGraphicFramePr>
          <p:cNvPr id="68" name="Объект 67">
            <a:extLst>
              <a:ext uri="{FF2B5EF4-FFF2-40B4-BE49-F238E27FC236}">
                <a16:creationId xmlns:a16="http://schemas.microsoft.com/office/drawing/2014/main" id="{B30B0A75-E6B6-448D-BD56-D27F64D093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277147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A54BBD9-3A6A-4911-820F-5388F8B57889}"/>
              </a:ext>
            </a:extLst>
          </p:cNvPr>
          <p:cNvGrpSpPr/>
          <p:nvPr/>
        </p:nvGrpSpPr>
        <p:grpSpPr>
          <a:xfrm>
            <a:off x="233777" y="766949"/>
            <a:ext cx="11724444" cy="170023"/>
            <a:chOff x="233778" y="743030"/>
            <a:chExt cx="11724444" cy="269024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861C74BF-E23B-4DE9-A28E-AED3CA901ACC}"/>
                </a:ext>
              </a:extLst>
            </p:cNvPr>
            <p:cNvGrpSpPr/>
            <p:nvPr/>
          </p:nvGrpSpPr>
          <p:grpSpPr>
            <a:xfrm>
              <a:off x="233778" y="743031"/>
              <a:ext cx="4303855" cy="269023"/>
              <a:chOff x="295922" y="370169"/>
              <a:chExt cx="4303855" cy="396000"/>
            </a:xfrm>
          </p:grpSpPr>
          <p:pic>
            <p:nvPicPr>
              <p:cNvPr id="30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4E42E339-4536-4332-AEFB-7BBC36781E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92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D2042FC6-585D-4C07-BA5F-D2145823D8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298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71598276-D035-4400-8D91-33FCB682C0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41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A6949D60-19DD-4324-9587-7CC5F47AFC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63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C127C8C3-7BE6-4DA4-A325-3CE7DEE00A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70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2D843513-A98C-4F24-9D13-2A693BCC8E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49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13694509-2C0D-4BE0-9DEA-4003F31ED7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82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0BCC4A0D-AA52-48C0-A801-857939601E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984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F5FC97E6-A4D5-4DA5-8C1F-0542F8CE96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906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FA11DF08-DA69-4568-B20D-8C6A693EE6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220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2F1C6A3F-BF0E-48A8-853B-6BA294F96F0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37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7DB7AA8E-9342-4E00-BE25-D280B2A879F7}"/>
                </a:ext>
              </a:extLst>
            </p:cNvPr>
            <p:cNvGrpSpPr/>
            <p:nvPr/>
          </p:nvGrpSpPr>
          <p:grpSpPr>
            <a:xfrm>
              <a:off x="4522874" y="743030"/>
              <a:ext cx="4303855" cy="269023"/>
              <a:chOff x="295922" y="370169"/>
              <a:chExt cx="4303855" cy="396000"/>
            </a:xfrm>
          </p:grpSpPr>
          <p:pic>
            <p:nvPicPr>
              <p:cNvPr id="19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DE0C72C8-CB41-4E86-AA9C-BBDEA8D2E7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92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21A86877-C1C0-4FC3-8DC2-0438403FBA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298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56CAB5EC-F163-42A1-84C8-D698BB86B1A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41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AF33DA1E-EB0C-4429-B327-A8468C035E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63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C9A0D919-69D0-4E22-92DC-E6CE8EA92B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70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00E6A622-F29F-4373-8A95-067C0FAFEB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49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D31EF3A7-CA5E-4689-A1AD-387513D5DC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82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08FF965B-2286-4C72-B81E-69D87B5B58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984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D19085A4-5F30-4834-B8AC-D99E8C56B7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906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EB81A274-54C0-432E-9FC7-B94392D01C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220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4E6F9726-CC7F-4F6B-8B88-B1DEF0ADF9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37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62A40E3C-0829-4AFA-BD30-66AA75BB3515}"/>
                </a:ext>
              </a:extLst>
            </p:cNvPr>
            <p:cNvGrpSpPr/>
            <p:nvPr/>
          </p:nvGrpSpPr>
          <p:grpSpPr>
            <a:xfrm>
              <a:off x="7654367" y="743030"/>
              <a:ext cx="4303855" cy="269023"/>
              <a:chOff x="295922" y="370169"/>
              <a:chExt cx="4303855" cy="396000"/>
            </a:xfrm>
          </p:grpSpPr>
          <p:pic>
            <p:nvPicPr>
              <p:cNvPr id="8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2A503CA2-F20A-4EC9-A2C6-278E5A4679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92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1EA31613-2C35-49E1-9FEA-4496B603D2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298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179C9FFD-A1FF-477E-A655-4287250966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41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FD36F906-2A5D-4F2C-A106-4D72CC3E22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63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798114D8-8DCC-43FD-8C1F-AC226CD2AD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70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CA9A4DBD-6D0E-4F19-B87C-B814D3FE5C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49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3494FD14-4725-49C5-A586-9FCB031956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82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B4137ECB-03C4-40C7-9EA5-6926E88D01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984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35E44822-B22B-4061-AB65-DFD5BF9B72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906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4702AEC8-D518-48B4-9E32-B3591E549E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220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63CE522F-D59B-48FE-9BB0-0CD34B3E10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37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630197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97D94-CCC3-4685-8839-9BE0D3C7A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12191999" cy="54864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Расходы на образование в 2022 году, млн. рублей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CD46EFCC-4668-4135-B29D-7B2B3753DC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5958649"/>
              </p:ext>
            </p:extLst>
          </p:nvPr>
        </p:nvGraphicFramePr>
        <p:xfrm>
          <a:off x="8881049" y="12426"/>
          <a:ext cx="3873242" cy="2034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7F703E5-CCB6-4168-824A-31CEBAEB563A}"/>
              </a:ext>
            </a:extLst>
          </p:cNvPr>
          <p:cNvSpPr/>
          <p:nvPr/>
        </p:nvSpPr>
        <p:spPr>
          <a:xfrm>
            <a:off x="557284" y="3489291"/>
            <a:ext cx="1350759" cy="9643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1E879B"/>
                </a:solidFill>
              </a:rPr>
              <a:t>Дошкольное образование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BC092C4-F900-442B-87E1-8CDA5A03908D}"/>
              </a:ext>
            </a:extLst>
          </p:cNvPr>
          <p:cNvSpPr/>
          <p:nvPr/>
        </p:nvSpPr>
        <p:spPr>
          <a:xfrm>
            <a:off x="1946677" y="3489291"/>
            <a:ext cx="1226369" cy="9643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168E61"/>
                </a:solidFill>
              </a:rPr>
              <a:t>Общее образование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024630A-093C-417F-8F86-BA843D6B6BF7}"/>
              </a:ext>
            </a:extLst>
          </p:cNvPr>
          <p:cNvSpPr/>
          <p:nvPr/>
        </p:nvSpPr>
        <p:spPr>
          <a:xfrm>
            <a:off x="3211680" y="3489291"/>
            <a:ext cx="1519456" cy="9643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B0F0"/>
                </a:solidFill>
              </a:rPr>
              <a:t>Дополнительное образование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5BD8F08-06C7-4107-A626-01B59065ACEF}"/>
              </a:ext>
            </a:extLst>
          </p:cNvPr>
          <p:cNvSpPr txBox="1"/>
          <p:nvPr/>
        </p:nvSpPr>
        <p:spPr>
          <a:xfrm>
            <a:off x="3280953" y="4466264"/>
            <a:ext cx="1411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/>
              <a:t>7,2 тыс. </a:t>
            </a:r>
          </a:p>
          <a:p>
            <a:pPr algn="ctr"/>
            <a:r>
              <a:rPr lang="ru-RU" sz="1600" b="1" dirty="0"/>
              <a:t>обучающихся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0366F5-B82B-41A3-A8CE-B44105EFF0D6}"/>
              </a:ext>
            </a:extLst>
          </p:cNvPr>
          <p:cNvSpPr txBox="1"/>
          <p:nvPr/>
        </p:nvSpPr>
        <p:spPr>
          <a:xfrm>
            <a:off x="1875430" y="4456357"/>
            <a:ext cx="1411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/>
              <a:t>10,6 тыс. </a:t>
            </a:r>
          </a:p>
          <a:p>
            <a:pPr algn="ctr"/>
            <a:r>
              <a:rPr lang="ru-RU" sz="1600" b="1" dirty="0"/>
              <a:t>обучающихся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8CFCE8-9375-4541-B2BB-625853A5D3B2}"/>
              </a:ext>
            </a:extLst>
          </p:cNvPr>
          <p:cNvSpPr txBox="1"/>
          <p:nvPr/>
        </p:nvSpPr>
        <p:spPr>
          <a:xfrm>
            <a:off x="251398" y="4466264"/>
            <a:ext cx="1723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4,6 тыс. </a:t>
            </a:r>
          </a:p>
          <a:p>
            <a:pPr algn="ctr"/>
            <a:r>
              <a:rPr lang="ru-RU" sz="1600" b="1" dirty="0"/>
              <a:t>воспитанников</a:t>
            </a: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F17DB124-76B5-4397-944C-F19119165674}"/>
              </a:ext>
            </a:extLst>
          </p:cNvPr>
          <p:cNvGrpSpPr/>
          <p:nvPr/>
        </p:nvGrpSpPr>
        <p:grpSpPr>
          <a:xfrm>
            <a:off x="233777" y="766949"/>
            <a:ext cx="9488721" cy="156667"/>
            <a:chOff x="233778" y="743030"/>
            <a:chExt cx="11724444" cy="269024"/>
          </a:xfrm>
        </p:grpSpPr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20828C63-4C9C-4312-931C-60253DC61726}"/>
                </a:ext>
              </a:extLst>
            </p:cNvPr>
            <p:cNvGrpSpPr/>
            <p:nvPr/>
          </p:nvGrpSpPr>
          <p:grpSpPr>
            <a:xfrm>
              <a:off x="233778" y="743031"/>
              <a:ext cx="4303855" cy="269023"/>
              <a:chOff x="295922" y="370169"/>
              <a:chExt cx="4303855" cy="396000"/>
            </a:xfrm>
          </p:grpSpPr>
          <p:pic>
            <p:nvPicPr>
              <p:cNvPr id="55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2F500748-7BDE-41D7-A0B0-27105499C5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92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400931AC-6C12-4DC0-9634-6DF0DB25D5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298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8BB0AE71-E45B-48D6-A712-AE0CA9EBA4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41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88873254-CA26-4E41-88B3-698105ADDB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63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AB1F77D6-A83C-4692-8B81-DC0F3BCFBA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70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3AA5E8D6-C2C3-4C79-AB74-ACB6D44ED5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49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59BA7994-4526-4346-B196-B36884947D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82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4E04E2ED-3791-4A37-A759-F05DD7E4A1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984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946CEBAB-AF4A-40C5-883D-F0B1666DBD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906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C5490AC8-F17D-4F19-9916-1891025C12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220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1DFB9F22-AC3A-455A-8B3B-0E903AD330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37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1" name="Группа 30">
              <a:extLst>
                <a:ext uri="{FF2B5EF4-FFF2-40B4-BE49-F238E27FC236}">
                  <a16:creationId xmlns:a16="http://schemas.microsoft.com/office/drawing/2014/main" id="{DEBF1E15-0110-4D43-AEAA-C64AF99CA396}"/>
                </a:ext>
              </a:extLst>
            </p:cNvPr>
            <p:cNvGrpSpPr/>
            <p:nvPr/>
          </p:nvGrpSpPr>
          <p:grpSpPr>
            <a:xfrm>
              <a:off x="4522874" y="743030"/>
              <a:ext cx="4303855" cy="269023"/>
              <a:chOff x="295922" y="370169"/>
              <a:chExt cx="4303855" cy="396000"/>
            </a:xfrm>
          </p:grpSpPr>
          <p:pic>
            <p:nvPicPr>
              <p:cNvPr id="44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9C61D76C-48C1-4850-B105-57E5825D92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92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D5ACC317-1CE2-4F3C-A08B-866AE5CA99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298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5AE3F94F-0408-4B29-B920-9A79F9C912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41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EFAEB2A7-BEA3-4ED3-84BA-06BB0965C6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63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3A7ACB23-1A4F-463C-A3B6-156D7C1285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70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293B60AC-7435-43A2-8CFB-EA2C16D0B5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49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549B857B-1A22-422D-897C-A434B0DF85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82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33B43C61-1435-4045-84F5-A03A2340CF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984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EA832AA4-A4EB-40CE-9438-69E03FA29C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906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C58D4753-B513-4B89-B747-3B2BE2769A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220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69AE6728-F133-4ED7-8623-AB4E911F11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37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2" name="Группа 31">
              <a:extLst>
                <a:ext uri="{FF2B5EF4-FFF2-40B4-BE49-F238E27FC236}">
                  <a16:creationId xmlns:a16="http://schemas.microsoft.com/office/drawing/2014/main" id="{FD5250D2-7C85-4F99-8C47-D240D5EE7D2D}"/>
                </a:ext>
              </a:extLst>
            </p:cNvPr>
            <p:cNvGrpSpPr/>
            <p:nvPr/>
          </p:nvGrpSpPr>
          <p:grpSpPr>
            <a:xfrm>
              <a:off x="7654367" y="743030"/>
              <a:ext cx="4303855" cy="269023"/>
              <a:chOff x="295922" y="370169"/>
              <a:chExt cx="4303855" cy="396000"/>
            </a:xfrm>
          </p:grpSpPr>
          <p:pic>
            <p:nvPicPr>
              <p:cNvPr id="33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8B6E1C18-7ED4-478E-9E6E-C621F340C9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92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C3B76AF7-80F3-4918-9C8C-A284AB66F3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298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928D17A7-7ECF-46BC-B6F5-0A2183BB01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41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B2CBD51D-CBD4-45D6-8E3D-1D00705C4D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63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74ED7837-8557-4D50-91DB-2133128703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70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FA9EB49C-3FD6-469F-84AD-65E107C3A41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49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50BAA4B2-24BA-406F-A8DD-ECDFBD4F2B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82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A829DC70-25C7-4C0E-A979-CFC2F154EA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984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2AB2E242-945B-43DE-A2DF-AB1881D69F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906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2E788E32-609F-42D2-88AC-4A9B0139AE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220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CB2304C1-CC4D-4D37-BAA0-0B90FF379E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37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C49F0BFE-5F92-499C-909B-981721B6F59D}"/>
              </a:ext>
            </a:extLst>
          </p:cNvPr>
          <p:cNvSpPr/>
          <p:nvPr/>
        </p:nvSpPr>
        <p:spPr>
          <a:xfrm>
            <a:off x="10147802" y="715435"/>
            <a:ext cx="1339736" cy="825568"/>
          </a:xfrm>
          <a:prstGeom prst="roundRect">
            <a:avLst/>
          </a:prstGeom>
          <a:solidFill>
            <a:schemeClr val="bg1"/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1331,0</a:t>
            </a:r>
            <a:r>
              <a:rPr lang="ru-RU" sz="1200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ru-RU" sz="1600" dirty="0" err="1">
                <a:solidFill>
                  <a:srgbClr val="0070C0"/>
                </a:solidFill>
              </a:rPr>
              <a:t>млн.руб</a:t>
            </a:r>
            <a:r>
              <a:rPr lang="ru-RU" sz="1600" dirty="0">
                <a:solidFill>
                  <a:srgbClr val="0070C0"/>
                </a:solidFill>
              </a:rPr>
              <a:t>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154CA0-6B26-45E3-8741-6C08ACC2C879}"/>
              </a:ext>
            </a:extLst>
          </p:cNvPr>
          <p:cNvSpPr txBox="1"/>
          <p:nvPr/>
        </p:nvSpPr>
        <p:spPr>
          <a:xfrm>
            <a:off x="11219637" y="1634934"/>
            <a:ext cx="135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61,2%</a:t>
            </a:r>
          </a:p>
        </p:txBody>
      </p:sp>
      <p:pic>
        <p:nvPicPr>
          <p:cNvPr id="3076" name="Picture 4" descr="https://img2.freepng.ru/20180619/elw/kisspng-computer-icons-child-infant-happy-silhouette-5b2928f8aecbb6.160093091529424120716.jpg">
            <a:extLst>
              <a:ext uri="{FF2B5EF4-FFF2-40B4-BE49-F238E27FC236}">
                <a16:creationId xmlns:a16="http://schemas.microsoft.com/office/drawing/2014/main" id="{1DC7D644-883B-4479-AEA9-A3258D962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74" y="2429474"/>
            <a:ext cx="964976" cy="85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img2.freepng.ru/20190315/hie/kisspng-child-care-clackmannanshire-council-black-white-5c8ba7e40e43f1.8704318415526563560584.jpg">
            <a:extLst>
              <a:ext uri="{FF2B5EF4-FFF2-40B4-BE49-F238E27FC236}">
                <a16:creationId xmlns:a16="http://schemas.microsoft.com/office/drawing/2014/main" id="{0B0F6DB0-1F71-4607-B7CA-D1E5F2305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596" y="2408517"/>
            <a:ext cx="1071703" cy="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icon-library.com/images/children-icon/children-icon-17.jpg">
            <a:extLst>
              <a:ext uri="{FF2B5EF4-FFF2-40B4-BE49-F238E27FC236}">
                <a16:creationId xmlns:a16="http://schemas.microsoft.com/office/drawing/2014/main" id="{BEDAE40E-987E-4823-B0CE-AB66F4517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404" y="2429474"/>
            <a:ext cx="945208" cy="94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static.tildacdn.com/tild6161-3735-4435-b631-636162663931/_B.jpg">
            <a:extLst>
              <a:ext uri="{FF2B5EF4-FFF2-40B4-BE49-F238E27FC236}">
                <a16:creationId xmlns:a16="http://schemas.microsoft.com/office/drawing/2014/main" id="{31D4DFAD-9EDE-41FA-909B-C7E90EEED6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3" t="24992" r="16367" b="24518"/>
          <a:stretch/>
        </p:blipFill>
        <p:spPr bwMode="auto">
          <a:xfrm>
            <a:off x="4826038" y="2399904"/>
            <a:ext cx="1264389" cy="94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611CA9A6-D279-4D64-A6EE-E279125AD8AB}"/>
              </a:ext>
            </a:extLst>
          </p:cNvPr>
          <p:cNvSpPr/>
          <p:nvPr/>
        </p:nvSpPr>
        <p:spPr>
          <a:xfrm>
            <a:off x="4769770" y="3489289"/>
            <a:ext cx="1896144" cy="9643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4A9E5E"/>
                </a:solidFill>
              </a:rPr>
              <a:t>Льготы на питание отдельным категориям учащихся и воспитанникам ДОУ</a:t>
            </a: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71BAA6EA-8994-4298-9359-D98C859D1713}"/>
              </a:ext>
            </a:extLst>
          </p:cNvPr>
          <p:cNvSpPr/>
          <p:nvPr/>
        </p:nvSpPr>
        <p:spPr>
          <a:xfrm>
            <a:off x="6704548" y="3489291"/>
            <a:ext cx="1729651" cy="9643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127F83"/>
                </a:solidFill>
              </a:rPr>
              <a:t>Компенсация части родительской платы</a:t>
            </a:r>
          </a:p>
        </p:txBody>
      </p:sp>
      <p:pic>
        <p:nvPicPr>
          <p:cNvPr id="3088" name="Picture 16" descr="https://free-images.com/or/c370/smile_fruit_banana_apple.jpg">
            <a:extLst>
              <a:ext uri="{FF2B5EF4-FFF2-40B4-BE49-F238E27FC236}">
                <a16:creationId xmlns:a16="http://schemas.microsoft.com/office/drawing/2014/main" id="{B75D7F5D-8AA8-49A8-BB90-AAC90B172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817" y="2387120"/>
            <a:ext cx="991285" cy="99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40767879-1E4C-45CB-9C29-DCDFA5F84CDA}"/>
              </a:ext>
            </a:extLst>
          </p:cNvPr>
          <p:cNvSpPr/>
          <p:nvPr/>
        </p:nvSpPr>
        <p:spPr>
          <a:xfrm>
            <a:off x="8472833" y="3489291"/>
            <a:ext cx="1729651" cy="9643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B0F0"/>
                </a:solidFill>
              </a:rPr>
              <a:t>Бесплатное горячее питание учащихся 1-4 классов</a:t>
            </a: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D540C650-806E-45A9-8B25-66C235C82A5C}"/>
              </a:ext>
            </a:extLst>
          </p:cNvPr>
          <p:cNvSpPr/>
          <p:nvPr/>
        </p:nvSpPr>
        <p:spPr>
          <a:xfrm>
            <a:off x="10210996" y="3489291"/>
            <a:ext cx="1729651" cy="9643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178480"/>
                </a:solidFill>
              </a:rPr>
              <a:t>Ежемесячная выплата за  классное руководство</a:t>
            </a:r>
          </a:p>
        </p:txBody>
      </p:sp>
      <p:pic>
        <p:nvPicPr>
          <p:cNvPr id="3096" name="Picture 24" descr="https://media.kingston.com/images/html_etail/ik_d300/HTML%20-%20Ironkey%20S1000%20Premium%20Etail%20Contentfeature3-1000x1000-.jpg">
            <a:extLst>
              <a:ext uri="{FF2B5EF4-FFF2-40B4-BE49-F238E27FC236}">
                <a16:creationId xmlns:a16="http://schemas.microsoft.com/office/drawing/2014/main" id="{75BD27A4-C66F-415E-A857-30C61CB92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950" y="2228285"/>
            <a:ext cx="1289035" cy="128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https://cdn3.vectorstock.com/i/1000x1000/24/47/the-currency-exchange-ruble-icon-cash-and-money-vector-6522447.jpg">
            <a:extLst>
              <a:ext uri="{FF2B5EF4-FFF2-40B4-BE49-F238E27FC236}">
                <a16:creationId xmlns:a16="http://schemas.microsoft.com/office/drawing/2014/main" id="{85759063-45D6-46C9-B85B-9A2B50D132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2" b="8027"/>
          <a:stretch/>
        </p:blipFill>
        <p:spPr bwMode="auto">
          <a:xfrm>
            <a:off x="7097455" y="2416775"/>
            <a:ext cx="827069" cy="83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7C05FFD0-20D1-4D3B-85E6-C576CB19A55C}"/>
              </a:ext>
            </a:extLst>
          </p:cNvPr>
          <p:cNvSpPr/>
          <p:nvPr/>
        </p:nvSpPr>
        <p:spPr>
          <a:xfrm>
            <a:off x="550044" y="5197424"/>
            <a:ext cx="1350759" cy="831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1E879B"/>
                </a:solidFill>
              </a:rPr>
              <a:t>420,9 </a:t>
            </a:r>
          </a:p>
          <a:p>
            <a:pPr algn="ctr"/>
            <a:r>
              <a:rPr lang="ru-RU" sz="1600" b="1" dirty="0" err="1">
                <a:solidFill>
                  <a:srgbClr val="1E879B"/>
                </a:solidFill>
              </a:rPr>
              <a:t>млн.руб</a:t>
            </a:r>
            <a:r>
              <a:rPr lang="ru-RU" sz="1600" b="1" dirty="0">
                <a:solidFill>
                  <a:srgbClr val="1E879B"/>
                </a:solidFill>
              </a:rPr>
              <a:t>.</a:t>
            </a: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21D0CDCC-C5CF-4671-B71F-E43CFACCFDE1}"/>
              </a:ext>
            </a:extLst>
          </p:cNvPr>
          <p:cNvSpPr/>
          <p:nvPr/>
        </p:nvSpPr>
        <p:spPr>
          <a:xfrm>
            <a:off x="1939437" y="5197424"/>
            <a:ext cx="1226369" cy="831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168E61"/>
                </a:solidFill>
              </a:rPr>
              <a:t>693,5</a:t>
            </a:r>
          </a:p>
          <a:p>
            <a:pPr algn="ctr"/>
            <a:r>
              <a:rPr lang="ru-RU" sz="1600" b="1" dirty="0" err="1">
                <a:solidFill>
                  <a:srgbClr val="168E61"/>
                </a:solidFill>
              </a:rPr>
              <a:t>млн.руб</a:t>
            </a:r>
            <a:r>
              <a:rPr lang="ru-RU" sz="1600" b="1" dirty="0">
                <a:solidFill>
                  <a:srgbClr val="168E61"/>
                </a:solidFill>
              </a:rPr>
              <a:t>.</a:t>
            </a:r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146E5EC7-897E-46C2-8D03-7830BD126847}"/>
              </a:ext>
            </a:extLst>
          </p:cNvPr>
          <p:cNvSpPr/>
          <p:nvPr/>
        </p:nvSpPr>
        <p:spPr>
          <a:xfrm>
            <a:off x="3204440" y="5197424"/>
            <a:ext cx="1519456" cy="831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B0F0"/>
                </a:solidFill>
              </a:rPr>
              <a:t>142,0</a:t>
            </a:r>
          </a:p>
          <a:p>
            <a:pPr algn="ctr"/>
            <a:r>
              <a:rPr lang="ru-RU" sz="1600" b="1" dirty="0" err="1">
                <a:solidFill>
                  <a:srgbClr val="00B0F0"/>
                </a:solidFill>
              </a:rPr>
              <a:t>млн.руб</a:t>
            </a:r>
            <a:r>
              <a:rPr lang="ru-RU" sz="1600" b="1" dirty="0">
                <a:solidFill>
                  <a:srgbClr val="28E8C3"/>
                </a:solidFill>
              </a:rPr>
              <a:t>.</a:t>
            </a: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822CCD3D-7E39-47A7-852C-C926EE871CF4}"/>
              </a:ext>
            </a:extLst>
          </p:cNvPr>
          <p:cNvSpPr/>
          <p:nvPr/>
        </p:nvSpPr>
        <p:spPr>
          <a:xfrm>
            <a:off x="4762530" y="5197422"/>
            <a:ext cx="1896144" cy="831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4A9E5E"/>
                </a:solidFill>
              </a:rPr>
              <a:t>22,7 </a:t>
            </a:r>
            <a:r>
              <a:rPr lang="ru-RU" sz="1600" b="1" dirty="0" err="1">
                <a:solidFill>
                  <a:srgbClr val="4A9E5E"/>
                </a:solidFill>
              </a:rPr>
              <a:t>млн.руб</a:t>
            </a:r>
            <a:r>
              <a:rPr lang="ru-RU" sz="1600" b="1" dirty="0">
                <a:solidFill>
                  <a:srgbClr val="4A9E5E"/>
                </a:solidFill>
              </a:rPr>
              <a:t>.</a:t>
            </a:r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E07FD1A7-8FA4-43A8-A039-5F86F0952987}"/>
              </a:ext>
            </a:extLst>
          </p:cNvPr>
          <p:cNvSpPr/>
          <p:nvPr/>
        </p:nvSpPr>
        <p:spPr>
          <a:xfrm>
            <a:off x="6697308" y="5197424"/>
            <a:ext cx="1729651" cy="831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127F83"/>
                </a:solidFill>
              </a:rPr>
              <a:t>21,8 </a:t>
            </a:r>
            <a:r>
              <a:rPr lang="ru-RU" sz="1600" b="1" dirty="0" err="1">
                <a:solidFill>
                  <a:srgbClr val="127F83"/>
                </a:solidFill>
              </a:rPr>
              <a:t>млн.руб</a:t>
            </a:r>
            <a:r>
              <a:rPr lang="ru-RU" sz="1600" b="1" dirty="0">
                <a:solidFill>
                  <a:srgbClr val="127F83"/>
                </a:solidFill>
              </a:rPr>
              <a:t>.</a:t>
            </a: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D002B847-B32C-426E-8E07-C24D8364CCE5}"/>
              </a:ext>
            </a:extLst>
          </p:cNvPr>
          <p:cNvSpPr/>
          <p:nvPr/>
        </p:nvSpPr>
        <p:spPr>
          <a:xfrm>
            <a:off x="8465593" y="5197424"/>
            <a:ext cx="1729651" cy="831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B0F0"/>
                </a:solidFill>
              </a:rPr>
              <a:t>46,7 </a:t>
            </a:r>
            <a:r>
              <a:rPr lang="ru-RU" sz="1600" b="1" dirty="0" err="1">
                <a:solidFill>
                  <a:srgbClr val="00B0F0"/>
                </a:solidFill>
              </a:rPr>
              <a:t>млн.руб</a:t>
            </a:r>
            <a:r>
              <a:rPr lang="ru-RU" sz="1600" b="1" dirty="0">
                <a:solidFill>
                  <a:srgbClr val="00B0F0"/>
                </a:solidFill>
              </a:rPr>
              <a:t>.</a:t>
            </a: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B1436DE6-CB01-42F5-8DF2-ECAFDFD6F385}"/>
              </a:ext>
            </a:extLst>
          </p:cNvPr>
          <p:cNvSpPr/>
          <p:nvPr/>
        </p:nvSpPr>
        <p:spPr>
          <a:xfrm>
            <a:off x="10203756" y="5197424"/>
            <a:ext cx="1729651" cy="831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178480"/>
                </a:solidFill>
              </a:rPr>
              <a:t>42,3 </a:t>
            </a:r>
            <a:r>
              <a:rPr lang="ru-RU" sz="1600" b="1" dirty="0" err="1">
                <a:solidFill>
                  <a:srgbClr val="178480"/>
                </a:solidFill>
              </a:rPr>
              <a:t>млн.руб</a:t>
            </a:r>
            <a:r>
              <a:rPr lang="ru-RU" sz="1600" b="1" dirty="0">
                <a:solidFill>
                  <a:srgbClr val="178480"/>
                </a:solidFill>
              </a:rPr>
              <a:t>.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F749472-D5A3-4EAD-9163-A1521550DA23}"/>
              </a:ext>
            </a:extLst>
          </p:cNvPr>
          <p:cNvSpPr txBox="1"/>
          <p:nvPr/>
        </p:nvSpPr>
        <p:spPr>
          <a:xfrm>
            <a:off x="8524408" y="4521400"/>
            <a:ext cx="1411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/>
              <a:t>4,6 тыс. </a:t>
            </a:r>
          </a:p>
          <a:p>
            <a:pPr algn="ctr"/>
            <a:r>
              <a:rPr lang="ru-RU" sz="1600" b="1" dirty="0"/>
              <a:t>обучающихся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858925C-E044-454D-AB4A-2318B5D24380}"/>
              </a:ext>
            </a:extLst>
          </p:cNvPr>
          <p:cNvSpPr txBox="1"/>
          <p:nvPr/>
        </p:nvSpPr>
        <p:spPr>
          <a:xfrm>
            <a:off x="4751835" y="4466264"/>
            <a:ext cx="17408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/>
              <a:t>524</a:t>
            </a:r>
          </a:p>
          <a:p>
            <a:pPr algn="ctr"/>
            <a:r>
              <a:rPr lang="ru-RU" sz="1600" b="1" dirty="0"/>
              <a:t>воспитанников и </a:t>
            </a:r>
          </a:p>
          <a:p>
            <a:pPr algn="ctr"/>
            <a:r>
              <a:rPr lang="ru-RU" sz="1600" b="1" dirty="0"/>
              <a:t>обучающихся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E91C4EB-D1A0-40A6-BD66-9096671FE969}"/>
              </a:ext>
            </a:extLst>
          </p:cNvPr>
          <p:cNvSpPr txBox="1"/>
          <p:nvPr/>
        </p:nvSpPr>
        <p:spPr>
          <a:xfrm>
            <a:off x="6644877" y="4521400"/>
            <a:ext cx="1723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4,6 тыс. </a:t>
            </a:r>
          </a:p>
          <a:p>
            <a:pPr algn="ctr"/>
            <a:r>
              <a:rPr lang="ru-RU" sz="1600" b="1" dirty="0"/>
              <a:t>воспитанников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31F3AC97-0933-43F4-94AF-9A7C4A72FC5D}"/>
              </a:ext>
            </a:extLst>
          </p:cNvPr>
          <p:cNvSpPr txBox="1"/>
          <p:nvPr/>
        </p:nvSpPr>
        <p:spPr>
          <a:xfrm>
            <a:off x="10406915" y="4550241"/>
            <a:ext cx="1077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/>
              <a:t>477</a:t>
            </a:r>
          </a:p>
          <a:p>
            <a:pPr algn="ctr"/>
            <a:r>
              <a:rPr lang="ru-RU" sz="1600" b="1" dirty="0"/>
              <a:t>педагогов</a:t>
            </a:r>
          </a:p>
        </p:txBody>
      </p:sp>
    </p:spTree>
    <p:extLst>
      <p:ext uri="{BB962C8B-B14F-4D97-AF65-F5344CB8AC3E}">
        <p14:creationId xmlns:p14="http://schemas.microsoft.com/office/powerpoint/2010/main" val="492047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4A48816-C784-42B4-A4FC-C668F9A6E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48" y="5005446"/>
            <a:ext cx="2453998" cy="143410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EFE5961-14D1-418A-80CF-20C2D01EA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0146" y="4377454"/>
            <a:ext cx="1568134" cy="206209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97D94-CCC3-4685-8839-9BE0D3C7A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12191999" cy="54864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Расходы на культуру и спорт в 2022 году, </a:t>
            </a:r>
            <a:r>
              <a:rPr lang="ru-RU" sz="2400" b="1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млн.руб</a:t>
            </a:r>
            <a:r>
              <a:rPr lang="ru-RU" sz="24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CD46EFCC-4668-4135-B29D-7B2B3753DC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7214882"/>
              </p:ext>
            </p:extLst>
          </p:nvPr>
        </p:nvGraphicFramePr>
        <p:xfrm>
          <a:off x="-896056" y="1328779"/>
          <a:ext cx="3873242" cy="2034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F17DB124-76B5-4397-944C-F19119165674}"/>
              </a:ext>
            </a:extLst>
          </p:cNvPr>
          <p:cNvGrpSpPr/>
          <p:nvPr/>
        </p:nvGrpSpPr>
        <p:grpSpPr>
          <a:xfrm>
            <a:off x="233777" y="766949"/>
            <a:ext cx="11513723" cy="187073"/>
            <a:chOff x="233778" y="743030"/>
            <a:chExt cx="11724444" cy="269024"/>
          </a:xfrm>
        </p:grpSpPr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20828C63-4C9C-4312-931C-60253DC61726}"/>
                </a:ext>
              </a:extLst>
            </p:cNvPr>
            <p:cNvGrpSpPr/>
            <p:nvPr/>
          </p:nvGrpSpPr>
          <p:grpSpPr>
            <a:xfrm>
              <a:off x="233778" y="743031"/>
              <a:ext cx="4303855" cy="269023"/>
              <a:chOff x="295922" y="370169"/>
              <a:chExt cx="4303855" cy="396000"/>
            </a:xfrm>
          </p:grpSpPr>
          <p:pic>
            <p:nvPicPr>
              <p:cNvPr id="55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2F500748-7BDE-41D7-A0B0-27105499C5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92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400931AC-6C12-4DC0-9634-6DF0DB25D5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298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8BB0AE71-E45B-48D6-A712-AE0CA9EBA4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41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88873254-CA26-4E41-88B3-698105ADDB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63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AB1F77D6-A83C-4692-8B81-DC0F3BCFBA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70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3AA5E8D6-C2C3-4C79-AB74-ACB6D44ED5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49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59BA7994-4526-4346-B196-B36884947D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82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4E04E2ED-3791-4A37-A759-F05DD7E4A1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984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946CEBAB-AF4A-40C5-883D-F0B1666DBD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906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C5490AC8-F17D-4F19-9916-1891025C12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220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1DFB9F22-AC3A-455A-8B3B-0E903AD330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37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1" name="Группа 30">
              <a:extLst>
                <a:ext uri="{FF2B5EF4-FFF2-40B4-BE49-F238E27FC236}">
                  <a16:creationId xmlns:a16="http://schemas.microsoft.com/office/drawing/2014/main" id="{DEBF1E15-0110-4D43-AEAA-C64AF99CA396}"/>
                </a:ext>
              </a:extLst>
            </p:cNvPr>
            <p:cNvGrpSpPr/>
            <p:nvPr/>
          </p:nvGrpSpPr>
          <p:grpSpPr>
            <a:xfrm>
              <a:off x="4522874" y="743030"/>
              <a:ext cx="4303855" cy="269023"/>
              <a:chOff x="295922" y="370169"/>
              <a:chExt cx="4303855" cy="396000"/>
            </a:xfrm>
          </p:grpSpPr>
          <p:pic>
            <p:nvPicPr>
              <p:cNvPr id="44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9C61D76C-48C1-4850-B105-57E5825D92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92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D5ACC317-1CE2-4F3C-A08B-866AE5CA99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298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5AE3F94F-0408-4B29-B920-9A79F9C912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41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EFAEB2A7-BEA3-4ED3-84BA-06BB0965C6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63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3A7ACB23-1A4F-463C-A3B6-156D7C1285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70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293B60AC-7435-43A2-8CFB-EA2C16D0B5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49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549B857B-1A22-422D-897C-A434B0DF85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82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33B43C61-1435-4045-84F5-A03A2340CF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984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EA832AA4-A4EB-40CE-9438-69E03FA29C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906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C58D4753-B513-4B89-B747-3B2BE2769A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220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69AE6728-F133-4ED7-8623-AB4E911F11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37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2" name="Группа 31">
              <a:extLst>
                <a:ext uri="{FF2B5EF4-FFF2-40B4-BE49-F238E27FC236}">
                  <a16:creationId xmlns:a16="http://schemas.microsoft.com/office/drawing/2014/main" id="{FD5250D2-7C85-4F99-8C47-D240D5EE7D2D}"/>
                </a:ext>
              </a:extLst>
            </p:cNvPr>
            <p:cNvGrpSpPr/>
            <p:nvPr/>
          </p:nvGrpSpPr>
          <p:grpSpPr>
            <a:xfrm>
              <a:off x="7654367" y="743030"/>
              <a:ext cx="4303855" cy="269023"/>
              <a:chOff x="295922" y="370169"/>
              <a:chExt cx="4303855" cy="396000"/>
            </a:xfrm>
          </p:grpSpPr>
          <p:pic>
            <p:nvPicPr>
              <p:cNvPr id="33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8B6E1C18-7ED4-478E-9E6E-C621F340C9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92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C3B76AF7-80F3-4918-9C8C-A284AB66F3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298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928D17A7-7ECF-46BC-B6F5-0A2183BB01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41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B2CBD51D-CBD4-45D6-8E3D-1D00705C4D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63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74ED7837-8557-4D50-91DB-2133128703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70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FA9EB49C-3FD6-469F-84AD-65E107C3A41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49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50BAA4B2-24BA-406F-A8DD-ECDFBD4F2B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82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A829DC70-25C7-4C0E-A979-CFC2F154EA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984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2AB2E242-945B-43DE-A2DF-AB1881D69F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906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2E788E32-609F-42D2-88AC-4A9B0139AE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220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CB2304C1-CC4D-4D37-BAA0-0B90FF379E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37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E154CA0-6B26-45E3-8741-6C08ACC2C879}"/>
              </a:ext>
            </a:extLst>
          </p:cNvPr>
          <p:cNvSpPr txBox="1"/>
          <p:nvPr/>
        </p:nvSpPr>
        <p:spPr>
          <a:xfrm>
            <a:off x="584297" y="1048991"/>
            <a:ext cx="135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6,2 %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BCD28B-3DA1-4526-9732-3EE40E1CE7C5}"/>
              </a:ext>
            </a:extLst>
          </p:cNvPr>
          <p:cNvSpPr txBox="1"/>
          <p:nvPr/>
        </p:nvSpPr>
        <p:spPr>
          <a:xfrm>
            <a:off x="2167636" y="1067261"/>
            <a:ext cx="303999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Культура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18B28C-F378-4BA4-9754-7E3D2329E033}"/>
              </a:ext>
            </a:extLst>
          </p:cNvPr>
          <p:cNvSpPr txBox="1"/>
          <p:nvPr/>
        </p:nvSpPr>
        <p:spPr>
          <a:xfrm>
            <a:off x="6870001" y="1075428"/>
            <a:ext cx="280208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Спорт</a:t>
            </a:r>
          </a:p>
        </p:txBody>
      </p:sp>
      <p:graphicFrame>
        <p:nvGraphicFramePr>
          <p:cNvPr id="101" name="Диаграмма 100">
            <a:extLst>
              <a:ext uri="{FF2B5EF4-FFF2-40B4-BE49-F238E27FC236}">
                <a16:creationId xmlns:a16="http://schemas.microsoft.com/office/drawing/2014/main" id="{BA431C7C-3700-487E-A390-BE8883C324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8489057"/>
              </p:ext>
            </p:extLst>
          </p:nvPr>
        </p:nvGraphicFramePr>
        <p:xfrm>
          <a:off x="9056043" y="1328779"/>
          <a:ext cx="3873242" cy="2034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2" name="TextBox 101">
            <a:extLst>
              <a:ext uri="{FF2B5EF4-FFF2-40B4-BE49-F238E27FC236}">
                <a16:creationId xmlns:a16="http://schemas.microsoft.com/office/drawing/2014/main" id="{B393F2F2-53FB-487C-B739-B638E9FD3061}"/>
              </a:ext>
            </a:extLst>
          </p:cNvPr>
          <p:cNvSpPr txBox="1"/>
          <p:nvPr/>
        </p:nvSpPr>
        <p:spPr>
          <a:xfrm>
            <a:off x="10659357" y="999361"/>
            <a:ext cx="135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2,0 %</a:t>
            </a:r>
          </a:p>
        </p:txBody>
      </p:sp>
      <p:sp>
        <p:nvSpPr>
          <p:cNvPr id="103" name="Прямоугольник: скругленные углы 102">
            <a:extLst>
              <a:ext uri="{FF2B5EF4-FFF2-40B4-BE49-F238E27FC236}">
                <a16:creationId xmlns:a16="http://schemas.microsoft.com/office/drawing/2014/main" id="{99BF41EC-8788-4303-BF0D-F41AAF4594CB}"/>
              </a:ext>
            </a:extLst>
          </p:cNvPr>
          <p:cNvSpPr/>
          <p:nvPr/>
        </p:nvSpPr>
        <p:spPr>
          <a:xfrm>
            <a:off x="10322796" y="1925155"/>
            <a:ext cx="1339736" cy="825568"/>
          </a:xfrm>
          <a:prstGeom prst="roundRect">
            <a:avLst/>
          </a:prstGeom>
          <a:solidFill>
            <a:schemeClr val="bg1"/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43,3</a:t>
            </a:r>
            <a:endParaRPr lang="ru-RU" sz="1200" dirty="0">
              <a:solidFill>
                <a:srgbClr val="0070C0"/>
              </a:solidFill>
            </a:endParaRPr>
          </a:p>
          <a:p>
            <a:pPr algn="ctr"/>
            <a:r>
              <a:rPr lang="ru-RU" sz="1600" dirty="0" err="1">
                <a:solidFill>
                  <a:srgbClr val="0070C0"/>
                </a:solidFill>
              </a:rPr>
              <a:t>млн.руб</a:t>
            </a:r>
            <a:r>
              <a:rPr lang="ru-RU" sz="1600" dirty="0">
                <a:solidFill>
                  <a:srgbClr val="0070C0"/>
                </a:solidFill>
              </a:rPr>
              <a:t>. </a:t>
            </a: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4F2EC3E6-0806-4A32-9998-2BE1C238EE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1673642"/>
              </p:ext>
            </p:extLst>
          </p:nvPr>
        </p:nvGraphicFramePr>
        <p:xfrm>
          <a:off x="2038857" y="1804174"/>
          <a:ext cx="8272831" cy="3846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07" name="Прямоугольник: скругленные углы 106">
            <a:extLst>
              <a:ext uri="{FF2B5EF4-FFF2-40B4-BE49-F238E27FC236}">
                <a16:creationId xmlns:a16="http://schemas.microsoft.com/office/drawing/2014/main" id="{98D0BEB7-2169-4338-BCC4-33A92ADC4271}"/>
              </a:ext>
            </a:extLst>
          </p:cNvPr>
          <p:cNvSpPr/>
          <p:nvPr/>
        </p:nvSpPr>
        <p:spPr>
          <a:xfrm>
            <a:off x="370697" y="1885413"/>
            <a:ext cx="1339736" cy="825568"/>
          </a:xfrm>
          <a:prstGeom prst="roundRect">
            <a:avLst/>
          </a:prstGeom>
          <a:solidFill>
            <a:schemeClr val="bg1"/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135,8</a:t>
            </a:r>
            <a:r>
              <a:rPr lang="ru-RU" sz="1200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ru-RU" sz="1600" dirty="0" err="1">
                <a:solidFill>
                  <a:srgbClr val="0070C0"/>
                </a:solidFill>
              </a:rPr>
              <a:t>млн.руб</a:t>
            </a:r>
            <a:r>
              <a:rPr lang="ru-RU" sz="1600" dirty="0">
                <a:solidFill>
                  <a:srgbClr val="0070C0"/>
                </a:solidFill>
              </a:rPr>
              <a:t>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9EB5B5-EAEA-446F-A570-0088A760DD85}"/>
              </a:ext>
            </a:extLst>
          </p:cNvPr>
          <p:cNvSpPr txBox="1"/>
          <p:nvPr/>
        </p:nvSpPr>
        <p:spPr>
          <a:xfrm>
            <a:off x="2710528" y="5650948"/>
            <a:ext cx="1421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2021 </a:t>
            </a:r>
          </a:p>
          <a:p>
            <a:pPr algn="ctr"/>
            <a:r>
              <a:rPr lang="ru-RU" dirty="0" err="1"/>
              <a:t>утв.бюджет</a:t>
            </a:r>
            <a:endParaRPr lang="ru-RU" dirty="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35DECD4F-B9E5-4CC2-8D1F-7CE435706BFE}"/>
              </a:ext>
            </a:extLst>
          </p:cNvPr>
          <p:cNvSpPr txBox="1"/>
          <p:nvPr/>
        </p:nvSpPr>
        <p:spPr>
          <a:xfrm>
            <a:off x="4131622" y="5647840"/>
            <a:ext cx="1421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2022</a:t>
            </a:r>
          </a:p>
          <a:p>
            <a:pPr algn="ctr"/>
            <a:r>
              <a:rPr lang="ru-RU" dirty="0"/>
              <a:t>прогноз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EB632C34-CC0C-40A3-AABF-98BC5A1B7BBD}"/>
              </a:ext>
            </a:extLst>
          </p:cNvPr>
          <p:cNvSpPr txBox="1"/>
          <p:nvPr/>
        </p:nvSpPr>
        <p:spPr>
          <a:xfrm>
            <a:off x="6862312" y="5661142"/>
            <a:ext cx="1421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2021 </a:t>
            </a:r>
          </a:p>
          <a:p>
            <a:pPr algn="ctr"/>
            <a:r>
              <a:rPr lang="ru-RU" dirty="0" err="1"/>
              <a:t>утв.бюджет</a:t>
            </a:r>
            <a:endParaRPr lang="ru-RU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2AC73CD7-DD6B-4BBC-B9A5-E19C3CE9ECC5}"/>
              </a:ext>
            </a:extLst>
          </p:cNvPr>
          <p:cNvSpPr txBox="1"/>
          <p:nvPr/>
        </p:nvSpPr>
        <p:spPr>
          <a:xfrm>
            <a:off x="8283406" y="5658034"/>
            <a:ext cx="1421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2022</a:t>
            </a:r>
          </a:p>
          <a:p>
            <a:pPr algn="ctr"/>
            <a:r>
              <a:rPr lang="ru-RU" dirty="0"/>
              <a:t>прогноз</a:t>
            </a:r>
          </a:p>
        </p:txBody>
      </p:sp>
      <p:sp>
        <p:nvSpPr>
          <p:cNvPr id="4" name="Стрелка: изогнутая вниз 3">
            <a:extLst>
              <a:ext uri="{FF2B5EF4-FFF2-40B4-BE49-F238E27FC236}">
                <a16:creationId xmlns:a16="http://schemas.microsoft.com/office/drawing/2014/main" id="{D674F480-6BCC-4759-A5FC-DFA62C010F53}"/>
              </a:ext>
            </a:extLst>
          </p:cNvPr>
          <p:cNvSpPr/>
          <p:nvPr/>
        </p:nvSpPr>
        <p:spPr>
          <a:xfrm>
            <a:off x="3303870" y="1549832"/>
            <a:ext cx="1914561" cy="45959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837ED9-4763-44F2-8D60-0CB0B3B46CF9}"/>
              </a:ext>
            </a:extLst>
          </p:cNvPr>
          <p:cNvSpPr txBox="1"/>
          <p:nvPr/>
        </p:nvSpPr>
        <p:spPr>
          <a:xfrm>
            <a:off x="3687632" y="1573538"/>
            <a:ext cx="1154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+ 11,3 %</a:t>
            </a:r>
          </a:p>
        </p:txBody>
      </p:sp>
      <p:sp>
        <p:nvSpPr>
          <p:cNvPr id="10" name="Стрелка: изогнутая вниз 9">
            <a:extLst>
              <a:ext uri="{FF2B5EF4-FFF2-40B4-BE49-F238E27FC236}">
                <a16:creationId xmlns:a16="http://schemas.microsoft.com/office/drawing/2014/main" id="{D80C8FD7-D092-4ED2-B843-8A5BC9C306AA}"/>
              </a:ext>
            </a:extLst>
          </p:cNvPr>
          <p:cNvSpPr/>
          <p:nvPr/>
        </p:nvSpPr>
        <p:spPr>
          <a:xfrm rot="20747958">
            <a:off x="7385939" y="3127293"/>
            <a:ext cx="1794933" cy="697434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891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AF5FDBF-B99A-4DF7-8487-3D646347B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0379" y="4943650"/>
            <a:ext cx="1186053" cy="11860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CB1F979-78A6-48F9-B608-71E88DD7C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0046" y="4086481"/>
            <a:ext cx="1158516" cy="92777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97D94-CCC3-4685-8839-9BE0D3C7A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12191999" cy="54864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Расходы на социальную политику в 2022 году, </a:t>
            </a:r>
            <a:r>
              <a:rPr lang="ru-RU" sz="2400" b="1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млн.руб</a:t>
            </a:r>
            <a:r>
              <a:rPr lang="ru-RU" sz="24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CD46EFCC-4668-4135-B29D-7B2B3753DC4D}"/>
              </a:ext>
            </a:extLst>
          </p:cNvPr>
          <p:cNvGraphicFramePr/>
          <p:nvPr/>
        </p:nvGraphicFramePr>
        <p:xfrm>
          <a:off x="-896056" y="1328779"/>
          <a:ext cx="3873242" cy="2034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F17DB124-76B5-4397-944C-F19119165674}"/>
              </a:ext>
            </a:extLst>
          </p:cNvPr>
          <p:cNvGrpSpPr/>
          <p:nvPr/>
        </p:nvGrpSpPr>
        <p:grpSpPr>
          <a:xfrm>
            <a:off x="233777" y="766949"/>
            <a:ext cx="11513723" cy="187073"/>
            <a:chOff x="233778" y="743030"/>
            <a:chExt cx="11724444" cy="269024"/>
          </a:xfrm>
        </p:grpSpPr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20828C63-4C9C-4312-931C-60253DC61726}"/>
                </a:ext>
              </a:extLst>
            </p:cNvPr>
            <p:cNvGrpSpPr/>
            <p:nvPr/>
          </p:nvGrpSpPr>
          <p:grpSpPr>
            <a:xfrm>
              <a:off x="233778" y="743031"/>
              <a:ext cx="4303855" cy="269023"/>
              <a:chOff x="295922" y="370169"/>
              <a:chExt cx="4303855" cy="396000"/>
            </a:xfrm>
          </p:grpSpPr>
          <p:pic>
            <p:nvPicPr>
              <p:cNvPr id="55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2F500748-7BDE-41D7-A0B0-27105499C5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92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400931AC-6C12-4DC0-9634-6DF0DB25D5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298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8BB0AE71-E45B-48D6-A712-AE0CA9EBA4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41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88873254-CA26-4E41-88B3-698105ADDB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63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AB1F77D6-A83C-4692-8B81-DC0F3BCFBA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70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3AA5E8D6-C2C3-4C79-AB74-ACB6D44ED5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49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59BA7994-4526-4346-B196-B36884947D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82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4E04E2ED-3791-4A37-A759-F05DD7E4A1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984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946CEBAB-AF4A-40C5-883D-F0B1666DBD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906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C5490AC8-F17D-4F19-9916-1891025C12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220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1DFB9F22-AC3A-455A-8B3B-0E903AD330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37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1" name="Группа 30">
              <a:extLst>
                <a:ext uri="{FF2B5EF4-FFF2-40B4-BE49-F238E27FC236}">
                  <a16:creationId xmlns:a16="http://schemas.microsoft.com/office/drawing/2014/main" id="{DEBF1E15-0110-4D43-AEAA-C64AF99CA396}"/>
                </a:ext>
              </a:extLst>
            </p:cNvPr>
            <p:cNvGrpSpPr/>
            <p:nvPr/>
          </p:nvGrpSpPr>
          <p:grpSpPr>
            <a:xfrm>
              <a:off x="4522874" y="743030"/>
              <a:ext cx="4303855" cy="269023"/>
              <a:chOff x="295922" y="370169"/>
              <a:chExt cx="4303855" cy="396000"/>
            </a:xfrm>
          </p:grpSpPr>
          <p:pic>
            <p:nvPicPr>
              <p:cNvPr id="44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9C61D76C-48C1-4850-B105-57E5825D92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92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D5ACC317-1CE2-4F3C-A08B-866AE5CA99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298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5AE3F94F-0408-4B29-B920-9A79F9C912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41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EFAEB2A7-BEA3-4ED3-84BA-06BB0965C6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63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3A7ACB23-1A4F-463C-A3B6-156D7C1285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70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293B60AC-7435-43A2-8CFB-EA2C16D0B5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49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549B857B-1A22-422D-897C-A434B0DF85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82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33B43C61-1435-4045-84F5-A03A2340CF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984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EA832AA4-A4EB-40CE-9438-69E03FA29C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906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C58D4753-B513-4B89-B747-3B2BE2769A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220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69AE6728-F133-4ED7-8623-AB4E911F11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37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2" name="Группа 31">
              <a:extLst>
                <a:ext uri="{FF2B5EF4-FFF2-40B4-BE49-F238E27FC236}">
                  <a16:creationId xmlns:a16="http://schemas.microsoft.com/office/drawing/2014/main" id="{FD5250D2-7C85-4F99-8C47-D240D5EE7D2D}"/>
                </a:ext>
              </a:extLst>
            </p:cNvPr>
            <p:cNvGrpSpPr/>
            <p:nvPr/>
          </p:nvGrpSpPr>
          <p:grpSpPr>
            <a:xfrm>
              <a:off x="7654367" y="743030"/>
              <a:ext cx="4303855" cy="269023"/>
              <a:chOff x="295922" y="370169"/>
              <a:chExt cx="4303855" cy="396000"/>
            </a:xfrm>
          </p:grpSpPr>
          <p:pic>
            <p:nvPicPr>
              <p:cNvPr id="33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8B6E1C18-7ED4-478E-9E6E-C621F340C9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92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C3B76AF7-80F3-4918-9C8C-A284AB66F3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298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928D17A7-7ECF-46BC-B6F5-0A2183BB01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41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B2CBD51D-CBD4-45D6-8E3D-1D00705C4D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63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74ED7837-8557-4D50-91DB-2133128703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70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FA9EB49C-3FD6-469F-84AD-65E107C3A41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49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50BAA4B2-24BA-406F-A8DD-ECDFBD4F2B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82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A829DC70-25C7-4C0E-A979-CFC2F154EA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984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2AB2E242-945B-43DE-A2DF-AB1881D69F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906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2E788E32-609F-42D2-88AC-4A9B0139AE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220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CB2304C1-CC4D-4D37-BAA0-0B90FF379E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37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E154CA0-6B26-45E3-8741-6C08ACC2C879}"/>
              </a:ext>
            </a:extLst>
          </p:cNvPr>
          <p:cNvSpPr txBox="1"/>
          <p:nvPr/>
        </p:nvSpPr>
        <p:spPr>
          <a:xfrm>
            <a:off x="1186146" y="1090915"/>
            <a:ext cx="135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6,3 %</a:t>
            </a: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4F2EC3E6-0806-4A32-9998-2BE1C238EE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0294909"/>
              </p:ext>
            </p:extLst>
          </p:nvPr>
        </p:nvGraphicFramePr>
        <p:xfrm>
          <a:off x="1411910" y="1871053"/>
          <a:ext cx="5530066" cy="4013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7" name="Прямоугольник: скругленные углы 106">
            <a:extLst>
              <a:ext uri="{FF2B5EF4-FFF2-40B4-BE49-F238E27FC236}">
                <a16:creationId xmlns:a16="http://schemas.microsoft.com/office/drawing/2014/main" id="{98D0BEB7-2169-4338-BCC4-33A92ADC4271}"/>
              </a:ext>
            </a:extLst>
          </p:cNvPr>
          <p:cNvSpPr/>
          <p:nvPr/>
        </p:nvSpPr>
        <p:spPr>
          <a:xfrm>
            <a:off x="370697" y="1891594"/>
            <a:ext cx="1339736" cy="825568"/>
          </a:xfrm>
          <a:prstGeom prst="roundRect">
            <a:avLst/>
          </a:prstGeom>
          <a:solidFill>
            <a:schemeClr val="bg1"/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136,8</a:t>
            </a:r>
            <a:r>
              <a:rPr lang="ru-RU" sz="1200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ru-RU" sz="1600" dirty="0" err="1">
                <a:solidFill>
                  <a:srgbClr val="0070C0"/>
                </a:solidFill>
              </a:rPr>
              <a:t>млн.руб</a:t>
            </a:r>
            <a:r>
              <a:rPr lang="ru-RU" sz="1600" dirty="0">
                <a:solidFill>
                  <a:srgbClr val="0070C0"/>
                </a:solidFill>
              </a:rPr>
              <a:t>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9EB5B5-EAEA-446F-A570-0088A760DD85}"/>
              </a:ext>
            </a:extLst>
          </p:cNvPr>
          <p:cNvSpPr txBox="1"/>
          <p:nvPr/>
        </p:nvSpPr>
        <p:spPr>
          <a:xfrm>
            <a:off x="2830251" y="5884670"/>
            <a:ext cx="1421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2021 </a:t>
            </a:r>
          </a:p>
          <a:p>
            <a:pPr algn="ctr"/>
            <a:r>
              <a:rPr lang="ru-RU" dirty="0" err="1"/>
              <a:t>утв.бюджет</a:t>
            </a:r>
            <a:endParaRPr lang="ru-RU" dirty="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35DECD4F-B9E5-4CC2-8D1F-7CE435706BFE}"/>
              </a:ext>
            </a:extLst>
          </p:cNvPr>
          <p:cNvSpPr txBox="1"/>
          <p:nvPr/>
        </p:nvSpPr>
        <p:spPr>
          <a:xfrm>
            <a:off x="4559738" y="5884670"/>
            <a:ext cx="1421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2022</a:t>
            </a:r>
          </a:p>
          <a:p>
            <a:pPr algn="ctr"/>
            <a:r>
              <a:rPr lang="ru-RU" dirty="0"/>
              <a:t>прогноз</a:t>
            </a:r>
          </a:p>
        </p:txBody>
      </p:sp>
      <p:sp>
        <p:nvSpPr>
          <p:cNvPr id="3" name="Стрелка: изогнутая вниз 2">
            <a:extLst>
              <a:ext uri="{FF2B5EF4-FFF2-40B4-BE49-F238E27FC236}">
                <a16:creationId xmlns:a16="http://schemas.microsoft.com/office/drawing/2014/main" id="{DC92E112-E85B-4836-9516-646C84401112}"/>
              </a:ext>
            </a:extLst>
          </p:cNvPr>
          <p:cNvSpPr/>
          <p:nvPr/>
        </p:nvSpPr>
        <p:spPr>
          <a:xfrm>
            <a:off x="3786551" y="1702824"/>
            <a:ext cx="1633017" cy="4445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73B658-6C4E-46ED-A109-F0BE6FA4D870}"/>
              </a:ext>
            </a:extLst>
          </p:cNvPr>
          <p:cNvSpPr txBox="1"/>
          <p:nvPr/>
        </p:nvSpPr>
        <p:spPr>
          <a:xfrm>
            <a:off x="4175434" y="1186053"/>
            <a:ext cx="1109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+ 14,8 %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306914-D6D4-41E1-99C6-71306ED94A2C}"/>
              </a:ext>
            </a:extLst>
          </p:cNvPr>
          <p:cNvSpPr txBox="1"/>
          <p:nvPr/>
        </p:nvSpPr>
        <p:spPr>
          <a:xfrm>
            <a:off x="8876432" y="1220280"/>
            <a:ext cx="3315568" cy="5078313"/>
          </a:xfrm>
          <a:prstGeom prst="rect">
            <a:avLst/>
          </a:prstGeom>
          <a:solidFill>
            <a:srgbClr val="F3FCD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Меры социальной поддержки: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детей-сирот и детей, оставшихся без попечения родителей 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молодых семей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граждан, проживающих в сельской местности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учащихся из многодетных малоимущих семей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инвалидов и семей, имеющих детей-инвалидов       </a:t>
            </a:r>
          </a:p>
          <a:p>
            <a:endParaRPr lang="ru-RU" dirty="0"/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67940AF5-A657-4A25-9DE2-304B95FBB9D3}"/>
              </a:ext>
            </a:extLst>
          </p:cNvPr>
          <p:cNvSpPr/>
          <p:nvPr/>
        </p:nvSpPr>
        <p:spPr>
          <a:xfrm>
            <a:off x="6548555" y="3482438"/>
            <a:ext cx="1041640" cy="7740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989E30-15E5-4759-B0B6-6E21CC20FD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2008" y="1780537"/>
            <a:ext cx="990274" cy="99027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6E8B20-9E24-4905-9C6C-CD4070D9EA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16210" y="2924566"/>
            <a:ext cx="956072" cy="100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906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75E8EF-7749-40AA-BCBE-4855B291D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"/>
            <a:ext cx="10515600" cy="73232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1"/>
                </a:solidFill>
                <a:latin typeface="+mn-lt"/>
              </a:rPr>
              <a:t>Меры, направленные на повышение доступности жилья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E094D30C-252F-423B-8BB6-BD65762913CD}"/>
              </a:ext>
            </a:extLst>
          </p:cNvPr>
          <p:cNvGrpSpPr/>
          <p:nvPr/>
        </p:nvGrpSpPr>
        <p:grpSpPr>
          <a:xfrm>
            <a:off x="233777" y="699215"/>
            <a:ext cx="11513723" cy="187073"/>
            <a:chOff x="233778" y="743030"/>
            <a:chExt cx="11724444" cy="269024"/>
          </a:xfrm>
        </p:grpSpPr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C6023F31-7916-4224-BB32-4EF1A4ED84D8}"/>
                </a:ext>
              </a:extLst>
            </p:cNvPr>
            <p:cNvGrpSpPr/>
            <p:nvPr/>
          </p:nvGrpSpPr>
          <p:grpSpPr>
            <a:xfrm>
              <a:off x="233778" y="743031"/>
              <a:ext cx="4303855" cy="269023"/>
              <a:chOff x="295922" y="370169"/>
              <a:chExt cx="4303855" cy="396000"/>
            </a:xfrm>
          </p:grpSpPr>
          <p:pic>
            <p:nvPicPr>
              <p:cNvPr id="29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D47227AF-0BFF-4FDE-9D09-A81C034CE4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92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366A8308-3CF5-4D64-8BF5-96C5DEF792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298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D30B5272-3BA7-4A69-A288-BC93D05327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41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D3F2F929-C701-4017-A964-F5CFABE137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63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9A3522FE-B3CB-4080-94D5-1B04CEC051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70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E68A51DA-472E-4172-96B0-58006C288E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49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F4A40337-402C-4F6E-BE0D-241CA63405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82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E8C5CA3B-860C-48AD-B21B-A19A07D724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984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055F059E-B95A-44D4-BB7B-CEF65BA54D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906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DF9FF618-74C7-40BE-9C80-A5AAE70D13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220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EC3A444E-2FB3-4440-A5FB-8D029766DB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37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285AC6D5-A933-412C-B9E1-CCBBBF0F4DFE}"/>
                </a:ext>
              </a:extLst>
            </p:cNvPr>
            <p:cNvGrpSpPr/>
            <p:nvPr/>
          </p:nvGrpSpPr>
          <p:grpSpPr>
            <a:xfrm>
              <a:off x="4522874" y="743030"/>
              <a:ext cx="4303855" cy="269023"/>
              <a:chOff x="295922" y="370169"/>
              <a:chExt cx="4303855" cy="396000"/>
            </a:xfrm>
          </p:grpSpPr>
          <p:pic>
            <p:nvPicPr>
              <p:cNvPr id="18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827A76B4-0565-482E-863A-9806A4E4B3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92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FB8B783C-DE76-42F1-9853-2943369DA7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298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1B54FE53-3AE6-49BC-B56B-426EBFF8F7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41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500AF053-86AF-46EA-AA35-FFDD76C0C0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63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A34B822B-9C26-4E58-8992-EF530C00A3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70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32EFF765-38C1-4848-A233-A1A46BA673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49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1D8619DC-2097-4F1B-BC3E-A0D56BACD3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82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4968F650-2BF5-45B5-8072-2E2D124552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984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876196B7-7BF1-431B-A0B4-593942AD9E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906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A70498CE-5F35-4FF1-B3EF-B95709F635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220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6AAE7405-76E9-4DE7-8B30-D47DBBFC78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37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7038F6C0-8B09-44A1-B469-E06FD6A06127}"/>
                </a:ext>
              </a:extLst>
            </p:cNvPr>
            <p:cNvGrpSpPr/>
            <p:nvPr/>
          </p:nvGrpSpPr>
          <p:grpSpPr>
            <a:xfrm>
              <a:off x="7654367" y="743030"/>
              <a:ext cx="4303855" cy="269023"/>
              <a:chOff x="295922" y="370169"/>
              <a:chExt cx="4303855" cy="396000"/>
            </a:xfrm>
          </p:grpSpPr>
          <p:pic>
            <p:nvPicPr>
              <p:cNvPr id="7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09E6DA96-2C20-4F96-A1E4-3C3D2D3036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92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AB0A44B7-E88F-4E1D-BCFD-65DE812C4A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298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4165FD6A-9C7D-4A70-AA7A-2511BE1DCB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41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EF2D8A3C-6EE8-4037-B40A-1DB76CD24E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63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03A5E601-AA6B-4C87-AD16-B82EC02269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70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6B06FDD1-C35F-431D-9A71-49ED41A311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49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1AC3CCF0-0F6F-4AEB-A04F-F8D3F2063F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82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AFEBC80E-E92F-4B1D-B8D2-DFE8466421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984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9D7FBDDE-EF4E-45A0-9A24-DE4D0B62E0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906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D7ED9FD7-6E86-48EF-8F32-B0D3911D12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220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983B1A46-80FD-4D5B-B840-3971D24A78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37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47D03236-25E2-4915-A327-044EB60AD3C5}"/>
              </a:ext>
            </a:extLst>
          </p:cNvPr>
          <p:cNvSpPr txBox="1"/>
          <p:nvPr/>
        </p:nvSpPr>
        <p:spPr>
          <a:xfrm>
            <a:off x="6748355" y="1152000"/>
            <a:ext cx="5318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Приобретение квартир для детей-сирот и детей, оставшихся без попечения родителей, - </a:t>
            </a:r>
          </a:p>
          <a:p>
            <a:pPr algn="ctr"/>
            <a:r>
              <a:rPr lang="ru-RU" sz="2400" b="1" dirty="0"/>
              <a:t>       41,2 млн. рублей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1832053-A6BD-4BBE-85AD-25EBF01A7186}"/>
              </a:ext>
            </a:extLst>
          </p:cNvPr>
          <p:cNvSpPr txBox="1"/>
          <p:nvPr/>
        </p:nvSpPr>
        <p:spPr>
          <a:xfrm>
            <a:off x="233777" y="1080000"/>
            <a:ext cx="47810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Строительство жилья в сельской </a:t>
            </a:r>
          </a:p>
          <a:p>
            <a:pPr algn="ctr"/>
            <a:r>
              <a:rPr lang="ru-RU" sz="2400" b="1" dirty="0"/>
              <a:t>местности, передаваемого по </a:t>
            </a:r>
          </a:p>
          <a:p>
            <a:pPr algn="ctr"/>
            <a:r>
              <a:rPr lang="ru-RU" sz="2400" b="1" dirty="0"/>
              <a:t>договору социального найма –</a:t>
            </a:r>
          </a:p>
          <a:p>
            <a:r>
              <a:rPr lang="ru-RU" sz="2400" b="1" dirty="0"/>
              <a:t>                3,1 млн. рублей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F8B0975-B9FB-4A41-8C41-D6A5842EE928}"/>
              </a:ext>
            </a:extLst>
          </p:cNvPr>
          <p:cNvSpPr txBox="1"/>
          <p:nvPr/>
        </p:nvSpPr>
        <p:spPr>
          <a:xfrm>
            <a:off x="233777" y="4572000"/>
            <a:ext cx="47810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Предоставление социальных </a:t>
            </a:r>
          </a:p>
          <a:p>
            <a:pPr algn="ctr"/>
            <a:r>
              <a:rPr lang="ru-RU" sz="2400" b="1" dirty="0"/>
              <a:t>выплат гражданам в сельской </a:t>
            </a:r>
          </a:p>
          <a:p>
            <a:pPr algn="ctr"/>
            <a:r>
              <a:rPr lang="ru-RU" sz="2400" b="1" dirty="0"/>
              <a:t>местности для улучшения </a:t>
            </a:r>
          </a:p>
          <a:p>
            <a:pPr algn="ctr"/>
            <a:r>
              <a:rPr lang="ru-RU" sz="2400" b="1" dirty="0"/>
              <a:t>жилищных условий – </a:t>
            </a:r>
          </a:p>
          <a:p>
            <a:r>
              <a:rPr lang="ru-RU" sz="2400" b="1" dirty="0"/>
              <a:t>                   2,5 млн. рублей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4116680-F1B5-4698-AA72-A6C2AC541FA1}"/>
              </a:ext>
            </a:extLst>
          </p:cNvPr>
          <p:cNvSpPr txBox="1"/>
          <p:nvPr/>
        </p:nvSpPr>
        <p:spPr>
          <a:xfrm>
            <a:off x="6970427" y="4608000"/>
            <a:ext cx="4896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Предоставление социальных выплат молодым семьям для приобретения (строительства) жилья – </a:t>
            </a:r>
          </a:p>
          <a:p>
            <a:pPr algn="ctr"/>
            <a:r>
              <a:rPr lang="ru-RU" sz="2400" b="1" dirty="0"/>
              <a:t> 8,7 млн. рублей</a:t>
            </a:r>
          </a:p>
        </p:txBody>
      </p:sp>
      <p:pic>
        <p:nvPicPr>
          <p:cNvPr id="72" name="Picture 2">
            <a:extLst>
              <a:ext uri="{FF2B5EF4-FFF2-40B4-BE49-F238E27FC236}">
                <a16:creationId xmlns:a16="http://schemas.microsoft.com/office/drawing/2014/main" id="{6A6FCC8B-97A2-4EB0-B840-180880407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59483" y="2196701"/>
            <a:ext cx="3480461" cy="241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777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Объект 3">
            <a:extLst>
              <a:ext uri="{FF2B5EF4-FFF2-40B4-BE49-F238E27FC236}">
                <a16:creationId xmlns:a16="http://schemas.microsoft.com/office/drawing/2014/main" id="{42DD5455-9129-4F96-8E66-38D3EBA1C6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" r="536" b="25402"/>
          <a:stretch/>
        </p:blipFill>
        <p:spPr>
          <a:xfrm>
            <a:off x="4460280" y="2267783"/>
            <a:ext cx="2102630" cy="1176818"/>
          </a:xfrm>
          <a:prstGeom prst="rect">
            <a:avLst/>
          </a:prstGeom>
          <a:effectLst/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526F683C-19F3-48CD-8249-65AF40346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54" y="4415788"/>
            <a:ext cx="3930063" cy="215532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E998CD-F8C0-4079-8054-8B86356A5AB6}"/>
              </a:ext>
            </a:extLst>
          </p:cNvPr>
          <p:cNvSpPr txBox="1"/>
          <p:nvPr/>
        </p:nvSpPr>
        <p:spPr>
          <a:xfrm>
            <a:off x="140824" y="3417253"/>
            <a:ext cx="39300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Благоустройство  территорий с целью формирования комфортной городской и сельской среды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81452BE-C714-4507-8C2E-11139386EAE0}"/>
              </a:ext>
            </a:extLst>
          </p:cNvPr>
          <p:cNvSpPr/>
          <p:nvPr/>
        </p:nvSpPr>
        <p:spPr>
          <a:xfrm>
            <a:off x="381965" y="1083754"/>
            <a:ext cx="2538143" cy="1793382"/>
          </a:xfrm>
          <a:prstGeom prst="rect">
            <a:avLst/>
          </a:prstGeom>
          <a:solidFill>
            <a:srgbClr val="98F4F6"/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110,0</a:t>
            </a:r>
          </a:p>
          <a:p>
            <a:pPr algn="ctr"/>
            <a:r>
              <a:rPr lang="ru-RU" sz="4000" b="1" dirty="0">
                <a:solidFill>
                  <a:schemeClr val="tx1"/>
                </a:solidFill>
              </a:rPr>
              <a:t>млн. руб.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A172B42-B61E-4C83-B1FB-57C534EF8C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473" y="1241927"/>
            <a:ext cx="2184684" cy="1183013"/>
          </a:xfrm>
          <a:prstGeom prst="rect">
            <a:avLst/>
          </a:prstGeom>
        </p:spPr>
      </p:pic>
      <p:sp>
        <p:nvSpPr>
          <p:cNvPr id="33" name="Стрелка: вправо 32">
            <a:extLst>
              <a:ext uri="{FF2B5EF4-FFF2-40B4-BE49-F238E27FC236}">
                <a16:creationId xmlns:a16="http://schemas.microsoft.com/office/drawing/2014/main" id="{4ACBEFAB-9727-474A-8BEF-1ABEACD19555}"/>
              </a:ext>
            </a:extLst>
          </p:cNvPr>
          <p:cNvSpPr/>
          <p:nvPr/>
        </p:nvSpPr>
        <p:spPr>
          <a:xfrm flipH="1">
            <a:off x="6623291" y="1083754"/>
            <a:ext cx="5331018" cy="2333499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21,7 </a:t>
            </a:r>
            <a:r>
              <a:rPr lang="ru-RU" sz="2000" b="1" dirty="0" err="1">
                <a:solidFill>
                  <a:schemeClr val="tx1"/>
                </a:solidFill>
              </a:rPr>
              <a:t>млн.руб</a:t>
            </a:r>
            <a:r>
              <a:rPr lang="ru-RU" sz="2000" b="1" dirty="0">
                <a:solidFill>
                  <a:schemeClr val="tx1"/>
                </a:solidFill>
              </a:rPr>
              <a:t>. в рамках национального проекта «Формирование комфортной городской среды»</a:t>
            </a:r>
          </a:p>
        </p:txBody>
      </p:sp>
      <p:sp>
        <p:nvSpPr>
          <p:cNvPr id="32" name="Стрелка: вправо 31">
            <a:extLst>
              <a:ext uri="{FF2B5EF4-FFF2-40B4-BE49-F238E27FC236}">
                <a16:creationId xmlns:a16="http://schemas.microsoft.com/office/drawing/2014/main" id="{5897DB0B-315C-44CF-8ED4-EB469989821D}"/>
              </a:ext>
            </a:extLst>
          </p:cNvPr>
          <p:cNvSpPr/>
          <p:nvPr/>
        </p:nvSpPr>
        <p:spPr>
          <a:xfrm>
            <a:off x="4368978" y="3961775"/>
            <a:ext cx="5717812" cy="121634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Мероприятия в области коммунального хозяйства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A4C188B-A693-4937-B5D7-0263B1363EF9}"/>
              </a:ext>
            </a:extLst>
          </p:cNvPr>
          <p:cNvSpPr txBox="1"/>
          <p:nvPr/>
        </p:nvSpPr>
        <p:spPr>
          <a:xfrm>
            <a:off x="10190182" y="4361814"/>
            <a:ext cx="1620893" cy="400110"/>
          </a:xfrm>
          <a:prstGeom prst="rect">
            <a:avLst/>
          </a:prstGeom>
          <a:noFill/>
          <a:ln>
            <a:solidFill>
              <a:srgbClr val="9E4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/>
              <a:t>2,0</a:t>
            </a:r>
            <a:r>
              <a:rPr lang="ru-RU" dirty="0"/>
              <a:t> млн. руб.</a:t>
            </a:r>
          </a:p>
        </p:txBody>
      </p:sp>
      <p:sp>
        <p:nvSpPr>
          <p:cNvPr id="36" name="Стрелка: вправо 35">
            <a:extLst>
              <a:ext uri="{FF2B5EF4-FFF2-40B4-BE49-F238E27FC236}">
                <a16:creationId xmlns:a16="http://schemas.microsoft.com/office/drawing/2014/main" id="{D981034C-4766-432F-8F7E-F3C41E10C6F9}"/>
              </a:ext>
            </a:extLst>
          </p:cNvPr>
          <p:cNvSpPr/>
          <p:nvPr/>
        </p:nvSpPr>
        <p:spPr>
          <a:xfrm>
            <a:off x="4374205" y="4660478"/>
            <a:ext cx="5734751" cy="1233671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Субсидирование коммунальных организаций </a:t>
            </a:r>
          </a:p>
        </p:txBody>
      </p:sp>
      <p:sp>
        <p:nvSpPr>
          <p:cNvPr id="37" name="Стрелка: вправо 36">
            <a:extLst>
              <a:ext uri="{FF2B5EF4-FFF2-40B4-BE49-F238E27FC236}">
                <a16:creationId xmlns:a16="http://schemas.microsoft.com/office/drawing/2014/main" id="{BA0519BA-8A52-456E-A546-7BA36425D353}"/>
              </a:ext>
            </a:extLst>
          </p:cNvPr>
          <p:cNvSpPr/>
          <p:nvPr/>
        </p:nvSpPr>
        <p:spPr>
          <a:xfrm>
            <a:off x="4368978" y="5385300"/>
            <a:ext cx="5767974" cy="1340292"/>
          </a:xfrm>
          <a:prstGeom prst="rightArrow">
            <a:avLst/>
          </a:prstGeom>
          <a:solidFill>
            <a:srgbClr val="28E8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Капитальный ремонт водонапорных башен и систем централизованного водоснабжения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0BD092E-2242-41A1-B5D0-AD2499E3D618}"/>
              </a:ext>
            </a:extLst>
          </p:cNvPr>
          <p:cNvSpPr txBox="1"/>
          <p:nvPr/>
        </p:nvSpPr>
        <p:spPr>
          <a:xfrm>
            <a:off x="10190182" y="5175722"/>
            <a:ext cx="1620893" cy="400110"/>
          </a:xfrm>
          <a:prstGeom prst="rect">
            <a:avLst/>
          </a:prstGeom>
          <a:noFill/>
          <a:ln>
            <a:solidFill>
              <a:srgbClr val="9E4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/>
              <a:t>3,0</a:t>
            </a:r>
            <a:r>
              <a:rPr lang="ru-RU" dirty="0"/>
              <a:t> млн. руб.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F4CD7DA-7940-40D9-A46B-6C7414B30514}"/>
              </a:ext>
            </a:extLst>
          </p:cNvPr>
          <p:cNvSpPr txBox="1"/>
          <p:nvPr/>
        </p:nvSpPr>
        <p:spPr>
          <a:xfrm>
            <a:off x="10190182" y="5863148"/>
            <a:ext cx="1620893" cy="400110"/>
          </a:xfrm>
          <a:prstGeom prst="rect">
            <a:avLst/>
          </a:prstGeom>
          <a:noFill/>
          <a:ln>
            <a:solidFill>
              <a:srgbClr val="9E4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/>
              <a:t>2,2 </a:t>
            </a:r>
            <a:r>
              <a:rPr lang="ru-RU" dirty="0"/>
              <a:t>млн. руб.</a:t>
            </a:r>
          </a:p>
        </p:txBody>
      </p:sp>
      <p:sp>
        <p:nvSpPr>
          <p:cNvPr id="35" name="Заголовок 1">
            <a:extLst>
              <a:ext uri="{FF2B5EF4-FFF2-40B4-BE49-F238E27FC236}">
                <a16:creationId xmlns:a16="http://schemas.microsoft.com/office/drawing/2014/main" id="{D793F87F-F303-434F-8CC2-E5964D2B254C}"/>
              </a:ext>
            </a:extLst>
          </p:cNvPr>
          <p:cNvSpPr txBox="1">
            <a:spLocks/>
          </p:cNvSpPr>
          <p:nvPr/>
        </p:nvSpPr>
        <p:spPr>
          <a:xfrm>
            <a:off x="1" y="1"/>
            <a:ext cx="12191999" cy="5486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Расходы на жилищно-коммунальное хозяйство в 2022 году, млн. руб. </a:t>
            </a:r>
          </a:p>
        </p:txBody>
      </p: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FA914471-9BB3-4C79-B2CC-821ADEC85C07}"/>
              </a:ext>
            </a:extLst>
          </p:cNvPr>
          <p:cNvGrpSpPr/>
          <p:nvPr/>
        </p:nvGrpSpPr>
        <p:grpSpPr>
          <a:xfrm>
            <a:off x="233777" y="699215"/>
            <a:ext cx="11513723" cy="187073"/>
            <a:chOff x="233778" y="743030"/>
            <a:chExt cx="11724444" cy="269024"/>
          </a:xfrm>
        </p:grpSpPr>
        <p:grpSp>
          <p:nvGrpSpPr>
            <p:cNvPr id="41" name="Группа 40">
              <a:extLst>
                <a:ext uri="{FF2B5EF4-FFF2-40B4-BE49-F238E27FC236}">
                  <a16:creationId xmlns:a16="http://schemas.microsoft.com/office/drawing/2014/main" id="{0BF5CD71-5069-45DC-8E5D-F5A04867DC88}"/>
                </a:ext>
              </a:extLst>
            </p:cNvPr>
            <p:cNvGrpSpPr/>
            <p:nvPr/>
          </p:nvGrpSpPr>
          <p:grpSpPr>
            <a:xfrm>
              <a:off x="233778" y="743031"/>
              <a:ext cx="4303855" cy="269023"/>
              <a:chOff x="295922" y="370169"/>
              <a:chExt cx="4303855" cy="396000"/>
            </a:xfrm>
          </p:grpSpPr>
          <p:pic>
            <p:nvPicPr>
              <p:cNvPr id="66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E7504EE4-F5F5-4EA7-8D56-B14E704E5D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92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B7D2F78D-E078-4897-80B5-CD4878F8EC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298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3161E436-9F69-43AC-A0D3-21BD29EDD0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41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F0D0739E-F09D-49FF-BE02-D149C4EFFB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63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FD084554-A814-4922-9AE5-02EC8F083C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70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04C2F6EA-239A-4756-B2E9-1824D6AA9B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49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4112152D-F51A-476E-A3E2-C074B5DC3C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82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2998B3B2-E26F-47C2-B60B-959622DC70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984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E415098E-A5EE-4647-8F92-24385A7C60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906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F406E733-F2ED-428A-8BBF-70DD964B15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220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F8719E40-5CEA-4B99-AFB9-0C0A294C58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37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D71D6C28-4BD4-4395-ABBD-B3494259EBA9}"/>
                </a:ext>
              </a:extLst>
            </p:cNvPr>
            <p:cNvGrpSpPr/>
            <p:nvPr/>
          </p:nvGrpSpPr>
          <p:grpSpPr>
            <a:xfrm>
              <a:off x="4522874" y="743030"/>
              <a:ext cx="4303855" cy="269023"/>
              <a:chOff x="295922" y="370169"/>
              <a:chExt cx="4303855" cy="396000"/>
            </a:xfrm>
          </p:grpSpPr>
          <p:pic>
            <p:nvPicPr>
              <p:cNvPr id="55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C1472A1E-895A-4769-BA7F-C82C401F93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92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534CAA36-4957-43BA-8594-8A03E8256BA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298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81CB8E8A-E260-44EB-A479-B3EF1CC38C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41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6356EA00-E6C5-479E-8B7E-D99ED52D54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63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09C10A9D-ADCA-4673-87BE-EFDEC851F6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70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9FEDAB6A-7A84-46B0-A2EB-B55A81C34E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49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71C076DE-B244-4436-9D0C-98999B12D4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82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6E8FC0ED-006F-4A0C-B0C5-76C31382BF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984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39CCA18D-1DC4-4CF9-B11F-E60AB417E8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906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04F5B938-FD53-434D-AF10-B6818EA1A3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220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0152D079-3622-45A7-AFFD-AEB0EF0F6E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37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3" name="Группа 42">
              <a:extLst>
                <a:ext uri="{FF2B5EF4-FFF2-40B4-BE49-F238E27FC236}">
                  <a16:creationId xmlns:a16="http://schemas.microsoft.com/office/drawing/2014/main" id="{A7AEFC58-DD47-4889-A6A8-93887FF7DCB7}"/>
                </a:ext>
              </a:extLst>
            </p:cNvPr>
            <p:cNvGrpSpPr/>
            <p:nvPr/>
          </p:nvGrpSpPr>
          <p:grpSpPr>
            <a:xfrm>
              <a:off x="7654367" y="743030"/>
              <a:ext cx="4303855" cy="269023"/>
              <a:chOff x="295922" y="370169"/>
              <a:chExt cx="4303855" cy="396000"/>
            </a:xfrm>
          </p:grpSpPr>
          <p:pic>
            <p:nvPicPr>
              <p:cNvPr id="44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117B6BD9-36E0-4B8B-8741-E32EC0FBA8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92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0FC07F8D-79B8-4EA2-904D-BA01A7DA73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298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85C8EB17-5432-4B5E-A93A-F200DB872F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41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3858D665-DB76-4979-829E-0D4E404E7A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63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0D61AF1C-9EB6-4FA1-9031-9F9C1321147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70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CF89967A-2AB7-4C7F-8333-893ECB2142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49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60A8E2A8-68CE-4FA1-881F-0810217E95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82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D3CECCA8-8587-4F8A-A55B-2E6ABCDB01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984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F8551521-9E1D-4974-A5F5-534AD5ADBC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906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DBB016A5-D6B0-461C-AA98-0C334B5C54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220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B7E9B0B8-97DF-4319-90BC-6DB93A237A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37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923942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7DDC96-2A72-42AD-9802-51A53CF33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73621"/>
            <a:ext cx="10515600" cy="151628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+mn-lt"/>
              </a:rPr>
              <a:t>Расходы на муниципальную поддержку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FF1073-89D9-40A2-B5DD-1C5038559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281" y="4226103"/>
            <a:ext cx="2802166" cy="181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F1F9C2F-5C00-4EE2-8FD2-6D3E723C6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9" y="4320250"/>
            <a:ext cx="2542350" cy="172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2E7E2909-9820-46B2-8CBF-85A75A298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582" y="4320251"/>
            <a:ext cx="1777678" cy="172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922D3F74-F14D-42EF-BA0E-14247C9D5137}"/>
              </a:ext>
            </a:extLst>
          </p:cNvPr>
          <p:cNvGrpSpPr/>
          <p:nvPr/>
        </p:nvGrpSpPr>
        <p:grpSpPr>
          <a:xfrm>
            <a:off x="233777" y="1030147"/>
            <a:ext cx="11513723" cy="312515"/>
            <a:chOff x="233778" y="743030"/>
            <a:chExt cx="11724444" cy="269024"/>
          </a:xfrm>
        </p:grpSpPr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4CBA5A57-FD08-4260-AF9B-F0561FC05AC8}"/>
                </a:ext>
              </a:extLst>
            </p:cNvPr>
            <p:cNvGrpSpPr/>
            <p:nvPr/>
          </p:nvGrpSpPr>
          <p:grpSpPr>
            <a:xfrm>
              <a:off x="233778" y="743031"/>
              <a:ext cx="4303855" cy="269023"/>
              <a:chOff x="295922" y="370169"/>
              <a:chExt cx="4303855" cy="396000"/>
            </a:xfrm>
          </p:grpSpPr>
          <p:pic>
            <p:nvPicPr>
              <p:cNvPr id="34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54BB22E1-36E0-4567-848C-B12193C99E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92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2EB8C481-B761-4EBE-AEAE-DE94702F6E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298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68A2AB1D-02F0-42DA-8F45-5A0E77CDE7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41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373F0051-ED00-4FCF-B379-366A5BBB7A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63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A07D00A7-2FE5-4290-81B5-E457B20FE1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70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9460CA10-A6C4-41A8-BC55-C5FAEBEF99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49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F9B82816-9CE9-4446-AE1E-7068870463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82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493C939E-89B4-44B6-8A50-FBF67104E9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984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E0F5818C-1EFC-44F0-8652-73A37DFB0B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906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61F5BD07-7917-4BAE-9A31-A2E32EB2A7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220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6E98B0BB-C039-478D-8F7E-2B84163B3C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37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27E31274-4A02-4C69-AFF0-D6CD377E3CDF}"/>
                </a:ext>
              </a:extLst>
            </p:cNvPr>
            <p:cNvGrpSpPr/>
            <p:nvPr/>
          </p:nvGrpSpPr>
          <p:grpSpPr>
            <a:xfrm>
              <a:off x="4522874" y="743030"/>
              <a:ext cx="4303855" cy="269023"/>
              <a:chOff x="295922" y="370169"/>
              <a:chExt cx="4303855" cy="396000"/>
            </a:xfrm>
          </p:grpSpPr>
          <p:pic>
            <p:nvPicPr>
              <p:cNvPr id="23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7C755578-EE35-4910-BF01-86194E88DB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92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AC65B658-B4B2-4B09-B997-8A639F00E6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298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7291B7C0-FB09-4251-82F5-6DFF831A0F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41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8CAFF92C-2B5C-42BF-B560-BADBD14D31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63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55AE4C42-8EC0-438A-BBCC-7DA0A4EFE9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70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6FAB5374-E67F-415D-9183-2139ECD3DB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49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284F6BC4-15BB-4CB4-B1FF-5EDEE2DFD7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82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8F4D1907-2129-4E63-A0C6-72C5652888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984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B5EEE18F-A62F-40A2-9407-D59D2B21D7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906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E5FC3C95-FA97-4E9C-ADE6-B67FE233DB0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220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9951D9B3-9589-471E-8AF5-49AA6C5FCA4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37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975B73D2-193F-43B4-AB6A-A8FA3913B890}"/>
                </a:ext>
              </a:extLst>
            </p:cNvPr>
            <p:cNvGrpSpPr/>
            <p:nvPr/>
          </p:nvGrpSpPr>
          <p:grpSpPr>
            <a:xfrm>
              <a:off x="7654367" y="743030"/>
              <a:ext cx="4303855" cy="269023"/>
              <a:chOff x="295922" y="370169"/>
              <a:chExt cx="4303855" cy="396000"/>
            </a:xfrm>
          </p:grpSpPr>
          <p:pic>
            <p:nvPicPr>
              <p:cNvPr id="12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7ABE04C1-9CD3-4328-A719-C6A8CA9ABB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92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791F160E-6230-474D-AF2A-92B8A83AA1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298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C682E53E-173A-464B-B0DB-E62C56F34A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41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59DB7089-D7F3-4B04-80A7-139BB498B1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63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39B599E5-B56F-49E8-A9D9-D3BD1315E5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70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03FD8CA0-D298-4290-865F-59C585F217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49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886A2EE2-1499-4AB4-9F1F-561CF3F4B0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82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335DF6B8-6876-492B-A7E9-7209E53789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984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DF492B75-F462-446C-BD60-EE82F1E1E8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906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EAA85D73-06BE-4209-900A-D629C3585D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220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5DEBAB3A-E1D1-42F5-9BCF-07AEEBCF08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37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33E63FC-45EB-4B24-A4C6-F3BF34AD4E8B}"/>
              </a:ext>
            </a:extLst>
          </p:cNvPr>
          <p:cNvSpPr txBox="1"/>
          <p:nvPr/>
        </p:nvSpPr>
        <p:spPr>
          <a:xfrm>
            <a:off x="439839" y="1944000"/>
            <a:ext cx="27200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транспорта</a:t>
            </a:r>
          </a:p>
          <a:p>
            <a:pPr algn="ctr"/>
            <a:endParaRPr lang="ru-RU" sz="2800" b="1" dirty="0"/>
          </a:p>
          <a:p>
            <a:pPr algn="ctr"/>
            <a:endParaRPr lang="ru-RU" sz="2800" b="1" dirty="0"/>
          </a:p>
          <a:p>
            <a:pPr algn="ctr"/>
            <a:r>
              <a:rPr lang="ru-RU" sz="2800" b="1"/>
              <a:t>18,5 </a:t>
            </a:r>
            <a:r>
              <a:rPr lang="ru-RU" sz="2800" b="1" dirty="0"/>
              <a:t>млн. руб.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F80CBA-9F70-45E0-A127-801442839186}"/>
              </a:ext>
            </a:extLst>
          </p:cNvPr>
          <p:cNvSpPr txBox="1"/>
          <p:nvPr/>
        </p:nvSpPr>
        <p:spPr>
          <a:xfrm>
            <a:off x="4460280" y="1980000"/>
            <a:ext cx="30555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сельского хозяйства</a:t>
            </a:r>
          </a:p>
          <a:p>
            <a:pPr algn="ctr"/>
            <a:endParaRPr lang="ru-RU" sz="2800" b="1" dirty="0"/>
          </a:p>
          <a:p>
            <a:pPr algn="ctr"/>
            <a:r>
              <a:rPr lang="ru-RU" sz="2800" b="1" dirty="0"/>
              <a:t>2,6 млн. руб.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63B2CE-2D8F-41B4-9B59-307B9B6EF7C3}"/>
              </a:ext>
            </a:extLst>
          </p:cNvPr>
          <p:cNvSpPr txBox="1"/>
          <p:nvPr/>
        </p:nvSpPr>
        <p:spPr>
          <a:xfrm>
            <a:off x="8801582" y="2052000"/>
            <a:ext cx="25621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/>
              <a:t>предпринима-тельства</a:t>
            </a:r>
            <a:endParaRPr lang="ru-RU" sz="2800" b="1" dirty="0"/>
          </a:p>
          <a:p>
            <a:pPr algn="ctr"/>
            <a:endParaRPr lang="ru-RU" sz="2800" b="1" dirty="0"/>
          </a:p>
          <a:p>
            <a:pPr algn="ctr"/>
            <a:r>
              <a:rPr lang="ru-RU" sz="2800" b="1" dirty="0"/>
              <a:t>2,4 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2857069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0EFE2B4-81E0-4C24-A2E5-6659D2606A5F}"/>
              </a:ext>
            </a:extLst>
          </p:cNvPr>
          <p:cNvSpPr txBox="1"/>
          <p:nvPr/>
        </p:nvSpPr>
        <p:spPr>
          <a:xfrm>
            <a:off x="1514353" y="1169043"/>
            <a:ext cx="4272989" cy="4514127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D6F7BF-D885-4B2D-900A-5B1F63136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181" y="172957"/>
            <a:ext cx="11516810" cy="514551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+mn-lt"/>
              </a:rPr>
              <a:t>Динамика поступлений доходов и расходов в бюджет </a:t>
            </a:r>
            <a:r>
              <a:rPr lang="ru-RU" sz="2400" dirty="0" err="1">
                <a:latin typeface="+mn-lt"/>
              </a:rPr>
              <a:t>Мелеузовского</a:t>
            </a:r>
            <a:r>
              <a:rPr lang="ru-RU" sz="2400" dirty="0">
                <a:latin typeface="+mn-lt"/>
              </a:rPr>
              <a:t> района </a:t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в 2020г.-2024г., </a:t>
            </a:r>
            <a:r>
              <a:rPr lang="ru-RU" sz="2400" dirty="0" err="1">
                <a:latin typeface="+mn-lt"/>
              </a:rPr>
              <a:t>млн.руб</a:t>
            </a:r>
            <a:r>
              <a:rPr lang="ru-RU" sz="2400" dirty="0">
                <a:latin typeface="+mn-lt"/>
              </a:rPr>
              <a:t>.</a:t>
            </a:r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6CD4105D-90A3-46D8-A9F0-268881085E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2694922"/>
              </p:ext>
            </p:extLst>
          </p:nvPr>
        </p:nvGraphicFramePr>
        <p:xfrm>
          <a:off x="1514354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5049732-7A20-4543-94C6-C1262F7E97F0}"/>
              </a:ext>
            </a:extLst>
          </p:cNvPr>
          <p:cNvSpPr/>
          <p:nvPr/>
        </p:nvSpPr>
        <p:spPr>
          <a:xfrm>
            <a:off x="162046" y="2696901"/>
            <a:ext cx="219919" cy="231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A1F982-C593-4589-8DE0-BD2361BB303B}"/>
              </a:ext>
            </a:extLst>
          </p:cNvPr>
          <p:cNvSpPr txBox="1"/>
          <p:nvPr/>
        </p:nvSpPr>
        <p:spPr>
          <a:xfrm>
            <a:off x="565231" y="2627453"/>
            <a:ext cx="937549" cy="370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Доходы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421B09D-238D-4DD9-9944-D361E237C3DC}"/>
              </a:ext>
            </a:extLst>
          </p:cNvPr>
          <p:cNvSpPr/>
          <p:nvPr/>
        </p:nvSpPr>
        <p:spPr>
          <a:xfrm>
            <a:off x="162046" y="3185931"/>
            <a:ext cx="219919" cy="23149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338967-03E9-403E-B463-3787E1EE4EC9}"/>
              </a:ext>
            </a:extLst>
          </p:cNvPr>
          <p:cNvSpPr txBox="1"/>
          <p:nvPr/>
        </p:nvSpPr>
        <p:spPr>
          <a:xfrm>
            <a:off x="576805" y="3116483"/>
            <a:ext cx="1032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Расходы</a:t>
            </a:r>
          </a:p>
        </p:txBody>
      </p:sp>
      <p:sp>
        <p:nvSpPr>
          <p:cNvPr id="19" name="Стрелка: вправо 18">
            <a:extLst>
              <a:ext uri="{FF2B5EF4-FFF2-40B4-BE49-F238E27FC236}">
                <a16:creationId xmlns:a16="http://schemas.microsoft.com/office/drawing/2014/main" id="{ABE5352A-46DC-4DFB-89D7-FE2F83300922}"/>
              </a:ext>
            </a:extLst>
          </p:cNvPr>
          <p:cNvSpPr/>
          <p:nvPr/>
        </p:nvSpPr>
        <p:spPr>
          <a:xfrm rot="20702519">
            <a:off x="3206196" y="2348659"/>
            <a:ext cx="879676" cy="4734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CAF7BF-1666-45D6-B274-CE5FFCFFDB2A}"/>
              </a:ext>
            </a:extLst>
          </p:cNvPr>
          <p:cNvSpPr txBox="1"/>
          <p:nvPr/>
        </p:nvSpPr>
        <p:spPr>
          <a:xfrm rot="20724720">
            <a:off x="3055717" y="2169340"/>
            <a:ext cx="75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+7,9%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FEC4BC4A-1227-40A2-9780-D53583F3D722}"/>
              </a:ext>
            </a:extLst>
          </p:cNvPr>
          <p:cNvSpPr/>
          <p:nvPr/>
        </p:nvSpPr>
        <p:spPr>
          <a:xfrm>
            <a:off x="6750840" y="2708470"/>
            <a:ext cx="729205" cy="8102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8AF17BCB-917A-4203-A955-90BDDCC7E3EF}"/>
              </a:ext>
            </a:extLst>
          </p:cNvPr>
          <p:cNvSpPr/>
          <p:nvPr/>
        </p:nvSpPr>
        <p:spPr>
          <a:xfrm>
            <a:off x="8866208" y="2738546"/>
            <a:ext cx="636607" cy="11982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E833C332-AE54-4B74-92F5-D092EC73436A}"/>
              </a:ext>
            </a:extLst>
          </p:cNvPr>
          <p:cNvSpPr/>
          <p:nvPr/>
        </p:nvSpPr>
        <p:spPr>
          <a:xfrm>
            <a:off x="10888979" y="2708470"/>
            <a:ext cx="729204" cy="810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62B89CF-980B-43DC-A980-45D1FE74F499}"/>
              </a:ext>
            </a:extLst>
          </p:cNvPr>
          <p:cNvSpPr txBox="1"/>
          <p:nvPr/>
        </p:nvSpPr>
        <p:spPr>
          <a:xfrm>
            <a:off x="6560246" y="1958255"/>
            <a:ext cx="1331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-39,6 </a:t>
            </a:r>
            <a:r>
              <a:rPr lang="ru-RU" b="1" dirty="0" err="1">
                <a:solidFill>
                  <a:srgbClr val="FF0000"/>
                </a:solidFill>
              </a:rPr>
              <a:t>млн.руб</a:t>
            </a:r>
            <a:r>
              <a:rPr lang="ru-RU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7CCBB94-1E7F-4E7C-A999-C7B27B20154F}"/>
              </a:ext>
            </a:extLst>
          </p:cNvPr>
          <p:cNvSpPr txBox="1"/>
          <p:nvPr/>
        </p:nvSpPr>
        <p:spPr>
          <a:xfrm>
            <a:off x="8469774" y="1958920"/>
            <a:ext cx="1331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-40,7 </a:t>
            </a:r>
            <a:r>
              <a:rPr lang="ru-RU" b="1" dirty="0" err="1">
                <a:solidFill>
                  <a:srgbClr val="FF0000"/>
                </a:solidFill>
              </a:rPr>
              <a:t>млн.руб</a:t>
            </a:r>
            <a:r>
              <a:rPr lang="ru-RU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9B2DB84-3A7E-4204-B130-DAA2404C31B9}"/>
              </a:ext>
            </a:extLst>
          </p:cNvPr>
          <p:cNvSpPr txBox="1"/>
          <p:nvPr/>
        </p:nvSpPr>
        <p:spPr>
          <a:xfrm>
            <a:off x="10578295" y="1919986"/>
            <a:ext cx="1331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-40,4 </a:t>
            </a:r>
            <a:r>
              <a:rPr lang="ru-RU" b="1" dirty="0" err="1">
                <a:solidFill>
                  <a:srgbClr val="FF0000"/>
                </a:solidFill>
              </a:rPr>
              <a:t>млн.руб</a:t>
            </a:r>
            <a:r>
              <a:rPr lang="ru-RU" b="1" dirty="0">
                <a:solidFill>
                  <a:srgbClr val="FF0000"/>
                </a:solidFill>
              </a:rPr>
              <a:t>.</a:t>
            </a: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5811E210-9A04-4B48-8BAB-07CE8AA751B0}"/>
              </a:ext>
            </a:extLst>
          </p:cNvPr>
          <p:cNvGrpSpPr/>
          <p:nvPr/>
        </p:nvGrpSpPr>
        <p:grpSpPr>
          <a:xfrm>
            <a:off x="184939" y="749105"/>
            <a:ext cx="11724444" cy="170023"/>
            <a:chOff x="233778" y="743030"/>
            <a:chExt cx="11724444" cy="269024"/>
          </a:xfrm>
        </p:grpSpPr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087077D3-9886-4FF6-935D-4C7DCC7A7A2A}"/>
                </a:ext>
              </a:extLst>
            </p:cNvPr>
            <p:cNvGrpSpPr/>
            <p:nvPr/>
          </p:nvGrpSpPr>
          <p:grpSpPr>
            <a:xfrm>
              <a:off x="233778" y="743031"/>
              <a:ext cx="4303855" cy="269023"/>
              <a:chOff x="295922" y="370169"/>
              <a:chExt cx="4303855" cy="396000"/>
            </a:xfrm>
          </p:grpSpPr>
          <p:pic>
            <p:nvPicPr>
              <p:cNvPr id="55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7DCD10D3-E4E7-4D9E-81E3-4A44AAB2C8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92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568EEEDC-5CD5-404B-B505-A9A0C0C9B4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298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97C22303-019D-4157-851F-5FB00B5B5B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41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F4D691E1-4104-4DB1-8F16-276360713C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63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C7DC84C5-68D4-40A9-B3F6-1CA3B26AAE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70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06831AC3-8AF6-4D5A-9728-EBDD4AC9B6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49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3341A608-5C74-43D1-B2B3-2E2098C28D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82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01B5FE41-8EFE-4CA9-96AD-D2DE8BC22C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984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8C50C8D2-D9AE-44C1-97E4-2A435B33C0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906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2BDCBB6F-241D-41FE-8E6A-C1CCF3C5B4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220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06730BC5-7CF4-44AA-A01F-0A45464D5E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37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1" name="Группа 30">
              <a:extLst>
                <a:ext uri="{FF2B5EF4-FFF2-40B4-BE49-F238E27FC236}">
                  <a16:creationId xmlns:a16="http://schemas.microsoft.com/office/drawing/2014/main" id="{F1A13D42-F653-4FD6-9BBC-0D7A190D8F09}"/>
                </a:ext>
              </a:extLst>
            </p:cNvPr>
            <p:cNvGrpSpPr/>
            <p:nvPr/>
          </p:nvGrpSpPr>
          <p:grpSpPr>
            <a:xfrm>
              <a:off x="4522874" y="743030"/>
              <a:ext cx="4303855" cy="269023"/>
              <a:chOff x="295922" y="370169"/>
              <a:chExt cx="4303855" cy="396000"/>
            </a:xfrm>
          </p:grpSpPr>
          <p:pic>
            <p:nvPicPr>
              <p:cNvPr id="44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A3E1E693-4C62-477A-ACC5-D864A467BB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92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70235E77-73A2-4EAE-BDB3-DF6E29E049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298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DA1D1A12-0854-499F-AD5A-44E48E7664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41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8D2D15F4-A556-4D65-A63D-7AA0CD6E7F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63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AF23B20A-FAA8-49E9-8239-64B68E31C6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70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63E1624C-5C85-454F-B3F7-0E142203874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49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A364128F-A373-4AD2-BCB5-B40AAE71DF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82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F0BE0C92-1150-42B2-BAB7-292E9E1F8E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984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A5646239-2E6E-4891-927E-289D0D3F47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906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5E00F272-D328-4666-9EF5-2DE933BA33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220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D831484D-5229-4B0A-B222-7EFA56DAF4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37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2" name="Группа 31">
              <a:extLst>
                <a:ext uri="{FF2B5EF4-FFF2-40B4-BE49-F238E27FC236}">
                  <a16:creationId xmlns:a16="http://schemas.microsoft.com/office/drawing/2014/main" id="{D8F33457-879F-4E0E-9E30-58ADCA18A521}"/>
                </a:ext>
              </a:extLst>
            </p:cNvPr>
            <p:cNvGrpSpPr/>
            <p:nvPr/>
          </p:nvGrpSpPr>
          <p:grpSpPr>
            <a:xfrm>
              <a:off x="7654367" y="743030"/>
              <a:ext cx="4303855" cy="269023"/>
              <a:chOff x="295922" y="370169"/>
              <a:chExt cx="4303855" cy="396000"/>
            </a:xfrm>
          </p:grpSpPr>
          <p:pic>
            <p:nvPicPr>
              <p:cNvPr id="33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7A74A9D8-ECBA-46D7-918A-D7904CED6C6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92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9488B8E1-BC63-4E39-867A-5F00BBEF1E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298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C1A99E1D-6C7A-4592-BC3F-8281C3BC5D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41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BF1313EE-E805-4334-9561-BD4DD4CB34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63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9B301988-EE3F-4AE2-88DD-2619B83B88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70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EC3A24E8-B41A-4602-A191-EFF1DDCA69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49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B3928676-6FFA-482A-B6BF-969D0EF736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82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CD3B454D-8922-4667-8D85-D2E474668F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984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EF693AB8-5487-444D-89CC-0BE59716B6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906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0F1CC78E-EE42-4B10-B0E9-37E759BEC1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220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74202AA3-D759-43FE-9CD8-8964CBF395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37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A9F90466-0850-4F1B-84C8-42A2B2238197}"/>
              </a:ext>
            </a:extLst>
          </p:cNvPr>
          <p:cNvSpPr txBox="1"/>
          <p:nvPr/>
        </p:nvSpPr>
        <p:spPr>
          <a:xfrm>
            <a:off x="1748079" y="1169043"/>
            <a:ext cx="3610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10 месяцев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630D94F-79D3-4725-9E4F-C0758FE06BAF}"/>
              </a:ext>
            </a:extLst>
          </p:cNvPr>
          <p:cNvSpPr txBox="1"/>
          <p:nvPr/>
        </p:nvSpPr>
        <p:spPr>
          <a:xfrm>
            <a:off x="7120809" y="1046663"/>
            <a:ext cx="3610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Прогноз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0FD934F-86A2-4CB9-A4C5-74C52F56A0E8}"/>
              </a:ext>
            </a:extLst>
          </p:cNvPr>
          <p:cNvSpPr txBox="1"/>
          <p:nvPr/>
        </p:nvSpPr>
        <p:spPr>
          <a:xfrm>
            <a:off x="5718526" y="1902919"/>
            <a:ext cx="1269191" cy="379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дефицит</a:t>
            </a:r>
          </a:p>
        </p:txBody>
      </p:sp>
    </p:spTree>
    <p:extLst>
      <p:ext uri="{BB962C8B-B14F-4D97-AF65-F5344CB8AC3E}">
        <p14:creationId xmlns:p14="http://schemas.microsoft.com/office/powerpoint/2010/main" val="955782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562B9E-C71A-46E1-8222-5DE465D85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095544" cy="106487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+mn-lt"/>
              </a:rPr>
              <a:t>Расходы на охрану окружающей среды в 2022 году, млн. рублей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BD9ADCDD-0FFD-430F-8093-F28043FCDE5C}"/>
              </a:ext>
            </a:extLst>
          </p:cNvPr>
          <p:cNvGrpSpPr/>
          <p:nvPr/>
        </p:nvGrpSpPr>
        <p:grpSpPr>
          <a:xfrm>
            <a:off x="226959" y="1064871"/>
            <a:ext cx="11513723" cy="370390"/>
            <a:chOff x="233778" y="743030"/>
            <a:chExt cx="11724444" cy="269024"/>
          </a:xfrm>
        </p:grpSpPr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8CCC7AA6-3D0E-47E3-B7C9-D4AAD1CA23DA}"/>
                </a:ext>
              </a:extLst>
            </p:cNvPr>
            <p:cNvGrpSpPr/>
            <p:nvPr/>
          </p:nvGrpSpPr>
          <p:grpSpPr>
            <a:xfrm>
              <a:off x="233778" y="743031"/>
              <a:ext cx="4303855" cy="269023"/>
              <a:chOff x="295922" y="370169"/>
              <a:chExt cx="4303855" cy="396000"/>
            </a:xfrm>
          </p:grpSpPr>
          <p:pic>
            <p:nvPicPr>
              <p:cNvPr id="29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B7EBCCE3-2D56-4CA2-8B69-35380BDD56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92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5085FD52-BDA6-4792-8FD8-760E6F87F1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298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496B9150-29EC-437E-9A27-A569261021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41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090A0769-643C-4CD6-AB76-FB36135DDC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63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9150584A-98F0-4A17-931D-B8B97A31E1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70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14738F52-9588-4EF3-922E-5DEAE924F9E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49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E14EA7ED-92CB-4060-983F-BD817467A3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82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70E94259-8DA6-4AE2-A5EF-391C58652C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984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9C5A12F6-C074-4C3D-B43B-F3C1B163C5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906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B5F7457B-F32E-41B8-81DF-BD0457EEB1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220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79990917-63DC-408D-B6FE-467FEC255E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37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DD8D134E-109E-4A30-995E-ADB4A4325DA3}"/>
                </a:ext>
              </a:extLst>
            </p:cNvPr>
            <p:cNvGrpSpPr/>
            <p:nvPr/>
          </p:nvGrpSpPr>
          <p:grpSpPr>
            <a:xfrm>
              <a:off x="4522874" y="743030"/>
              <a:ext cx="4303855" cy="269023"/>
              <a:chOff x="295922" y="370169"/>
              <a:chExt cx="4303855" cy="396000"/>
            </a:xfrm>
          </p:grpSpPr>
          <p:pic>
            <p:nvPicPr>
              <p:cNvPr id="18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03CD327D-31D8-49C7-B84F-23D26033E7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92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52EE0233-19EF-4818-B226-9C9981E105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298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C678B72C-D78F-4D5A-99CA-21FAD781C3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41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175C06AF-A797-4518-B500-2B276E973B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63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5335A175-BE06-4A8A-A7B3-7812544A8F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70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4F712B6D-F598-498D-B453-EAD242F38C1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49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2B2E29E1-3647-4ABA-8ABC-7879C1E764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82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84CF9575-033D-4C81-A6E9-A0869AA5F9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984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D0B6E2EA-042A-4EE4-8A33-4F931B48FA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906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F204F3B7-F54B-404B-A8D5-613F8ED5BC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220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D182C594-01D6-4881-9076-9E47219FF7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37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872343FF-8B30-47A6-AE8D-527A9B744C11}"/>
                </a:ext>
              </a:extLst>
            </p:cNvPr>
            <p:cNvGrpSpPr/>
            <p:nvPr/>
          </p:nvGrpSpPr>
          <p:grpSpPr>
            <a:xfrm>
              <a:off x="7654367" y="743030"/>
              <a:ext cx="4303855" cy="269023"/>
              <a:chOff x="295922" y="370169"/>
              <a:chExt cx="4303855" cy="396000"/>
            </a:xfrm>
          </p:grpSpPr>
          <p:pic>
            <p:nvPicPr>
              <p:cNvPr id="7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E1DD7334-734E-4324-B934-EA268FC076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92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2386221A-B58A-4808-B278-319D945609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298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19F16F54-7671-4BCA-9256-11FCFF0818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41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3F076CFF-B145-40FD-9488-7FC3972312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63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76050B58-2BF2-42F4-A9AC-6BA7872B7B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70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A178EB41-0452-48C2-99BC-63801ED8DB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49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1863D276-07CC-4F43-9995-43AA992156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82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F77D88E9-69F9-41DF-80D5-CA1F6A3EE4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984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9867F52A-94B8-4C10-A491-32468D21C04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906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6678A4B5-0106-4C3D-92C5-FCB2CDD195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220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37C3A328-C053-40DB-A63C-B2AFC50127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37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4F5F54F1-98A0-4442-B03A-1FFB840FB3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8880"/>
            <a:ext cx="5680943" cy="5249119"/>
          </a:xfrm>
          <a:prstGeom prst="rect">
            <a:avLst/>
          </a:prstGeom>
        </p:spPr>
      </p:pic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C8A172DB-BC0E-4E97-821B-88EB090D77B7}"/>
              </a:ext>
            </a:extLst>
          </p:cNvPr>
          <p:cNvSpPr/>
          <p:nvPr/>
        </p:nvSpPr>
        <p:spPr>
          <a:xfrm>
            <a:off x="8495818" y="2037144"/>
            <a:ext cx="1620455" cy="354185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5,0 </a:t>
            </a:r>
            <a:r>
              <a:rPr lang="ru-RU" sz="3200" b="1" dirty="0">
                <a:solidFill>
                  <a:schemeClr val="tx1"/>
                </a:solidFill>
              </a:rPr>
              <a:t>млн. руб.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D2B54F74-4F4B-45E4-8F27-DDF8DD221E0C}"/>
              </a:ext>
            </a:extLst>
          </p:cNvPr>
          <p:cNvSpPr/>
          <p:nvPr/>
        </p:nvSpPr>
        <p:spPr>
          <a:xfrm>
            <a:off x="7002684" y="3264061"/>
            <a:ext cx="1493134" cy="2314936"/>
          </a:xfrm>
          <a:prstGeom prst="rect">
            <a:avLst/>
          </a:prstGeom>
          <a:pattFill prst="lgCheck">
            <a:fgClr>
              <a:srgbClr val="92D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3,6 </a:t>
            </a:r>
            <a:r>
              <a:rPr lang="ru-RU" sz="3200" b="1" dirty="0">
                <a:solidFill>
                  <a:schemeClr val="tx1"/>
                </a:solidFill>
              </a:rPr>
              <a:t>млн. руб.</a:t>
            </a:r>
          </a:p>
        </p:txBody>
      </p:sp>
      <p:sp>
        <p:nvSpPr>
          <p:cNvPr id="42" name="Стрелка: изогнутая вниз 41">
            <a:extLst>
              <a:ext uri="{FF2B5EF4-FFF2-40B4-BE49-F238E27FC236}">
                <a16:creationId xmlns:a16="http://schemas.microsoft.com/office/drawing/2014/main" id="{3BF94B0C-9457-4956-AAEC-34E7CF009286}"/>
              </a:ext>
            </a:extLst>
          </p:cNvPr>
          <p:cNvSpPr/>
          <p:nvPr/>
        </p:nvSpPr>
        <p:spPr>
          <a:xfrm rot="19304807">
            <a:off x="6977232" y="1758066"/>
            <a:ext cx="2353700" cy="918288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8DE8E9C-A322-4CE1-98A7-523A5DC74213}"/>
              </a:ext>
            </a:extLst>
          </p:cNvPr>
          <p:cNvSpPr txBox="1"/>
          <p:nvPr/>
        </p:nvSpPr>
        <p:spPr>
          <a:xfrm>
            <a:off x="5932052" y="1898248"/>
            <a:ext cx="2062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+ 39 %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FACAA75-67A7-45DA-82B1-BECCEEB9A1E9}"/>
              </a:ext>
            </a:extLst>
          </p:cNvPr>
          <p:cNvSpPr txBox="1"/>
          <p:nvPr/>
        </p:nvSpPr>
        <p:spPr>
          <a:xfrm>
            <a:off x="7125299" y="5868365"/>
            <a:ext cx="1478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Утв. 2021 год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6154256-4919-467C-91D9-94478BFCC8B4}"/>
              </a:ext>
            </a:extLst>
          </p:cNvPr>
          <p:cNvSpPr txBox="1"/>
          <p:nvPr/>
        </p:nvSpPr>
        <p:spPr>
          <a:xfrm>
            <a:off x="8854633" y="5904000"/>
            <a:ext cx="1261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2022 год</a:t>
            </a:r>
          </a:p>
        </p:txBody>
      </p:sp>
    </p:spTree>
    <p:extLst>
      <p:ext uri="{BB962C8B-B14F-4D97-AF65-F5344CB8AC3E}">
        <p14:creationId xmlns:p14="http://schemas.microsoft.com/office/powerpoint/2010/main" val="3478514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FA083D-B023-4469-9276-7588413B3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7738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+mn-lt"/>
              </a:rPr>
              <a:t>Дотация на выравнивание бюджетной обеспеченности поселениям в 2022 году</a:t>
            </a:r>
          </a:p>
        </p:txBody>
      </p:sp>
      <p:graphicFrame>
        <p:nvGraphicFramePr>
          <p:cNvPr id="23" name="Диаграмма 22">
            <a:extLst>
              <a:ext uri="{FF2B5EF4-FFF2-40B4-BE49-F238E27FC236}">
                <a16:creationId xmlns:a16="http://schemas.microsoft.com/office/drawing/2014/main" id="{01B4C192-A683-474D-A313-9337CF2D25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9024092"/>
              </p:ext>
            </p:extLst>
          </p:nvPr>
        </p:nvGraphicFramePr>
        <p:xfrm>
          <a:off x="0" y="1377386"/>
          <a:ext cx="11991372" cy="5480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7078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721395FE-6C23-42E4-A2F0-4A86D8F999A9}"/>
              </a:ext>
            </a:extLst>
          </p:cNvPr>
          <p:cNvSpPr txBox="1"/>
          <p:nvPr/>
        </p:nvSpPr>
        <p:spPr>
          <a:xfrm>
            <a:off x="0" y="-2511"/>
            <a:ext cx="12191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Межбюджетные трансферты бюджетам поселений на 2022 год, млн. руб.</a:t>
            </a: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01BFC04C-B22B-4C29-8AB9-1CDB3CFAF9C7}"/>
              </a:ext>
            </a:extLst>
          </p:cNvPr>
          <p:cNvGrpSpPr/>
          <p:nvPr/>
        </p:nvGrpSpPr>
        <p:grpSpPr>
          <a:xfrm>
            <a:off x="226959" y="653869"/>
            <a:ext cx="11513723" cy="187073"/>
            <a:chOff x="233778" y="743030"/>
            <a:chExt cx="11724444" cy="269024"/>
          </a:xfrm>
        </p:grpSpPr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id="{647D8361-B09E-4062-ABC5-288CCEEF48FE}"/>
                </a:ext>
              </a:extLst>
            </p:cNvPr>
            <p:cNvGrpSpPr/>
            <p:nvPr/>
          </p:nvGrpSpPr>
          <p:grpSpPr>
            <a:xfrm>
              <a:off x="233778" y="743031"/>
              <a:ext cx="4303855" cy="269023"/>
              <a:chOff x="295922" y="370169"/>
              <a:chExt cx="4303855" cy="396000"/>
            </a:xfrm>
          </p:grpSpPr>
          <p:pic>
            <p:nvPicPr>
              <p:cNvPr id="45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25B57E43-02D4-4981-8BE4-287E8A31A0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92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572ECB34-9601-4A99-9CCB-5B3563646C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298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7883811F-81BC-4A97-AC61-A86AB677BA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41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6B784782-9B81-4879-9981-892E05F62F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63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3FD195DA-2964-4268-9113-E6A330E9C3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70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2D3DDDC3-9D54-473E-8F77-FF20F45CBF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49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7DCEF870-C977-49E7-AA65-077376418A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82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28BA4F29-1678-4972-9A31-D3EE1A94F0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984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18713155-4117-4932-97FA-0F30AFD1D4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906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53F1A47C-730F-4059-A545-B865EE0D71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220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F6054240-0B76-431E-BCA6-E7D2D0DAE5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37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id="{FE556FEA-1C7F-4F9F-82B0-EE47908F6AD8}"/>
                </a:ext>
              </a:extLst>
            </p:cNvPr>
            <p:cNvGrpSpPr/>
            <p:nvPr/>
          </p:nvGrpSpPr>
          <p:grpSpPr>
            <a:xfrm>
              <a:off x="4522874" y="743030"/>
              <a:ext cx="4303855" cy="269023"/>
              <a:chOff x="295922" y="370169"/>
              <a:chExt cx="4303855" cy="396000"/>
            </a:xfrm>
          </p:grpSpPr>
          <p:pic>
            <p:nvPicPr>
              <p:cNvPr id="34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DA95D1F0-6476-4AD1-9872-A57DF930721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92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8DEF3F3D-77A8-4C0A-8DFC-6417B48F56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298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088EBD9A-7C08-4486-B16D-34056E94B1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41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27EC3887-6FBB-446D-ADC5-16D64BC090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63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405771F5-7CA9-4FD8-A6A1-CACE3D5150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70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82785EF6-30CE-447F-9B0F-3A09F66D6F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49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9F820C8C-CAAF-4762-BB32-F50F9414A5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82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DF694281-BFCE-471C-AF9E-DF390B88D1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984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3DF61F92-8773-484F-BAC7-B849594A32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906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AD609743-C2BF-43EB-B793-C3CC913312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220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7FE7E1D2-7F17-4D99-8066-39D88E4817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37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7A7E652B-D2CF-4041-AEEC-110A97EFBAAF}"/>
                </a:ext>
              </a:extLst>
            </p:cNvPr>
            <p:cNvGrpSpPr/>
            <p:nvPr/>
          </p:nvGrpSpPr>
          <p:grpSpPr>
            <a:xfrm>
              <a:off x="7654367" y="743030"/>
              <a:ext cx="4303855" cy="269023"/>
              <a:chOff x="295922" y="370169"/>
              <a:chExt cx="4303855" cy="396000"/>
            </a:xfrm>
          </p:grpSpPr>
          <p:pic>
            <p:nvPicPr>
              <p:cNvPr id="23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AD7537E5-415B-4F5A-91A2-60404BD8DC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92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267A43A6-5632-41FC-B8E1-C11AB3625D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298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13A53E72-BB6A-4B94-8BF5-48666A7EE8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41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C8B36BF9-6F5A-4CC3-B264-E9E3A6AECD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63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875811FB-F11B-4F9D-8193-CCADB7858D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70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E874AF85-8A65-4C5C-9DAE-14628D5295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49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C9D0F396-8AD2-475D-9E73-6C84AD02E1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82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673BBCF2-9637-4BEB-9A45-EF26C8FB50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984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BB95BB9A-7401-4C37-80D7-D0FA49E085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906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52CBED69-C9AE-4678-A3CB-9EA5B16F33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220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156909F7-BBA5-4A6F-A69F-24E8E4F13B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37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5426F3E-C56C-4AD3-B30F-9497C71A2CDF}"/>
              </a:ext>
            </a:extLst>
          </p:cNvPr>
          <p:cNvSpPr txBox="1"/>
          <p:nvPr/>
        </p:nvSpPr>
        <p:spPr>
          <a:xfrm>
            <a:off x="226959" y="1145894"/>
            <a:ext cx="11513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1</a:t>
            </a:r>
            <a:r>
              <a:rPr lang="ru-RU" sz="2400" b="1" dirty="0"/>
              <a:t>. </a:t>
            </a:r>
            <a:r>
              <a:rPr lang="ru-RU" sz="2400" dirty="0"/>
              <a:t>Из бюджета муниципального района </a:t>
            </a:r>
            <a:r>
              <a:rPr lang="ru-RU" sz="2400" dirty="0" err="1"/>
              <a:t>Мелеузовский</a:t>
            </a:r>
            <a:r>
              <a:rPr lang="ru-RU" sz="2400" dirty="0"/>
              <a:t> район РБ </a:t>
            </a:r>
            <a:r>
              <a:rPr lang="ru-RU" sz="2400" b="1" dirty="0"/>
              <a:t>- 98,2 млн. рублей:</a:t>
            </a:r>
          </a:p>
        </p:txBody>
      </p:sp>
      <p:sp>
        <p:nvSpPr>
          <p:cNvPr id="3" name="Блок-схема: узел 2">
            <a:extLst>
              <a:ext uri="{FF2B5EF4-FFF2-40B4-BE49-F238E27FC236}">
                <a16:creationId xmlns:a16="http://schemas.microsoft.com/office/drawing/2014/main" id="{653515C5-D1EB-43E1-83F0-072B7D582E0B}"/>
              </a:ext>
            </a:extLst>
          </p:cNvPr>
          <p:cNvSpPr/>
          <p:nvPr/>
        </p:nvSpPr>
        <p:spPr>
          <a:xfrm>
            <a:off x="272403" y="1734105"/>
            <a:ext cx="2142168" cy="63512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73,м73,973</a:t>
            </a:r>
          </a:p>
        </p:txBody>
      </p:sp>
      <p:sp>
        <p:nvSpPr>
          <p:cNvPr id="4" name="Блок-схема: узел 3">
            <a:extLst>
              <a:ext uri="{FF2B5EF4-FFF2-40B4-BE49-F238E27FC236}">
                <a16:creationId xmlns:a16="http://schemas.microsoft.com/office/drawing/2014/main" id="{77802066-A027-4C1F-9798-39C473E7D55A}"/>
              </a:ext>
            </a:extLst>
          </p:cNvPr>
          <p:cNvSpPr/>
          <p:nvPr/>
        </p:nvSpPr>
        <p:spPr>
          <a:xfrm>
            <a:off x="215999" y="2369228"/>
            <a:ext cx="2166983" cy="635122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8,</a:t>
            </a:r>
          </a:p>
        </p:txBody>
      </p:sp>
      <p:sp>
        <p:nvSpPr>
          <p:cNvPr id="5" name="Блок-схема: узел 4">
            <a:extLst>
              <a:ext uri="{FF2B5EF4-FFF2-40B4-BE49-F238E27FC236}">
                <a16:creationId xmlns:a16="http://schemas.microsoft.com/office/drawing/2014/main" id="{08980311-E87D-4E45-B6A3-8A328E41E46C}"/>
              </a:ext>
            </a:extLst>
          </p:cNvPr>
          <p:cNvSpPr/>
          <p:nvPr/>
        </p:nvSpPr>
        <p:spPr>
          <a:xfrm>
            <a:off x="272405" y="3004350"/>
            <a:ext cx="2110575" cy="63512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8</a:t>
            </a:r>
          </a:p>
        </p:txBody>
      </p:sp>
      <p:sp>
        <p:nvSpPr>
          <p:cNvPr id="6" name="Блок-схема: узел 5">
            <a:extLst>
              <a:ext uri="{FF2B5EF4-FFF2-40B4-BE49-F238E27FC236}">
                <a16:creationId xmlns:a16="http://schemas.microsoft.com/office/drawing/2014/main" id="{8CDE94C1-EEE1-43CC-B65A-77C6ACBCA5FA}"/>
              </a:ext>
            </a:extLst>
          </p:cNvPr>
          <p:cNvSpPr/>
          <p:nvPr/>
        </p:nvSpPr>
        <p:spPr>
          <a:xfrm>
            <a:off x="272403" y="3639473"/>
            <a:ext cx="2110575" cy="635122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5,7</a:t>
            </a:r>
          </a:p>
        </p:txBody>
      </p:sp>
      <p:sp>
        <p:nvSpPr>
          <p:cNvPr id="8" name="Блок-схема: узел 7">
            <a:extLst>
              <a:ext uri="{FF2B5EF4-FFF2-40B4-BE49-F238E27FC236}">
                <a16:creationId xmlns:a16="http://schemas.microsoft.com/office/drawing/2014/main" id="{9BFDFC96-6038-43D1-A3E5-2260C7542057}"/>
              </a:ext>
            </a:extLst>
          </p:cNvPr>
          <p:cNvSpPr/>
          <p:nvPr/>
        </p:nvSpPr>
        <p:spPr>
          <a:xfrm>
            <a:off x="272403" y="4274595"/>
            <a:ext cx="2110575" cy="63512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2,3 млн. руб.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A8F290-1B7C-4FCB-A2E3-B38E7552869A}"/>
              </a:ext>
            </a:extLst>
          </p:cNvPr>
          <p:cNvSpPr txBox="1"/>
          <p:nvPr/>
        </p:nvSpPr>
        <p:spPr>
          <a:xfrm>
            <a:off x="576000" y="1734105"/>
            <a:ext cx="214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73,9</a:t>
            </a:r>
            <a:r>
              <a:rPr lang="ru-RU" dirty="0"/>
              <a:t> млн. руб.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0F24BB-FD09-49BB-A0D1-E87C49FAC6AB}"/>
              </a:ext>
            </a:extLst>
          </p:cNvPr>
          <p:cNvSpPr txBox="1"/>
          <p:nvPr/>
        </p:nvSpPr>
        <p:spPr>
          <a:xfrm>
            <a:off x="2529529" y="1836000"/>
            <a:ext cx="8554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дотация на выравнивание бюджетной обеспеченности поселений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DDDA712-D853-4528-92BE-701C56744228}"/>
              </a:ext>
            </a:extLst>
          </p:cNvPr>
          <p:cNvSpPr txBox="1"/>
          <p:nvPr/>
        </p:nvSpPr>
        <p:spPr>
          <a:xfrm>
            <a:off x="2520000" y="2988000"/>
            <a:ext cx="8321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иные МБТ на благоустройство, коммунальное хозяйство, охрану окружающей среды, обеспечение мер пожарной безопасности в границах сельских поселений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2C1776C-8847-40DD-A4FD-30CB80261D3A}"/>
              </a:ext>
            </a:extLst>
          </p:cNvPr>
          <p:cNvSpPr txBox="1"/>
          <p:nvPr/>
        </p:nvSpPr>
        <p:spPr>
          <a:xfrm>
            <a:off x="610721" y="4320000"/>
            <a:ext cx="1675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2,3</a:t>
            </a:r>
            <a:r>
              <a:rPr lang="ru-RU" dirty="0"/>
              <a:t> млн. руб.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C91BB07-204A-4CBC-A8C9-4AB23514769F}"/>
              </a:ext>
            </a:extLst>
          </p:cNvPr>
          <p:cNvSpPr txBox="1"/>
          <p:nvPr/>
        </p:nvSpPr>
        <p:spPr>
          <a:xfrm>
            <a:off x="2529528" y="4356000"/>
            <a:ext cx="8822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субвенция на осуществление первичного воинского учета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7378F73-6626-4706-873F-E43215E45B19}"/>
              </a:ext>
            </a:extLst>
          </p:cNvPr>
          <p:cNvSpPr txBox="1"/>
          <p:nvPr/>
        </p:nvSpPr>
        <p:spPr>
          <a:xfrm>
            <a:off x="610721" y="2412000"/>
            <a:ext cx="168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8,2</a:t>
            </a:r>
            <a:r>
              <a:rPr lang="ru-RU" dirty="0"/>
              <a:t> млн. руб.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56BD136-B7EA-4ACF-8B0D-CFC182A27D74}"/>
              </a:ext>
            </a:extLst>
          </p:cNvPr>
          <p:cNvSpPr txBox="1"/>
          <p:nvPr/>
        </p:nvSpPr>
        <p:spPr>
          <a:xfrm>
            <a:off x="610721" y="3060000"/>
            <a:ext cx="2035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8,1</a:t>
            </a:r>
            <a:r>
              <a:rPr lang="ru-RU" dirty="0"/>
              <a:t> млн. руб.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2CD5CEE-EE0A-4981-B3BB-FFA5B568CE83}"/>
              </a:ext>
            </a:extLst>
          </p:cNvPr>
          <p:cNvSpPr txBox="1"/>
          <p:nvPr/>
        </p:nvSpPr>
        <p:spPr>
          <a:xfrm>
            <a:off x="576000" y="3672000"/>
            <a:ext cx="16721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5,7</a:t>
            </a:r>
            <a:r>
              <a:rPr lang="ru-RU" dirty="0"/>
              <a:t> млн. руб.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E0B6AF6-320B-469C-BD90-59528DDF51C4}"/>
              </a:ext>
            </a:extLst>
          </p:cNvPr>
          <p:cNvSpPr txBox="1"/>
          <p:nvPr/>
        </p:nvSpPr>
        <p:spPr>
          <a:xfrm>
            <a:off x="2529528" y="2268000"/>
            <a:ext cx="8311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иные МБТ на доведение заработной платы учреждений культуры до средней заработной платы в РБ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0E4E6E4-5308-4011-AADE-3D9207F5A871}"/>
              </a:ext>
            </a:extLst>
          </p:cNvPr>
          <p:cNvSpPr txBox="1"/>
          <p:nvPr/>
        </p:nvSpPr>
        <p:spPr>
          <a:xfrm>
            <a:off x="2556000" y="3780000"/>
            <a:ext cx="8136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иные МБТ на содержание дорог местного значения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09F48DA-2FB2-41AC-AAF5-ABA48BC67396}"/>
              </a:ext>
            </a:extLst>
          </p:cNvPr>
          <p:cNvSpPr txBox="1"/>
          <p:nvPr/>
        </p:nvSpPr>
        <p:spPr>
          <a:xfrm>
            <a:off x="576001" y="5112000"/>
            <a:ext cx="10923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2. Напрямую из бюджета Республики Башкортостан бюджету городского поселения город Мелеуз – </a:t>
            </a:r>
            <a:r>
              <a:rPr lang="ru-RU" sz="2400" b="1" dirty="0"/>
              <a:t>19,7 млн. рублей:</a:t>
            </a:r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id="{0680EF4E-C529-4193-A2FB-8D37844AE85C}"/>
              </a:ext>
            </a:extLst>
          </p:cNvPr>
          <p:cNvSpPr/>
          <p:nvPr/>
        </p:nvSpPr>
        <p:spPr>
          <a:xfrm>
            <a:off x="272403" y="6001204"/>
            <a:ext cx="2314105" cy="63512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19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E403D1A-9259-4BF3-9104-DA92189B6351}"/>
              </a:ext>
            </a:extLst>
          </p:cNvPr>
          <p:cNvSpPr txBox="1"/>
          <p:nvPr/>
        </p:nvSpPr>
        <p:spPr>
          <a:xfrm>
            <a:off x="648000" y="6012000"/>
            <a:ext cx="1880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19,7</a:t>
            </a:r>
            <a:r>
              <a:rPr lang="ru-RU" dirty="0"/>
              <a:t> млн. руб.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383AF23-AAC8-4C31-A397-C6594C2FD104}"/>
              </a:ext>
            </a:extLst>
          </p:cNvPr>
          <p:cNvSpPr txBox="1"/>
          <p:nvPr/>
        </p:nvSpPr>
        <p:spPr>
          <a:xfrm>
            <a:off x="2700000" y="6012000"/>
            <a:ext cx="7680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иные МБТ на реализацию программ формирования современной городской среды</a:t>
            </a:r>
          </a:p>
        </p:txBody>
      </p:sp>
    </p:spTree>
    <p:extLst>
      <p:ext uri="{BB962C8B-B14F-4D97-AF65-F5344CB8AC3E}">
        <p14:creationId xmlns:p14="http://schemas.microsoft.com/office/powerpoint/2010/main" val="1153774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6B743A9-F4A7-4188-89AC-C0FAE688E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944" y="1082975"/>
            <a:ext cx="4945586" cy="4945586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4373472" y="1949795"/>
            <a:ext cx="671003" cy="66120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-2511"/>
            <a:ext cx="12191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На что еще потратят деньги в 2022 году?</a:t>
            </a:r>
          </a:p>
        </p:txBody>
      </p:sp>
      <p:sp>
        <p:nvSpPr>
          <p:cNvPr id="17" name="Овал 16"/>
          <p:cNvSpPr/>
          <p:nvPr/>
        </p:nvSpPr>
        <p:spPr>
          <a:xfrm flipV="1">
            <a:off x="6488561" y="1948160"/>
            <a:ext cx="658966" cy="638148"/>
          </a:xfrm>
          <a:prstGeom prst="ellipse">
            <a:avLst/>
          </a:prstGeom>
          <a:solidFill>
            <a:srgbClr val="9751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996000" y="4212000"/>
            <a:ext cx="683583" cy="65644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804000" y="4212000"/>
            <a:ext cx="683584" cy="6739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7452000" y="1728000"/>
            <a:ext cx="51754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Муниципальные пожарные команды </a:t>
            </a:r>
          </a:p>
          <a:p>
            <a:r>
              <a:rPr lang="ru-RU" sz="2000" dirty="0"/>
              <a:t>в сельских населенных пунктах – </a:t>
            </a:r>
          </a:p>
          <a:p>
            <a:r>
              <a:rPr lang="ru-RU" sz="2000" dirty="0"/>
              <a:t>24,2  млн. рублей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8000" y="2880000"/>
            <a:ext cx="36611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Сфера архитектуры и градостроительства –</a:t>
            </a:r>
            <a:endParaRPr lang="en-US" sz="2000" dirty="0"/>
          </a:p>
          <a:p>
            <a:r>
              <a:rPr lang="ru-RU" sz="2000" dirty="0"/>
              <a:t>10,5 млн. рублей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053658-576A-4C68-B8A9-B8D71446A2FC}"/>
              </a:ext>
            </a:extLst>
          </p:cNvPr>
          <p:cNvSpPr txBox="1"/>
          <p:nvPr/>
        </p:nvSpPr>
        <p:spPr>
          <a:xfrm>
            <a:off x="972000" y="4068000"/>
            <a:ext cx="3513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Содержание Единой </a:t>
            </a:r>
          </a:p>
          <a:p>
            <a:r>
              <a:rPr lang="ru-RU" sz="2000" dirty="0"/>
              <a:t>дежурно-диспетчерской службы –</a:t>
            </a:r>
          </a:p>
          <a:p>
            <a:r>
              <a:rPr lang="ru-RU" sz="2000" dirty="0"/>
              <a:t>5,1 млн. рублей</a:t>
            </a: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FFD86CBF-4FA5-472E-86B1-0A918D60D3FA}"/>
              </a:ext>
            </a:extLst>
          </p:cNvPr>
          <p:cNvGrpSpPr/>
          <p:nvPr/>
        </p:nvGrpSpPr>
        <p:grpSpPr>
          <a:xfrm>
            <a:off x="226959" y="653869"/>
            <a:ext cx="11513723" cy="187073"/>
            <a:chOff x="233778" y="743030"/>
            <a:chExt cx="11724444" cy="269024"/>
          </a:xfrm>
        </p:grpSpPr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id="{641942FF-2387-4889-8C1F-9ACB45F88316}"/>
                </a:ext>
              </a:extLst>
            </p:cNvPr>
            <p:cNvGrpSpPr/>
            <p:nvPr/>
          </p:nvGrpSpPr>
          <p:grpSpPr>
            <a:xfrm>
              <a:off x="233778" y="743031"/>
              <a:ext cx="4303855" cy="269023"/>
              <a:chOff x="295922" y="370169"/>
              <a:chExt cx="4303855" cy="396000"/>
            </a:xfrm>
          </p:grpSpPr>
          <p:pic>
            <p:nvPicPr>
              <p:cNvPr id="52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B6BB9FA6-38F2-49D3-9716-6A0CE73FF2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92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38E831B9-2DCE-41C4-A7B3-9A716D4A5D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298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015D40DF-7440-4C61-9F4D-3EE120AB25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41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38832585-C6B0-4ABD-AFBB-F403773CDF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63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1C9982C6-7C5B-4F71-BAFD-010367CF8D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70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3ABA5603-0F3B-46F3-B56C-7610C80B74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49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6D40D779-B329-4A6A-BE4C-CFFEA0E6FE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82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F249DC03-4907-4A74-BD80-0B5FA527EF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984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9C37A75B-FE2B-4AAA-9160-CDF9F77492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906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2DA75F10-C854-432E-BC5B-4D3DDC7BE7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220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22D9A0B1-5483-4649-A6B9-D190D7027A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37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814A37EC-9514-4498-BE1A-6E53C432F819}"/>
                </a:ext>
              </a:extLst>
            </p:cNvPr>
            <p:cNvGrpSpPr/>
            <p:nvPr/>
          </p:nvGrpSpPr>
          <p:grpSpPr>
            <a:xfrm>
              <a:off x="4522874" y="743030"/>
              <a:ext cx="4303855" cy="269023"/>
              <a:chOff x="295922" y="370169"/>
              <a:chExt cx="4303855" cy="396000"/>
            </a:xfrm>
          </p:grpSpPr>
          <p:pic>
            <p:nvPicPr>
              <p:cNvPr id="41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7BE2EDA9-2B1A-4706-A9F2-A23505E88F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92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6186A7F5-A540-4D54-9DCC-9BFF977FF4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298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B8377736-BA10-4F66-B3AE-2E06C139CB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41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BD3CF568-17BC-48F6-8FA4-1AD2EE13AD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63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65A7744B-1D28-433B-90A8-53A5A48DA6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70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CD08AAB4-1880-4821-AA26-AAED0A1347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49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29E87BB8-EE19-4B77-A1F4-D740912428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82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235AA1D7-D313-4065-A34A-034F3907C1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984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2B6F5760-F6C8-4E67-9947-2EF519BFAA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906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C1C7B34C-1B1D-47A5-A798-ACB2EE78BB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220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DCF73A31-FFC4-4671-95B5-380668FB124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37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9" name="Группа 28">
              <a:extLst>
                <a:ext uri="{FF2B5EF4-FFF2-40B4-BE49-F238E27FC236}">
                  <a16:creationId xmlns:a16="http://schemas.microsoft.com/office/drawing/2014/main" id="{9686E8DA-888B-40DF-9065-947A058A4B05}"/>
                </a:ext>
              </a:extLst>
            </p:cNvPr>
            <p:cNvGrpSpPr/>
            <p:nvPr/>
          </p:nvGrpSpPr>
          <p:grpSpPr>
            <a:xfrm>
              <a:off x="7654367" y="743030"/>
              <a:ext cx="4303855" cy="269023"/>
              <a:chOff x="295922" y="370169"/>
              <a:chExt cx="4303855" cy="396000"/>
            </a:xfrm>
          </p:grpSpPr>
          <p:pic>
            <p:nvPicPr>
              <p:cNvPr id="30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1AA1A9E3-2362-4AF2-9B5E-02947DB985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92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6E13E491-FFDF-4724-8F03-1FA14D7594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298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A45B04FA-5330-4795-8F14-10A6E00271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41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67C43F2D-1694-40B4-BC52-BFB4D74D6B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63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48AA635A-40EA-4FFD-BC86-CCAD008478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70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16C0B29F-1854-4EBF-A050-949C18A203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49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01DBC30D-BB66-47D3-834A-8CE14A8AEA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82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6A804157-C34E-4D4E-A508-90914E5965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984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31DFF7A2-9DC3-429B-B3C1-9F6E03A130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906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3A5ABEF8-9DC0-465D-A2C1-01F4C3DCF7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220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8DAF83A5-47BC-41E2-B40D-00613A2861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37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24ABC13D-9877-4377-9132-F379FBF64ABF}"/>
              </a:ext>
            </a:extLst>
          </p:cNvPr>
          <p:cNvSpPr txBox="1"/>
          <p:nvPr/>
        </p:nvSpPr>
        <p:spPr>
          <a:xfrm>
            <a:off x="720000" y="1584000"/>
            <a:ext cx="405579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sz="2000" dirty="0"/>
              <a:t>Молодежные клубы по месту жительства – 13,1 млн. рублей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430C208-CF79-461E-9822-0858D202F13E}"/>
              </a:ext>
            </a:extLst>
          </p:cNvPr>
          <p:cNvSpPr/>
          <p:nvPr/>
        </p:nvSpPr>
        <p:spPr>
          <a:xfrm>
            <a:off x="3936234" y="4909840"/>
            <a:ext cx="3695055" cy="58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CF5FD8-30EF-415E-8259-4C4424A85FE0}"/>
              </a:ext>
            </a:extLst>
          </p:cNvPr>
          <p:cNvSpPr txBox="1"/>
          <p:nvPr/>
        </p:nvSpPr>
        <p:spPr>
          <a:xfrm>
            <a:off x="7704000" y="4068000"/>
            <a:ext cx="46097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Поддержка субъектов малого и среднего предпринимательства – </a:t>
            </a:r>
          </a:p>
          <a:p>
            <a:r>
              <a:rPr lang="ru-RU" sz="2000" dirty="0"/>
              <a:t>2,4 млн. рублей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FA173DB2-FD46-41BA-8234-646FD1B42A53}"/>
              </a:ext>
            </a:extLst>
          </p:cNvPr>
          <p:cNvSpPr/>
          <p:nvPr/>
        </p:nvSpPr>
        <p:spPr>
          <a:xfrm>
            <a:off x="3753132" y="2730780"/>
            <a:ext cx="955841" cy="772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8B887955-12C8-4700-B935-3CA9F8A4B3EC}"/>
              </a:ext>
            </a:extLst>
          </p:cNvPr>
          <p:cNvSpPr/>
          <p:nvPr/>
        </p:nvSpPr>
        <p:spPr>
          <a:xfrm>
            <a:off x="3753132" y="3060000"/>
            <a:ext cx="671002" cy="677670"/>
          </a:xfrm>
          <a:prstGeom prst="ellipse">
            <a:avLst/>
          </a:prstGeom>
          <a:solidFill>
            <a:srgbClr val="98F4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7E06B33D-DBBE-4746-85E2-A47ACD105FB7}"/>
              </a:ext>
            </a:extLst>
          </p:cNvPr>
          <p:cNvSpPr/>
          <p:nvPr/>
        </p:nvSpPr>
        <p:spPr>
          <a:xfrm>
            <a:off x="6730248" y="2669962"/>
            <a:ext cx="955841" cy="772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84923" y="3024000"/>
            <a:ext cx="4241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Средства массовой информации – </a:t>
            </a:r>
          </a:p>
          <a:p>
            <a:r>
              <a:rPr lang="ru-RU" sz="2000" dirty="0"/>
              <a:t>5,3 млн. рублей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85A133D6-CC02-430C-B134-2419AEEA3584}"/>
              </a:ext>
            </a:extLst>
          </p:cNvPr>
          <p:cNvSpPr/>
          <p:nvPr/>
        </p:nvSpPr>
        <p:spPr>
          <a:xfrm>
            <a:off x="6990348" y="3060000"/>
            <a:ext cx="665263" cy="65456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95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E8C3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Line 7"/>
          <p:cNvSpPr>
            <a:spLocks noChangeShapeType="1"/>
          </p:cNvSpPr>
          <p:nvPr/>
        </p:nvSpPr>
        <p:spPr bwMode="auto">
          <a:xfrm>
            <a:off x="2640013" y="2997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5" name="Rectangle 8"/>
          <p:cNvSpPr>
            <a:spLocks noChangeArrowheads="1"/>
          </p:cNvSpPr>
          <p:nvPr/>
        </p:nvSpPr>
        <p:spPr bwMode="auto">
          <a:xfrm>
            <a:off x="1992313" y="3648075"/>
            <a:ext cx="8496300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Arial" panose="020B0604020202020204" pitchFamily="34" charset="0"/>
              </a:rPr>
              <a:t>                                 </a:t>
            </a:r>
          </a:p>
        </p:txBody>
      </p:sp>
      <p:sp>
        <p:nvSpPr>
          <p:cNvPr id="35846" name="TextBox 1"/>
          <p:cNvSpPr txBox="1">
            <a:spLocks noChangeArrowheads="1"/>
          </p:cNvSpPr>
          <p:nvPr/>
        </p:nvSpPr>
        <p:spPr bwMode="auto">
          <a:xfrm>
            <a:off x="2278064" y="2862263"/>
            <a:ext cx="78501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4800" b="1" i="1" dirty="0">
                <a:solidFill>
                  <a:schemeClr val="tx1"/>
                </a:solidFill>
                <a:latin typeface="Arial" panose="020B0604020202020204" pitchFamily="34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794851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DB485629-73E2-4084-9861-4A5AE50AB2AD}"/>
              </a:ext>
            </a:extLst>
          </p:cNvPr>
          <p:cNvGrpSpPr/>
          <p:nvPr/>
        </p:nvGrpSpPr>
        <p:grpSpPr>
          <a:xfrm>
            <a:off x="255016" y="893652"/>
            <a:ext cx="11724444" cy="170023"/>
            <a:chOff x="233778" y="743030"/>
            <a:chExt cx="11724444" cy="269024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DE8515C1-E401-49AB-B961-9E4093E9BFB0}"/>
                </a:ext>
              </a:extLst>
            </p:cNvPr>
            <p:cNvGrpSpPr/>
            <p:nvPr/>
          </p:nvGrpSpPr>
          <p:grpSpPr>
            <a:xfrm>
              <a:off x="233778" y="743031"/>
              <a:ext cx="4303855" cy="269023"/>
              <a:chOff x="295922" y="370169"/>
              <a:chExt cx="4303855" cy="396000"/>
            </a:xfrm>
          </p:grpSpPr>
          <p:pic>
            <p:nvPicPr>
              <p:cNvPr id="30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49011FD6-E1A7-4B7B-A3D0-ECFCA5C932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92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BA2F9418-C623-4E11-8057-36EC5A51F3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298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5DFE3832-DE8A-44F2-AA38-77EEC551FD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41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061B5489-3B21-4200-B471-2F51D117C8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63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7692CB52-92AF-4C8C-9EC1-D3FAA457E4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70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AD404C32-5AB7-4E87-AFD2-FAF48A87FD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49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8F352504-01FD-4D3B-85AA-7BF67428A6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82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EEA23511-4C94-4FD9-967A-E26E633687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984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173C1AD7-A797-4168-93A6-7B629103B2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906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EB49DBCA-2860-4D6C-9433-761333C281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220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657381BF-AFF3-48B5-B2F5-40173A1450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37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8ED8C87E-9C54-417B-B5E4-C5A157A47A11}"/>
                </a:ext>
              </a:extLst>
            </p:cNvPr>
            <p:cNvGrpSpPr/>
            <p:nvPr/>
          </p:nvGrpSpPr>
          <p:grpSpPr>
            <a:xfrm>
              <a:off x="4522874" y="743030"/>
              <a:ext cx="4303855" cy="269023"/>
              <a:chOff x="295922" y="370169"/>
              <a:chExt cx="4303855" cy="396000"/>
            </a:xfrm>
          </p:grpSpPr>
          <p:pic>
            <p:nvPicPr>
              <p:cNvPr id="19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79674ED7-CE7D-4B27-9550-A2F76F2BE7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92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790E0CC4-F960-426B-88C8-7AF864BD4D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298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46267954-46BD-4854-8E7B-E01C718282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41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FCF6760E-556B-436E-93B2-E79D0C79AA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63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AFA1E8F6-A778-446B-821D-DFF4E87F41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70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84F8D78C-F64B-4A90-8DA9-AD394563E4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49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0902FC75-5DC2-4C9F-B9EF-A86D424ED3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82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53AC9AB6-92FF-4C3D-8E01-CD69B84146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984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0FDF4492-09A8-4A68-A46F-2FDDD5462B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906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3A2B0727-FBFF-4A04-B887-F3241A82A9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220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98A28003-3714-4098-9B11-CD6C2DF8AE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37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7531BA63-88C7-4D15-B072-A39D4747A27C}"/>
                </a:ext>
              </a:extLst>
            </p:cNvPr>
            <p:cNvGrpSpPr/>
            <p:nvPr/>
          </p:nvGrpSpPr>
          <p:grpSpPr>
            <a:xfrm>
              <a:off x="7654367" y="743030"/>
              <a:ext cx="4303855" cy="269023"/>
              <a:chOff x="295922" y="370169"/>
              <a:chExt cx="4303855" cy="396000"/>
            </a:xfrm>
          </p:grpSpPr>
          <p:pic>
            <p:nvPicPr>
              <p:cNvPr id="8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B42B5982-945C-4B7B-AEB3-52807FDD01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92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4EC71917-3612-4A37-8AA0-D66C4FCCA74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298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5CBB23E2-66C2-49E7-9F22-DAEA054668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41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B3CBC36D-E473-473A-99BA-30B292F74D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63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5C7C4331-D6E6-44FA-8702-08AA4744A3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70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A58F9230-4B83-4432-A635-FE0DDF3FC5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49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B6A56342-20F8-49B1-8247-1D27E2F1A7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82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3C8B9D11-F9C4-4B75-B441-144A0F6D2A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984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1945C678-B4E0-4FEB-9E02-26DB27A3AF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906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080CB2EB-E7DE-472F-A19C-EE00730AD14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220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43122D19-B63D-4662-BD97-A61874338C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37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F768F73A-513C-40BC-93B4-149D42F0E522}"/>
              </a:ext>
            </a:extLst>
          </p:cNvPr>
          <p:cNvSpPr txBox="1"/>
          <p:nvPr/>
        </p:nvSpPr>
        <p:spPr>
          <a:xfrm>
            <a:off x="141767" y="-15569"/>
            <a:ext cx="1190846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70C0"/>
                </a:solidFill>
              </a:rPr>
              <a:t>Основные параметры консолидированного бюджета муниципального района Мелеузовский район РБ на 2022-2024г., </a:t>
            </a:r>
            <a:r>
              <a:rPr lang="ru-RU" sz="2400" dirty="0" err="1">
                <a:solidFill>
                  <a:srgbClr val="0070C0"/>
                </a:solidFill>
              </a:rPr>
              <a:t>млн.руб</a:t>
            </a:r>
            <a:r>
              <a:rPr lang="ru-RU" sz="2400" dirty="0">
                <a:solidFill>
                  <a:srgbClr val="0070C0"/>
                </a:solidFill>
              </a:rPr>
              <a:t>.</a:t>
            </a:r>
          </a:p>
        </p:txBody>
      </p:sp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id="{BECAF89E-C03A-47A2-A880-CA86A58A938B}"/>
              </a:ext>
            </a:extLst>
          </p:cNvPr>
          <p:cNvGrpSpPr/>
          <p:nvPr/>
        </p:nvGrpSpPr>
        <p:grpSpPr>
          <a:xfrm>
            <a:off x="-232735" y="2382856"/>
            <a:ext cx="3806543" cy="2931691"/>
            <a:chOff x="379401" y="1339137"/>
            <a:chExt cx="3806543" cy="2931691"/>
          </a:xfrm>
        </p:grpSpPr>
        <p:grpSp>
          <p:nvGrpSpPr>
            <p:cNvPr id="63" name="Группа 62">
              <a:extLst>
                <a:ext uri="{FF2B5EF4-FFF2-40B4-BE49-F238E27FC236}">
                  <a16:creationId xmlns:a16="http://schemas.microsoft.com/office/drawing/2014/main" id="{7BFCA87E-544E-40BE-BDF9-764FC0D0F099}"/>
                </a:ext>
              </a:extLst>
            </p:cNvPr>
            <p:cNvGrpSpPr/>
            <p:nvPr/>
          </p:nvGrpSpPr>
          <p:grpSpPr>
            <a:xfrm>
              <a:off x="379401" y="1339137"/>
              <a:ext cx="3801309" cy="2931691"/>
              <a:chOff x="526107" y="1388972"/>
              <a:chExt cx="3801309" cy="2931691"/>
            </a:xfrm>
          </p:grpSpPr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7A216D8-76F7-45B8-B7BF-9F94CEB99F68}"/>
                  </a:ext>
                </a:extLst>
              </p:cNvPr>
              <p:cNvSpPr txBox="1"/>
              <p:nvPr/>
            </p:nvSpPr>
            <p:spPr>
              <a:xfrm>
                <a:off x="1008725" y="3258369"/>
                <a:ext cx="777513" cy="307777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/>
                  <a:t>доходы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34520CD-D97A-4E85-AD37-FFADAD3A2633}"/>
                  </a:ext>
                </a:extLst>
              </p:cNvPr>
              <p:cNvSpPr txBox="1"/>
              <p:nvPr/>
            </p:nvSpPr>
            <p:spPr>
              <a:xfrm>
                <a:off x="2950687" y="2799650"/>
                <a:ext cx="951586" cy="307777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/>
                  <a:t>расходы</a:t>
                </a:r>
              </a:p>
            </p:txBody>
          </p: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A6B405-ADB1-4AB0-8A22-D6545AAF906F}"/>
                  </a:ext>
                </a:extLst>
              </p:cNvPr>
              <p:cNvSpPr txBox="1"/>
              <p:nvPr/>
            </p:nvSpPr>
            <p:spPr>
              <a:xfrm>
                <a:off x="1060620" y="1388972"/>
                <a:ext cx="2591381" cy="646331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/>
                  <a:t>Утвержденный план на 2021г.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C3D0D34-8A48-4B47-A4C6-F73B1A73B6D2}"/>
                  </a:ext>
                </a:extLst>
              </p:cNvPr>
              <p:cNvSpPr txBox="1"/>
              <p:nvPr/>
            </p:nvSpPr>
            <p:spPr>
              <a:xfrm>
                <a:off x="1558513" y="3858998"/>
                <a:ext cx="1555328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dirty="0"/>
                  <a:t>консолидированный бюджет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B0C58DE-3769-4925-B850-221987AD4B0A}"/>
                  </a:ext>
                </a:extLst>
              </p:cNvPr>
              <p:cNvSpPr txBox="1"/>
              <p:nvPr/>
            </p:nvSpPr>
            <p:spPr>
              <a:xfrm>
                <a:off x="526107" y="2894553"/>
                <a:ext cx="18172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/>
                  <a:t>2146,8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CD78F67-E77A-4145-AB4B-7D23383E2DAE}"/>
                  </a:ext>
                </a:extLst>
              </p:cNvPr>
              <p:cNvSpPr txBox="1"/>
              <p:nvPr/>
            </p:nvSpPr>
            <p:spPr>
              <a:xfrm>
                <a:off x="2510191" y="2444036"/>
                <a:ext cx="18172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/>
                  <a:t>2176,8</a:t>
                </a:r>
              </a:p>
            </p:txBody>
          </p:sp>
          <p:sp>
            <p:nvSpPr>
              <p:cNvPr id="49" name="Правая фигурная скобка 48">
                <a:extLst>
                  <a:ext uri="{FF2B5EF4-FFF2-40B4-BE49-F238E27FC236}">
                    <a16:creationId xmlns:a16="http://schemas.microsoft.com/office/drawing/2014/main" id="{15ADECBF-C9FB-430C-A8C1-1FF353DA9F74}"/>
                  </a:ext>
                </a:extLst>
              </p:cNvPr>
              <p:cNvSpPr/>
              <p:nvPr/>
            </p:nvSpPr>
            <p:spPr>
              <a:xfrm rot="16200000">
                <a:off x="2079841" y="2907675"/>
                <a:ext cx="512678" cy="1555327"/>
              </a:xfrm>
              <a:prstGeom prst="rightBrace">
                <a:avLst>
                  <a:gd name="adj1" fmla="val 107345"/>
                  <a:gd name="adj2" fmla="val 50520"/>
                </a:avLst>
              </a:prstGeom>
              <a:solidFill>
                <a:schemeClr val="bg1"/>
              </a:solidFill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b="1"/>
              </a:p>
            </p:txBody>
          </p:sp>
          <p:cxnSp>
            <p:nvCxnSpPr>
              <p:cNvPr id="51" name="Прямая соединительная линия 50">
                <a:extLst>
                  <a:ext uri="{FF2B5EF4-FFF2-40B4-BE49-F238E27FC236}">
                    <a16:creationId xmlns:a16="http://schemas.microsoft.com/office/drawing/2014/main" id="{67CDD400-9F68-4D22-8892-6D615B127960}"/>
                  </a:ext>
                </a:extLst>
              </p:cNvPr>
              <p:cNvCxnSpPr>
                <a:cxnSpLocks/>
                <a:endCxn id="97" idx="4"/>
              </p:cNvCxnSpPr>
              <p:nvPr/>
            </p:nvCxnSpPr>
            <p:spPr>
              <a:xfrm flipV="1">
                <a:off x="1776296" y="3158095"/>
                <a:ext cx="1426842" cy="290158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1" name="Группа 100">
              <a:extLst>
                <a:ext uri="{FF2B5EF4-FFF2-40B4-BE49-F238E27FC236}">
                  <a16:creationId xmlns:a16="http://schemas.microsoft.com/office/drawing/2014/main" id="{D796D351-C927-47D4-B1B2-06EB605E81C8}"/>
                </a:ext>
              </a:extLst>
            </p:cNvPr>
            <p:cNvGrpSpPr/>
            <p:nvPr/>
          </p:nvGrpSpPr>
          <p:grpSpPr>
            <a:xfrm>
              <a:off x="1454007" y="3108260"/>
              <a:ext cx="2731937" cy="455272"/>
              <a:chOff x="1454007" y="3108260"/>
              <a:chExt cx="2731937" cy="455272"/>
            </a:xfrm>
          </p:grpSpPr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2A9CFF70-A17C-4D26-99D3-EFC91A21402D}"/>
                  </a:ext>
                </a:extLst>
              </p:cNvPr>
              <p:cNvSpPr txBox="1"/>
              <p:nvPr/>
            </p:nvSpPr>
            <p:spPr>
              <a:xfrm>
                <a:off x="1454007" y="3255755"/>
                <a:ext cx="273193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>
                    <a:solidFill>
                      <a:srgbClr val="FF0000"/>
                    </a:solidFill>
                  </a:rPr>
                  <a:t>дефицит -30,0 </a:t>
                </a:r>
              </a:p>
            </p:txBody>
          </p:sp>
          <p:sp>
            <p:nvSpPr>
              <p:cNvPr id="97" name="Равнобедренный треугольник 96">
                <a:extLst>
                  <a:ext uri="{FF2B5EF4-FFF2-40B4-BE49-F238E27FC236}">
                    <a16:creationId xmlns:a16="http://schemas.microsoft.com/office/drawing/2014/main" id="{3AB9AFA5-C0E0-4835-B7AE-A2CE96FB2EB9}"/>
                  </a:ext>
                </a:extLst>
              </p:cNvPr>
              <p:cNvSpPr/>
              <p:nvPr/>
            </p:nvSpPr>
            <p:spPr>
              <a:xfrm rot="16200000">
                <a:off x="2510727" y="2763105"/>
                <a:ext cx="200550" cy="890859"/>
              </a:xfrm>
              <a:prstGeom prst="triangle">
                <a:avLst>
                  <a:gd name="adj" fmla="val 0"/>
                </a:avLst>
              </a:prstGeom>
              <a:pattFill prst="pct70">
                <a:fgClr>
                  <a:srgbClr val="FF0000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32" name="Группа 131">
            <a:extLst>
              <a:ext uri="{FF2B5EF4-FFF2-40B4-BE49-F238E27FC236}">
                <a16:creationId xmlns:a16="http://schemas.microsoft.com/office/drawing/2014/main" id="{1868D02A-D787-420E-9B0E-E9A34935C106}"/>
              </a:ext>
            </a:extLst>
          </p:cNvPr>
          <p:cNvGrpSpPr/>
          <p:nvPr/>
        </p:nvGrpSpPr>
        <p:grpSpPr>
          <a:xfrm>
            <a:off x="2992384" y="2359523"/>
            <a:ext cx="3761531" cy="2889507"/>
            <a:chOff x="424413" y="1381321"/>
            <a:chExt cx="3761531" cy="2889507"/>
          </a:xfrm>
        </p:grpSpPr>
        <p:grpSp>
          <p:nvGrpSpPr>
            <p:cNvPr id="133" name="Группа 132">
              <a:extLst>
                <a:ext uri="{FF2B5EF4-FFF2-40B4-BE49-F238E27FC236}">
                  <a16:creationId xmlns:a16="http://schemas.microsoft.com/office/drawing/2014/main" id="{1AA803B5-3032-4A87-BE59-8B98BB6C6FE5}"/>
                </a:ext>
              </a:extLst>
            </p:cNvPr>
            <p:cNvGrpSpPr/>
            <p:nvPr/>
          </p:nvGrpSpPr>
          <p:grpSpPr>
            <a:xfrm>
              <a:off x="424413" y="1381321"/>
              <a:ext cx="3698889" cy="2889507"/>
              <a:chOff x="571119" y="1431156"/>
              <a:chExt cx="3698889" cy="2889507"/>
            </a:xfrm>
          </p:grpSpPr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8171223F-DFA0-4EBD-BBFD-708CDFD86ECF}"/>
                  </a:ext>
                </a:extLst>
              </p:cNvPr>
              <p:cNvSpPr txBox="1"/>
              <p:nvPr/>
            </p:nvSpPr>
            <p:spPr>
              <a:xfrm>
                <a:off x="1043012" y="3406382"/>
                <a:ext cx="777513" cy="307777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/>
                  <a:t>доходы</a:t>
                </a:r>
              </a:p>
            </p:txBody>
          </p: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DDCA8C34-93A2-4217-8E78-85691F7263C3}"/>
                  </a:ext>
                </a:extLst>
              </p:cNvPr>
              <p:cNvSpPr txBox="1"/>
              <p:nvPr/>
            </p:nvSpPr>
            <p:spPr>
              <a:xfrm>
                <a:off x="2830350" y="2813727"/>
                <a:ext cx="951586" cy="307777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/>
                  <a:t>расходы</a:t>
                </a:r>
              </a:p>
            </p:txBody>
          </p:sp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D5F0F950-3CB3-4C9C-ACC6-31B9BA946EC4}"/>
                  </a:ext>
                </a:extLst>
              </p:cNvPr>
              <p:cNvSpPr txBox="1"/>
              <p:nvPr/>
            </p:nvSpPr>
            <p:spPr>
              <a:xfrm>
                <a:off x="1006648" y="1431156"/>
                <a:ext cx="2775288" cy="36933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/>
                  <a:t>2022г.</a:t>
                </a:r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5ABB9B8D-00C2-4712-8DC3-2A302BE730FA}"/>
                  </a:ext>
                </a:extLst>
              </p:cNvPr>
              <p:cNvSpPr txBox="1"/>
              <p:nvPr/>
            </p:nvSpPr>
            <p:spPr>
              <a:xfrm>
                <a:off x="1558513" y="3858998"/>
                <a:ext cx="1555328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dirty="0"/>
                  <a:t>консолидированный бюджет</a:t>
                </a:r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59A03EC6-9CF6-4A5C-B6EC-9DDA332D56BE}"/>
                  </a:ext>
                </a:extLst>
              </p:cNvPr>
              <p:cNvSpPr txBox="1"/>
              <p:nvPr/>
            </p:nvSpPr>
            <p:spPr>
              <a:xfrm>
                <a:off x="571119" y="3104997"/>
                <a:ext cx="18172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/>
                  <a:t>2135,5</a:t>
                </a:r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7DD79B14-0853-4B36-9DCC-1D2979CFFD83}"/>
                  </a:ext>
                </a:extLst>
              </p:cNvPr>
              <p:cNvSpPr txBox="1"/>
              <p:nvPr/>
            </p:nvSpPr>
            <p:spPr>
              <a:xfrm>
                <a:off x="2452783" y="2447153"/>
                <a:ext cx="18172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/>
                  <a:t>2175,1</a:t>
                </a:r>
              </a:p>
            </p:txBody>
          </p:sp>
          <p:sp>
            <p:nvSpPr>
              <p:cNvPr id="143" name="Правая фигурная скобка 142">
                <a:extLst>
                  <a:ext uri="{FF2B5EF4-FFF2-40B4-BE49-F238E27FC236}">
                    <a16:creationId xmlns:a16="http://schemas.microsoft.com/office/drawing/2014/main" id="{009DB6D8-4A94-40A4-AA9F-A7AB7723585A}"/>
                  </a:ext>
                </a:extLst>
              </p:cNvPr>
              <p:cNvSpPr/>
              <p:nvPr/>
            </p:nvSpPr>
            <p:spPr>
              <a:xfrm rot="16200000">
                <a:off x="2079841" y="2907675"/>
                <a:ext cx="512678" cy="1555327"/>
              </a:xfrm>
              <a:prstGeom prst="rightBrace">
                <a:avLst>
                  <a:gd name="adj1" fmla="val 107345"/>
                  <a:gd name="adj2" fmla="val 50520"/>
                </a:avLst>
              </a:prstGeom>
              <a:solidFill>
                <a:schemeClr val="bg1"/>
              </a:solidFill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b="1"/>
              </a:p>
            </p:txBody>
          </p:sp>
          <p:cxnSp>
            <p:nvCxnSpPr>
              <p:cNvPr id="144" name="Прямая соединительная линия 143">
                <a:extLst>
                  <a:ext uri="{FF2B5EF4-FFF2-40B4-BE49-F238E27FC236}">
                    <a16:creationId xmlns:a16="http://schemas.microsoft.com/office/drawing/2014/main" id="{9484B520-188B-4FB8-99C3-C287712E383C}"/>
                  </a:ext>
                </a:extLst>
              </p:cNvPr>
              <p:cNvCxnSpPr>
                <a:cxnSpLocks/>
                <a:endCxn id="136" idx="4"/>
              </p:cNvCxnSpPr>
              <p:nvPr/>
            </p:nvCxnSpPr>
            <p:spPr>
              <a:xfrm flipV="1">
                <a:off x="1776296" y="3158095"/>
                <a:ext cx="1426842" cy="290158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4" name="Группа 133">
              <a:extLst>
                <a:ext uri="{FF2B5EF4-FFF2-40B4-BE49-F238E27FC236}">
                  <a16:creationId xmlns:a16="http://schemas.microsoft.com/office/drawing/2014/main" id="{2673B42F-70FF-4834-89DB-4C8748900758}"/>
                </a:ext>
              </a:extLst>
            </p:cNvPr>
            <p:cNvGrpSpPr/>
            <p:nvPr/>
          </p:nvGrpSpPr>
          <p:grpSpPr>
            <a:xfrm>
              <a:off x="1454007" y="3108260"/>
              <a:ext cx="2731937" cy="455272"/>
              <a:chOff x="1454007" y="3108260"/>
              <a:chExt cx="2731937" cy="455272"/>
            </a:xfrm>
          </p:grpSpPr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878E4339-0C88-4184-85D4-2FA18F40134C}"/>
                  </a:ext>
                </a:extLst>
              </p:cNvPr>
              <p:cNvSpPr txBox="1"/>
              <p:nvPr/>
            </p:nvSpPr>
            <p:spPr>
              <a:xfrm>
                <a:off x="1454007" y="3255755"/>
                <a:ext cx="273193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>
                    <a:solidFill>
                      <a:srgbClr val="FF0000"/>
                    </a:solidFill>
                  </a:rPr>
                  <a:t>дефицит -39,6 </a:t>
                </a:r>
              </a:p>
            </p:txBody>
          </p:sp>
          <p:sp>
            <p:nvSpPr>
              <p:cNvPr id="136" name="Равнобедренный треугольник 135">
                <a:extLst>
                  <a:ext uri="{FF2B5EF4-FFF2-40B4-BE49-F238E27FC236}">
                    <a16:creationId xmlns:a16="http://schemas.microsoft.com/office/drawing/2014/main" id="{95A5A5D1-9E6D-4A89-BC61-CD54A2495B98}"/>
                  </a:ext>
                </a:extLst>
              </p:cNvPr>
              <p:cNvSpPr/>
              <p:nvPr/>
            </p:nvSpPr>
            <p:spPr>
              <a:xfrm rot="16200000">
                <a:off x="2510727" y="2763105"/>
                <a:ext cx="200550" cy="890859"/>
              </a:xfrm>
              <a:prstGeom prst="triangle">
                <a:avLst>
                  <a:gd name="adj" fmla="val 0"/>
                </a:avLst>
              </a:prstGeom>
              <a:pattFill prst="pct70">
                <a:fgClr>
                  <a:srgbClr val="FF0000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45" name="Группа 144">
            <a:extLst>
              <a:ext uri="{FF2B5EF4-FFF2-40B4-BE49-F238E27FC236}">
                <a16:creationId xmlns:a16="http://schemas.microsoft.com/office/drawing/2014/main" id="{03A4AE91-0C11-4330-8940-C0F8DFD7E462}"/>
              </a:ext>
            </a:extLst>
          </p:cNvPr>
          <p:cNvGrpSpPr/>
          <p:nvPr/>
        </p:nvGrpSpPr>
        <p:grpSpPr>
          <a:xfrm>
            <a:off x="5934834" y="2397989"/>
            <a:ext cx="3796826" cy="2803826"/>
            <a:chOff x="389118" y="1467002"/>
            <a:chExt cx="3796826" cy="2803826"/>
          </a:xfrm>
        </p:grpSpPr>
        <p:grpSp>
          <p:nvGrpSpPr>
            <p:cNvPr id="146" name="Группа 145">
              <a:extLst>
                <a:ext uri="{FF2B5EF4-FFF2-40B4-BE49-F238E27FC236}">
                  <a16:creationId xmlns:a16="http://schemas.microsoft.com/office/drawing/2014/main" id="{A4225F0A-2EE6-41D5-ADF7-E1FB1915D390}"/>
                </a:ext>
              </a:extLst>
            </p:cNvPr>
            <p:cNvGrpSpPr/>
            <p:nvPr/>
          </p:nvGrpSpPr>
          <p:grpSpPr>
            <a:xfrm>
              <a:off x="389118" y="1467002"/>
              <a:ext cx="3678401" cy="2803826"/>
              <a:chOff x="535824" y="1516837"/>
              <a:chExt cx="3678401" cy="2803826"/>
            </a:xfrm>
          </p:grpSpPr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75FAB3D4-51DE-4653-BE25-63883778F66E}"/>
                  </a:ext>
                </a:extLst>
              </p:cNvPr>
              <p:cNvSpPr txBox="1"/>
              <p:nvPr/>
            </p:nvSpPr>
            <p:spPr>
              <a:xfrm>
                <a:off x="1008516" y="3363861"/>
                <a:ext cx="777513" cy="307777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/>
                  <a:t>доходы</a:t>
                </a:r>
              </a:p>
            </p:txBody>
          </p: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BEB4656A-990F-4166-B1A7-F6B7A4FB67EA}"/>
                  </a:ext>
                </a:extLst>
              </p:cNvPr>
              <p:cNvSpPr txBox="1"/>
              <p:nvPr/>
            </p:nvSpPr>
            <p:spPr>
              <a:xfrm>
                <a:off x="2763657" y="2812077"/>
                <a:ext cx="951586" cy="307777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/>
                  <a:t>расходы</a:t>
                </a: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2664003E-3BFB-4773-958A-1B488FE3C854}"/>
                  </a:ext>
                </a:extLst>
              </p:cNvPr>
              <p:cNvSpPr txBox="1"/>
              <p:nvPr/>
            </p:nvSpPr>
            <p:spPr>
              <a:xfrm>
                <a:off x="1159916" y="1516837"/>
                <a:ext cx="2591381" cy="36933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/>
                  <a:t>2023г.</a:t>
                </a: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B7FA45CF-5073-4A7B-A256-B44AF6A44842}"/>
                  </a:ext>
                </a:extLst>
              </p:cNvPr>
              <p:cNvSpPr txBox="1"/>
              <p:nvPr/>
            </p:nvSpPr>
            <p:spPr>
              <a:xfrm>
                <a:off x="1558513" y="3858998"/>
                <a:ext cx="1555328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dirty="0"/>
                  <a:t>консолидированный бюджет</a:t>
                </a: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C4DD7C46-EFC2-418D-81DC-70C0B13D2F36}"/>
                  </a:ext>
                </a:extLst>
              </p:cNvPr>
              <p:cNvSpPr txBox="1"/>
              <p:nvPr/>
            </p:nvSpPr>
            <p:spPr>
              <a:xfrm>
                <a:off x="535824" y="3056380"/>
                <a:ext cx="18172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/>
                  <a:t>2101,8</a:t>
                </a:r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290885BE-C526-4F3C-BA9A-640BC75A2948}"/>
                  </a:ext>
                </a:extLst>
              </p:cNvPr>
              <p:cNvSpPr txBox="1"/>
              <p:nvPr/>
            </p:nvSpPr>
            <p:spPr>
              <a:xfrm>
                <a:off x="2397000" y="2491133"/>
                <a:ext cx="18172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/>
                  <a:t>2142,5</a:t>
                </a:r>
              </a:p>
            </p:txBody>
          </p:sp>
          <p:sp>
            <p:nvSpPr>
              <p:cNvPr id="156" name="Правая фигурная скобка 155">
                <a:extLst>
                  <a:ext uri="{FF2B5EF4-FFF2-40B4-BE49-F238E27FC236}">
                    <a16:creationId xmlns:a16="http://schemas.microsoft.com/office/drawing/2014/main" id="{38AB8B24-F2B3-4023-885D-1D981343C6C8}"/>
                  </a:ext>
                </a:extLst>
              </p:cNvPr>
              <p:cNvSpPr/>
              <p:nvPr/>
            </p:nvSpPr>
            <p:spPr>
              <a:xfrm rot="16200000">
                <a:off x="2079841" y="2907675"/>
                <a:ext cx="512678" cy="1555327"/>
              </a:xfrm>
              <a:prstGeom prst="rightBrace">
                <a:avLst>
                  <a:gd name="adj1" fmla="val 107345"/>
                  <a:gd name="adj2" fmla="val 50520"/>
                </a:avLst>
              </a:prstGeom>
              <a:solidFill>
                <a:schemeClr val="bg1"/>
              </a:solidFill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b="1"/>
              </a:p>
            </p:txBody>
          </p:sp>
          <p:cxnSp>
            <p:nvCxnSpPr>
              <p:cNvPr id="157" name="Прямая соединительная линия 156">
                <a:extLst>
                  <a:ext uri="{FF2B5EF4-FFF2-40B4-BE49-F238E27FC236}">
                    <a16:creationId xmlns:a16="http://schemas.microsoft.com/office/drawing/2014/main" id="{595832BE-247B-4B17-A123-8B2B1E002547}"/>
                  </a:ext>
                </a:extLst>
              </p:cNvPr>
              <p:cNvCxnSpPr>
                <a:cxnSpLocks/>
                <a:endCxn id="149" idx="4"/>
              </p:cNvCxnSpPr>
              <p:nvPr/>
            </p:nvCxnSpPr>
            <p:spPr>
              <a:xfrm flipV="1">
                <a:off x="1776296" y="3158095"/>
                <a:ext cx="1426842" cy="290158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Группа 146">
              <a:extLst>
                <a:ext uri="{FF2B5EF4-FFF2-40B4-BE49-F238E27FC236}">
                  <a16:creationId xmlns:a16="http://schemas.microsoft.com/office/drawing/2014/main" id="{90DFDA94-8ADA-445B-996C-32652FF86BEA}"/>
                </a:ext>
              </a:extLst>
            </p:cNvPr>
            <p:cNvGrpSpPr/>
            <p:nvPr/>
          </p:nvGrpSpPr>
          <p:grpSpPr>
            <a:xfrm>
              <a:off x="1454007" y="3108260"/>
              <a:ext cx="2731937" cy="455272"/>
              <a:chOff x="1454007" y="3108260"/>
              <a:chExt cx="2731937" cy="455272"/>
            </a:xfrm>
          </p:grpSpPr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E468044F-3E23-4410-BC37-5E631EF2E75C}"/>
                  </a:ext>
                </a:extLst>
              </p:cNvPr>
              <p:cNvSpPr txBox="1"/>
              <p:nvPr/>
            </p:nvSpPr>
            <p:spPr>
              <a:xfrm>
                <a:off x="1454007" y="3255755"/>
                <a:ext cx="273193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>
                    <a:solidFill>
                      <a:srgbClr val="FF0000"/>
                    </a:solidFill>
                  </a:rPr>
                  <a:t>дефицит -40,7 </a:t>
                </a:r>
              </a:p>
            </p:txBody>
          </p:sp>
          <p:sp>
            <p:nvSpPr>
              <p:cNvPr id="149" name="Равнобедренный треугольник 148">
                <a:extLst>
                  <a:ext uri="{FF2B5EF4-FFF2-40B4-BE49-F238E27FC236}">
                    <a16:creationId xmlns:a16="http://schemas.microsoft.com/office/drawing/2014/main" id="{1079DC4D-4A5F-46BE-B2BE-A5B9C1E54039}"/>
                  </a:ext>
                </a:extLst>
              </p:cNvPr>
              <p:cNvSpPr/>
              <p:nvPr/>
            </p:nvSpPr>
            <p:spPr>
              <a:xfrm rot="16200000">
                <a:off x="2510727" y="2763105"/>
                <a:ext cx="200550" cy="890859"/>
              </a:xfrm>
              <a:prstGeom prst="triangle">
                <a:avLst>
                  <a:gd name="adj" fmla="val 0"/>
                </a:avLst>
              </a:prstGeom>
              <a:pattFill prst="pct70">
                <a:fgClr>
                  <a:srgbClr val="FF0000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58" name="Группа 157">
            <a:extLst>
              <a:ext uri="{FF2B5EF4-FFF2-40B4-BE49-F238E27FC236}">
                <a16:creationId xmlns:a16="http://schemas.microsoft.com/office/drawing/2014/main" id="{EB1C4359-6ABA-4BF1-8CA0-BF3174EAEB16}"/>
              </a:ext>
            </a:extLst>
          </p:cNvPr>
          <p:cNvGrpSpPr/>
          <p:nvPr/>
        </p:nvGrpSpPr>
        <p:grpSpPr>
          <a:xfrm>
            <a:off x="8902862" y="2350252"/>
            <a:ext cx="3806543" cy="2803826"/>
            <a:chOff x="379401" y="1467002"/>
            <a:chExt cx="3806543" cy="2803826"/>
          </a:xfrm>
        </p:grpSpPr>
        <p:grpSp>
          <p:nvGrpSpPr>
            <p:cNvPr id="159" name="Группа 158">
              <a:extLst>
                <a:ext uri="{FF2B5EF4-FFF2-40B4-BE49-F238E27FC236}">
                  <a16:creationId xmlns:a16="http://schemas.microsoft.com/office/drawing/2014/main" id="{50834185-85BB-4B2B-BBFC-8B00A5252933}"/>
                </a:ext>
              </a:extLst>
            </p:cNvPr>
            <p:cNvGrpSpPr/>
            <p:nvPr/>
          </p:nvGrpSpPr>
          <p:grpSpPr>
            <a:xfrm>
              <a:off x="379401" y="1467002"/>
              <a:ext cx="3716248" cy="2803826"/>
              <a:chOff x="526107" y="1516837"/>
              <a:chExt cx="3716248" cy="2803826"/>
            </a:xfrm>
          </p:grpSpPr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993346CD-EAD8-4EF9-AFE4-17D5B81A8E40}"/>
                  </a:ext>
                </a:extLst>
              </p:cNvPr>
              <p:cNvSpPr txBox="1"/>
              <p:nvPr/>
            </p:nvSpPr>
            <p:spPr>
              <a:xfrm>
                <a:off x="1008725" y="3258369"/>
                <a:ext cx="777513" cy="307777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/>
                  <a:t>доходы</a:t>
                </a:r>
              </a:p>
            </p:txBody>
          </p:sp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8D709522-F14A-4A7A-BAC5-3393B88E7349}"/>
                  </a:ext>
                </a:extLst>
              </p:cNvPr>
              <p:cNvSpPr txBox="1"/>
              <p:nvPr/>
            </p:nvSpPr>
            <p:spPr>
              <a:xfrm>
                <a:off x="2785338" y="2826110"/>
                <a:ext cx="951586" cy="307777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/>
                  <a:t>расходы</a:t>
                </a:r>
              </a:p>
            </p:txBody>
          </p:sp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C7818435-8BF2-4563-AD5F-3AEFE9308A02}"/>
                  </a:ext>
                </a:extLst>
              </p:cNvPr>
              <p:cNvSpPr txBox="1"/>
              <p:nvPr/>
            </p:nvSpPr>
            <p:spPr>
              <a:xfrm>
                <a:off x="1159916" y="1516837"/>
                <a:ext cx="2591381" cy="36933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/>
                  <a:t>2024г.</a:t>
                </a:r>
              </a:p>
            </p:txBody>
          </p:sp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3822DF67-DE5B-42B5-83DC-B46F996E23B4}"/>
                  </a:ext>
                </a:extLst>
              </p:cNvPr>
              <p:cNvSpPr txBox="1"/>
              <p:nvPr/>
            </p:nvSpPr>
            <p:spPr>
              <a:xfrm>
                <a:off x="1558513" y="3858998"/>
                <a:ext cx="1555328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dirty="0"/>
                  <a:t>консолидированный бюджет</a:t>
                </a:r>
              </a:p>
            </p:txBody>
          </p:sp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59E8A51B-A2D6-4803-A989-495E66E40710}"/>
                  </a:ext>
                </a:extLst>
              </p:cNvPr>
              <p:cNvSpPr txBox="1"/>
              <p:nvPr/>
            </p:nvSpPr>
            <p:spPr>
              <a:xfrm>
                <a:off x="526107" y="2894553"/>
                <a:ext cx="18172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/>
                  <a:t>2143,1</a:t>
                </a:r>
              </a:p>
            </p:txBody>
          </p:sp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E104A275-70CD-4315-BC1F-96C69686F283}"/>
                  </a:ext>
                </a:extLst>
              </p:cNvPr>
              <p:cNvSpPr txBox="1"/>
              <p:nvPr/>
            </p:nvSpPr>
            <p:spPr>
              <a:xfrm>
                <a:off x="2425130" y="2410919"/>
                <a:ext cx="18172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/>
                  <a:t>2183,5</a:t>
                </a:r>
              </a:p>
            </p:txBody>
          </p:sp>
          <p:sp>
            <p:nvSpPr>
              <p:cNvPr id="169" name="Правая фигурная скобка 168">
                <a:extLst>
                  <a:ext uri="{FF2B5EF4-FFF2-40B4-BE49-F238E27FC236}">
                    <a16:creationId xmlns:a16="http://schemas.microsoft.com/office/drawing/2014/main" id="{BFC29B33-F0EE-4D31-BF88-13B1D547CDCE}"/>
                  </a:ext>
                </a:extLst>
              </p:cNvPr>
              <p:cNvSpPr/>
              <p:nvPr/>
            </p:nvSpPr>
            <p:spPr>
              <a:xfrm rot="16200000">
                <a:off x="2079841" y="2907675"/>
                <a:ext cx="512678" cy="1555327"/>
              </a:xfrm>
              <a:prstGeom prst="rightBrace">
                <a:avLst>
                  <a:gd name="adj1" fmla="val 107345"/>
                  <a:gd name="adj2" fmla="val 50520"/>
                </a:avLst>
              </a:prstGeom>
              <a:solidFill>
                <a:schemeClr val="bg1"/>
              </a:solidFill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b="1"/>
              </a:p>
            </p:txBody>
          </p:sp>
          <p:cxnSp>
            <p:nvCxnSpPr>
              <p:cNvPr id="170" name="Прямая соединительная линия 169">
                <a:extLst>
                  <a:ext uri="{FF2B5EF4-FFF2-40B4-BE49-F238E27FC236}">
                    <a16:creationId xmlns:a16="http://schemas.microsoft.com/office/drawing/2014/main" id="{3B6F27E0-48E3-4FA6-8604-D63AF144FD6F}"/>
                  </a:ext>
                </a:extLst>
              </p:cNvPr>
              <p:cNvCxnSpPr>
                <a:cxnSpLocks/>
                <a:endCxn id="162" idx="4"/>
              </p:cNvCxnSpPr>
              <p:nvPr/>
            </p:nvCxnSpPr>
            <p:spPr>
              <a:xfrm flipV="1">
                <a:off x="1776296" y="3158095"/>
                <a:ext cx="1426842" cy="290158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0" name="Группа 159">
              <a:extLst>
                <a:ext uri="{FF2B5EF4-FFF2-40B4-BE49-F238E27FC236}">
                  <a16:creationId xmlns:a16="http://schemas.microsoft.com/office/drawing/2014/main" id="{E14BF1D7-92ED-4476-A92A-28A369C3E5AF}"/>
                </a:ext>
              </a:extLst>
            </p:cNvPr>
            <p:cNvGrpSpPr/>
            <p:nvPr/>
          </p:nvGrpSpPr>
          <p:grpSpPr>
            <a:xfrm>
              <a:off x="1454007" y="3108260"/>
              <a:ext cx="2731937" cy="455272"/>
              <a:chOff x="1454007" y="3108260"/>
              <a:chExt cx="2731937" cy="455272"/>
            </a:xfrm>
          </p:grpSpPr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36B6C5EA-4F33-4432-B452-646FD9A24EF4}"/>
                  </a:ext>
                </a:extLst>
              </p:cNvPr>
              <p:cNvSpPr txBox="1"/>
              <p:nvPr/>
            </p:nvSpPr>
            <p:spPr>
              <a:xfrm>
                <a:off x="1454007" y="3255755"/>
                <a:ext cx="273193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>
                    <a:solidFill>
                      <a:srgbClr val="FF0000"/>
                    </a:solidFill>
                  </a:rPr>
                  <a:t>дефицит -40,4 </a:t>
                </a:r>
              </a:p>
            </p:txBody>
          </p:sp>
          <p:sp>
            <p:nvSpPr>
              <p:cNvPr id="162" name="Равнобедренный треугольник 161">
                <a:extLst>
                  <a:ext uri="{FF2B5EF4-FFF2-40B4-BE49-F238E27FC236}">
                    <a16:creationId xmlns:a16="http://schemas.microsoft.com/office/drawing/2014/main" id="{1FD2809B-54A7-4BE3-8A7A-C37644D97E13}"/>
                  </a:ext>
                </a:extLst>
              </p:cNvPr>
              <p:cNvSpPr/>
              <p:nvPr/>
            </p:nvSpPr>
            <p:spPr>
              <a:xfrm rot="16200000">
                <a:off x="2510727" y="2763105"/>
                <a:ext cx="200550" cy="890859"/>
              </a:xfrm>
              <a:prstGeom prst="triangle">
                <a:avLst>
                  <a:gd name="adj" fmla="val 0"/>
                </a:avLst>
              </a:prstGeom>
              <a:pattFill prst="pct70">
                <a:fgClr>
                  <a:srgbClr val="FF0000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52089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141F96F4-D3FA-4189-AD80-3F9BD13D8FFD}"/>
              </a:ext>
            </a:extLst>
          </p:cNvPr>
          <p:cNvSpPr txBox="1"/>
          <p:nvPr/>
        </p:nvSpPr>
        <p:spPr>
          <a:xfrm>
            <a:off x="2152567" y="1161354"/>
            <a:ext cx="2704124" cy="203132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снижение ставки земельного налога</a:t>
            </a:r>
          </a:p>
          <a:p>
            <a:pPr algn="ctr"/>
            <a:r>
              <a:rPr lang="ru-RU" b="1" dirty="0"/>
              <a:t>для государственных учреждений здравоохранения</a:t>
            </a:r>
          </a:p>
          <a:p>
            <a:pPr algn="ctr"/>
            <a:r>
              <a:rPr lang="ru-RU" b="1" dirty="0"/>
              <a:t> за 2021г.</a:t>
            </a:r>
          </a:p>
          <a:p>
            <a:pPr algn="ctr"/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1C4A35A1-443C-4CAB-9DA8-FA797A553B4E}"/>
              </a:ext>
            </a:extLst>
          </p:cNvPr>
          <p:cNvGrpSpPr/>
          <p:nvPr/>
        </p:nvGrpSpPr>
        <p:grpSpPr>
          <a:xfrm>
            <a:off x="233777" y="766949"/>
            <a:ext cx="11724444" cy="170023"/>
            <a:chOff x="233778" y="743030"/>
            <a:chExt cx="11724444" cy="269024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F3133E0B-A3BB-4576-9334-2F0CC9280BE4}"/>
                </a:ext>
              </a:extLst>
            </p:cNvPr>
            <p:cNvGrpSpPr/>
            <p:nvPr/>
          </p:nvGrpSpPr>
          <p:grpSpPr>
            <a:xfrm>
              <a:off x="233778" y="743031"/>
              <a:ext cx="4303855" cy="269023"/>
              <a:chOff x="295922" y="370169"/>
              <a:chExt cx="4303855" cy="396000"/>
            </a:xfrm>
          </p:grpSpPr>
          <p:pic>
            <p:nvPicPr>
              <p:cNvPr id="30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373CA923-DED1-459C-AA41-EDF0A09376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92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ED7CE45A-E469-4F77-A447-2C71B6654A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298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0620B595-BBF7-4132-95E2-811A53F650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41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78E91226-8995-40CD-9B6B-4B87C98159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63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1D35384F-E008-4979-A914-486C1EBCF9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70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3B1BFECB-5A79-4E02-B73E-153F16D342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49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338B72D5-BF8D-45C3-B092-8CE5EB4CDD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82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D4613F5E-940E-466E-8D46-FD8FFA0ABA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984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61DFA556-ABAF-4A47-AB0A-788B7F30FA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906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BA07326A-0DA2-4A9A-9B03-B375FF6F74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220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130146B5-0ECB-453D-A878-1921EA15D5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37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9D8B8823-8C54-4E99-B0F8-9FBAF4EF8FDE}"/>
                </a:ext>
              </a:extLst>
            </p:cNvPr>
            <p:cNvGrpSpPr/>
            <p:nvPr/>
          </p:nvGrpSpPr>
          <p:grpSpPr>
            <a:xfrm>
              <a:off x="4522874" y="743030"/>
              <a:ext cx="4303855" cy="269023"/>
              <a:chOff x="295922" y="370169"/>
              <a:chExt cx="4303855" cy="396000"/>
            </a:xfrm>
          </p:grpSpPr>
          <p:pic>
            <p:nvPicPr>
              <p:cNvPr id="19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8EC03002-DFF3-43B7-B28F-C5BE849DCC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92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01C7739D-F62D-4AFB-A9E2-27EC00E3E6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298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2EF841C8-04C7-4569-8235-92F5438FCF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41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A785CA64-D8B5-4397-8917-4147948413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63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42AC4E76-4230-4CBF-8FA0-2A0DD8B09D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70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F1B24214-619D-4F32-BC78-BBBF6F0439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49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A1FC3366-7644-47FD-B475-F6BBF5CC7C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82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34488B19-6DA0-4F63-B4A6-38D8874841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984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B620D791-41D5-4904-8E3D-9EED4EBEA8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906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1B4F5A59-A8D4-4C01-9763-2D7665D732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220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2DCE7E3A-859B-4CC8-AD89-279D677E03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37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DBD6B4C9-3F81-4756-8A04-E4D8E5EA7121}"/>
                </a:ext>
              </a:extLst>
            </p:cNvPr>
            <p:cNvGrpSpPr/>
            <p:nvPr/>
          </p:nvGrpSpPr>
          <p:grpSpPr>
            <a:xfrm>
              <a:off x="7654367" y="743030"/>
              <a:ext cx="4303855" cy="269023"/>
              <a:chOff x="295922" y="370169"/>
              <a:chExt cx="4303855" cy="396000"/>
            </a:xfrm>
          </p:grpSpPr>
          <p:pic>
            <p:nvPicPr>
              <p:cNvPr id="8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F7288E3F-43B6-4C47-962C-29897D15DA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92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86F49D37-F819-4747-9D31-15CDF987F3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298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DDE4971F-B470-4B54-9E03-BA7489A3D1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41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85ABB264-8EE4-4C39-9AB0-1962D455BD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63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D89AA923-7AFC-4106-A557-BD26A77383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70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3A528785-4CB4-4324-858F-04F402C60B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49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1FDA7FBA-CD82-4233-A0B5-6A6840E202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82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1CDFB391-2718-45C9-8BBB-6AFEF79191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984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A1F1A30B-A881-44B2-86EC-01F8871163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906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12C1B047-E740-4452-AD2D-0DF056F5BF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220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8421DD4C-AE91-4BFF-B908-178FA1A635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37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B389D6B8-AF47-4B3F-A607-73E42349AE64}"/>
              </a:ext>
            </a:extLst>
          </p:cNvPr>
          <p:cNvSpPr txBox="1"/>
          <p:nvPr/>
        </p:nvSpPr>
        <p:spPr>
          <a:xfrm>
            <a:off x="141767" y="120618"/>
            <a:ext cx="1190846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70C0"/>
                </a:solidFill>
              </a:rPr>
              <a:t>Изменения поступления налоговых и неналоговых доходов в бюджет в 2020-2021 годах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193116A-4B9A-4B14-B106-2D90820503BA}"/>
              </a:ext>
            </a:extLst>
          </p:cNvPr>
          <p:cNvSpPr txBox="1"/>
          <p:nvPr/>
        </p:nvSpPr>
        <p:spPr>
          <a:xfrm>
            <a:off x="7813630" y="1129178"/>
            <a:ext cx="2704124" cy="203132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Продление «налоговых каникул» для ИП по патенту и УСН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BEDB648B-64B5-4877-9CC1-D75C759832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3" t="23816" r="15607" b="27552"/>
          <a:stretch/>
        </p:blipFill>
        <p:spPr>
          <a:xfrm>
            <a:off x="9806291" y="2190249"/>
            <a:ext cx="1075346" cy="1002430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6E1425E-5012-4E69-9230-2D3F031F606B}"/>
              </a:ext>
            </a:extLst>
          </p:cNvPr>
          <p:cNvGrpSpPr/>
          <p:nvPr/>
        </p:nvGrpSpPr>
        <p:grpSpPr>
          <a:xfrm>
            <a:off x="5280083" y="4025652"/>
            <a:ext cx="1611860" cy="922446"/>
            <a:chOff x="5023179" y="3207379"/>
            <a:chExt cx="1611860" cy="922446"/>
          </a:xfrm>
        </p:grpSpPr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91072CF1-D43B-4ABE-BC1D-C6BCE05BD174}"/>
                </a:ext>
              </a:extLst>
            </p:cNvPr>
            <p:cNvSpPr txBox="1"/>
            <p:nvPr/>
          </p:nvSpPr>
          <p:spPr>
            <a:xfrm>
              <a:off x="5023179" y="3606605"/>
              <a:ext cx="1611860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/>
                <a:t>-</a:t>
              </a:r>
              <a:r>
                <a:rPr lang="ru-RU" sz="2800" b="1" dirty="0"/>
                <a:t>3,4</a:t>
              </a:r>
              <a:r>
                <a:rPr lang="ru-RU" b="1" dirty="0"/>
                <a:t> </a:t>
              </a:r>
              <a:r>
                <a:rPr lang="ru-RU" dirty="0" err="1"/>
                <a:t>млн.руб</a:t>
              </a:r>
              <a:r>
                <a:rPr lang="ru-RU" dirty="0"/>
                <a:t>.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5A082950-02C2-4EA5-BC4F-3F2920F35345}"/>
                </a:ext>
              </a:extLst>
            </p:cNvPr>
            <p:cNvSpPr txBox="1"/>
            <p:nvPr/>
          </p:nvSpPr>
          <p:spPr>
            <a:xfrm>
              <a:off x="5023179" y="3207379"/>
              <a:ext cx="1611860" cy="3693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/>
                <a:t>ВСЕГО</a:t>
              </a:r>
            </a:p>
          </p:txBody>
        </p:sp>
      </p:grpSp>
      <p:sp>
        <p:nvSpPr>
          <p:cNvPr id="3" name="Правая фигурная скобка 2">
            <a:extLst>
              <a:ext uri="{FF2B5EF4-FFF2-40B4-BE49-F238E27FC236}">
                <a16:creationId xmlns:a16="http://schemas.microsoft.com/office/drawing/2014/main" id="{CFF95500-FBE0-43FD-B814-67D35E04FBF5}"/>
              </a:ext>
            </a:extLst>
          </p:cNvPr>
          <p:cNvSpPr/>
          <p:nvPr/>
        </p:nvSpPr>
        <p:spPr>
          <a:xfrm rot="5400000">
            <a:off x="5702387" y="904282"/>
            <a:ext cx="695932" cy="5193778"/>
          </a:xfrm>
          <a:prstGeom prst="rightBrace">
            <a:avLst>
              <a:gd name="adj1" fmla="val 8816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: вниз 41">
            <a:extLst>
              <a:ext uri="{FF2B5EF4-FFF2-40B4-BE49-F238E27FC236}">
                <a16:creationId xmlns:a16="http://schemas.microsoft.com/office/drawing/2014/main" id="{0607037F-4ED7-4440-9D41-6D87056D9BCC}"/>
              </a:ext>
            </a:extLst>
          </p:cNvPr>
          <p:cNvSpPr/>
          <p:nvPr/>
        </p:nvSpPr>
        <p:spPr>
          <a:xfrm>
            <a:off x="916277" y="1788132"/>
            <a:ext cx="1461251" cy="1640868"/>
          </a:xfrm>
          <a:prstGeom prst="downArrow">
            <a:avLst>
              <a:gd name="adj1" fmla="val 59505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F07F1028-ECFB-4FC5-923D-C3EB4CDDA9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3" t="23816" r="15607" b="27552"/>
          <a:stretch/>
        </p:blipFill>
        <p:spPr>
          <a:xfrm>
            <a:off x="1176166" y="961047"/>
            <a:ext cx="1075346" cy="100243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250D529-5139-4759-A887-1B561C1473D6}"/>
              </a:ext>
            </a:extLst>
          </p:cNvPr>
          <p:cNvSpPr txBox="1"/>
          <p:nvPr/>
        </p:nvSpPr>
        <p:spPr>
          <a:xfrm>
            <a:off x="1176166" y="2611700"/>
            <a:ext cx="1174680" cy="572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в 5 раз</a:t>
            </a:r>
          </a:p>
        </p:txBody>
      </p:sp>
    </p:spTree>
    <p:extLst>
      <p:ext uri="{BB962C8B-B14F-4D97-AF65-F5344CB8AC3E}">
        <p14:creationId xmlns:p14="http://schemas.microsoft.com/office/powerpoint/2010/main" val="3873450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DE957C-6417-4C12-A79B-77E13EBE1E99}"/>
              </a:ext>
            </a:extLst>
          </p:cNvPr>
          <p:cNvSpPr txBox="1"/>
          <p:nvPr/>
        </p:nvSpPr>
        <p:spPr>
          <a:xfrm>
            <a:off x="535394" y="1367318"/>
            <a:ext cx="10319667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D9FEA5-CC06-4A88-81FB-A3BC94DAA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347" y="250210"/>
            <a:ext cx="10515600" cy="43082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структуры доходов консолидированного бюджета на 2022-2024г.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035AF925-3047-4949-B711-C10F90C29D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783105"/>
              </p:ext>
            </p:extLst>
          </p:nvPr>
        </p:nvGraphicFramePr>
        <p:xfrm>
          <a:off x="2754774" y="1825625"/>
          <a:ext cx="85990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82B9F41-2969-4783-A8A1-BA27BC7EEEDE}"/>
              </a:ext>
            </a:extLst>
          </p:cNvPr>
          <p:cNvSpPr/>
          <p:nvPr/>
        </p:nvSpPr>
        <p:spPr>
          <a:xfrm>
            <a:off x="335665" y="4780343"/>
            <a:ext cx="208344" cy="231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6F5B5F-1654-4484-A4AC-87AB7C0011A0}"/>
              </a:ext>
            </a:extLst>
          </p:cNvPr>
          <p:cNvSpPr txBox="1"/>
          <p:nvPr/>
        </p:nvSpPr>
        <p:spPr>
          <a:xfrm>
            <a:off x="613458" y="4457178"/>
            <a:ext cx="1736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3BF2081-EF74-4B59-BC0F-C7574DACDCFA}"/>
              </a:ext>
            </a:extLst>
          </p:cNvPr>
          <p:cNvSpPr/>
          <p:nvPr/>
        </p:nvSpPr>
        <p:spPr>
          <a:xfrm>
            <a:off x="335665" y="3011345"/>
            <a:ext cx="208344" cy="23149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CC2BD5-D3C7-4828-A7F5-343425D7DD1F}"/>
              </a:ext>
            </a:extLst>
          </p:cNvPr>
          <p:cNvSpPr txBox="1"/>
          <p:nvPr/>
        </p:nvSpPr>
        <p:spPr>
          <a:xfrm>
            <a:off x="613458" y="2781174"/>
            <a:ext cx="1736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50FEC10E-CB25-4C57-8FC5-992A0BB0E65E}"/>
              </a:ext>
            </a:extLst>
          </p:cNvPr>
          <p:cNvSpPr txBox="1"/>
          <p:nvPr/>
        </p:nvSpPr>
        <p:spPr>
          <a:xfrm>
            <a:off x="4710895" y="3127092"/>
            <a:ext cx="972273" cy="4161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/>
              <a:t>58,0%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E7F4C175-09DF-4921-A98D-F0F273E7AEEF}"/>
              </a:ext>
            </a:extLst>
          </p:cNvPr>
          <p:cNvSpPr txBox="1"/>
          <p:nvPr/>
        </p:nvSpPr>
        <p:spPr>
          <a:xfrm>
            <a:off x="6802055" y="3118237"/>
            <a:ext cx="972273" cy="4161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/>
              <a:t>55,2%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4D9A804F-1CE9-438C-817B-EF08F8B9CE4D}"/>
              </a:ext>
            </a:extLst>
          </p:cNvPr>
          <p:cNvSpPr txBox="1"/>
          <p:nvPr/>
        </p:nvSpPr>
        <p:spPr>
          <a:xfrm>
            <a:off x="8893215" y="3127092"/>
            <a:ext cx="972273" cy="4161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/>
              <a:t>54,2%</a:t>
            </a: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1D053F60-E360-43D3-8EE7-9625A77D9392}"/>
              </a:ext>
            </a:extLst>
          </p:cNvPr>
          <p:cNvSpPr txBox="1"/>
          <p:nvPr/>
        </p:nvSpPr>
        <p:spPr>
          <a:xfrm>
            <a:off x="2680988" y="3118237"/>
            <a:ext cx="972273" cy="4161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/>
              <a:t>61,8%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A3255CB4-DB5A-4039-838C-B39D6C18051E}"/>
              </a:ext>
            </a:extLst>
          </p:cNvPr>
          <p:cNvGrpSpPr/>
          <p:nvPr/>
        </p:nvGrpSpPr>
        <p:grpSpPr>
          <a:xfrm>
            <a:off x="233777" y="766949"/>
            <a:ext cx="11724444" cy="170023"/>
            <a:chOff x="233778" y="743030"/>
            <a:chExt cx="11724444" cy="269024"/>
          </a:xfrm>
        </p:grpSpPr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C454B5B2-D9B9-4A13-BD61-5AA6766DE387}"/>
                </a:ext>
              </a:extLst>
            </p:cNvPr>
            <p:cNvGrpSpPr/>
            <p:nvPr/>
          </p:nvGrpSpPr>
          <p:grpSpPr>
            <a:xfrm>
              <a:off x="233778" y="743031"/>
              <a:ext cx="4303855" cy="269023"/>
              <a:chOff x="295922" y="370169"/>
              <a:chExt cx="4303855" cy="396000"/>
            </a:xfrm>
          </p:grpSpPr>
          <p:pic>
            <p:nvPicPr>
              <p:cNvPr id="42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FD1ED677-E284-4E41-8153-50EB1B04D0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92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105F5516-3847-4E99-AC99-BA6ACBB36F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298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DD10DCB4-F2E3-41B6-B25D-BB439839D2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41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81E2821E-0B17-4F74-9EDE-B0F043F31F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63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30510F13-6195-4348-9E05-DE11F290E37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70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B7D8AE31-045A-4E19-B6D1-F7C5E362664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49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86E20D5B-AC85-432E-B11D-FC60ECEA8B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82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32FA08C4-5474-4E0D-B851-DE8849AC76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984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F3CE0D58-2D86-46A7-B6EA-B71A36D27F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906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ADE0FF42-459D-4BC4-A633-E8A0A1828F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220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60FFF354-06BB-4E38-B2AC-7EA13D0D46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37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A4B84652-DF16-4026-BEA7-347D36CE3D6C}"/>
                </a:ext>
              </a:extLst>
            </p:cNvPr>
            <p:cNvGrpSpPr/>
            <p:nvPr/>
          </p:nvGrpSpPr>
          <p:grpSpPr>
            <a:xfrm>
              <a:off x="4522874" y="743030"/>
              <a:ext cx="4303855" cy="269023"/>
              <a:chOff x="295922" y="370169"/>
              <a:chExt cx="4303855" cy="396000"/>
            </a:xfrm>
          </p:grpSpPr>
          <p:pic>
            <p:nvPicPr>
              <p:cNvPr id="31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3F1B7A87-42DB-4DB2-9F83-C292408582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92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29232798-01CC-439A-B34B-20EF279EA1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298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427F29DA-DAB9-4600-A825-349A7083B9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41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80BC62F9-37CE-44B5-B674-2B3A63AA36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63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2F5E6D6E-FFDE-4B90-A5E1-FFFB368A34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70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6360C9E0-7546-4263-8BA3-B8DD2384A5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49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6F6B8E3B-1291-4689-B4DC-475FF36CBB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82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9B08D344-ACF9-4C66-AD6B-F0D4BB7691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984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123C1CF6-E89E-45DF-B797-F9FA33C6FC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906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F190673E-9F8D-429D-8856-7A6F2605E7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220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DCAADB06-2E1C-4F99-9C30-E77A28821F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37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B8B15642-C8AC-45FC-A5BC-85EEA5015C60}"/>
                </a:ext>
              </a:extLst>
            </p:cNvPr>
            <p:cNvGrpSpPr/>
            <p:nvPr/>
          </p:nvGrpSpPr>
          <p:grpSpPr>
            <a:xfrm>
              <a:off x="7654367" y="743030"/>
              <a:ext cx="4303855" cy="269023"/>
              <a:chOff x="295922" y="370169"/>
              <a:chExt cx="4303855" cy="396000"/>
            </a:xfrm>
          </p:grpSpPr>
          <p:pic>
            <p:nvPicPr>
              <p:cNvPr id="20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2B4CC383-E64E-45BB-9C3F-37328DDC2F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92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095B443C-F976-4DC9-9430-273E4452E1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298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25B56C3F-E516-4A44-9060-A545575A9F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41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502E3F60-846F-4C4A-808C-E747DD2E5C1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63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0C0903D3-8907-471B-9283-D47A6715B1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70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FC8ADCD2-2D15-4E67-94B2-8920BB9287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49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AF3355D4-015E-4D6E-88B9-3EA6A96CB9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82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24DD4605-36D5-4591-A438-6DA60E84FC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984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C9EC4DCC-CEB4-4C94-8B81-531666BCEF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906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E6534041-9700-4D20-AB63-B128A05B4D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220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E1E8B589-3FC7-4D7A-83ED-0635EF5729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37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49C2F827-E94C-4DCF-9E47-75F2B5902D4D}"/>
              </a:ext>
            </a:extLst>
          </p:cNvPr>
          <p:cNvSpPr txBox="1"/>
          <p:nvPr/>
        </p:nvSpPr>
        <p:spPr>
          <a:xfrm>
            <a:off x="3008293" y="1329367"/>
            <a:ext cx="147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2146,8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1D50F50-163F-449C-9285-094D27B738A5}"/>
              </a:ext>
            </a:extLst>
          </p:cNvPr>
          <p:cNvSpPr txBox="1"/>
          <p:nvPr/>
        </p:nvSpPr>
        <p:spPr>
          <a:xfrm>
            <a:off x="5064438" y="1329367"/>
            <a:ext cx="147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2135,5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1293304-3FE3-4F19-8F22-FA95AC02903C}"/>
              </a:ext>
            </a:extLst>
          </p:cNvPr>
          <p:cNvSpPr txBox="1"/>
          <p:nvPr/>
        </p:nvSpPr>
        <p:spPr>
          <a:xfrm>
            <a:off x="7194962" y="1329367"/>
            <a:ext cx="147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2101,8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320AE7D-9DF1-4BBE-8865-19F8F7A3A36E}"/>
              </a:ext>
            </a:extLst>
          </p:cNvPr>
          <p:cNvSpPr txBox="1"/>
          <p:nvPr/>
        </p:nvSpPr>
        <p:spPr>
          <a:xfrm>
            <a:off x="9229654" y="1351929"/>
            <a:ext cx="147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2143,1</a:t>
            </a:r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503929AF-A7E6-4AA7-90D1-8DCC795C6078}"/>
              </a:ext>
            </a:extLst>
          </p:cNvPr>
          <p:cNvSpPr/>
          <p:nvPr/>
        </p:nvSpPr>
        <p:spPr>
          <a:xfrm rot="19057447">
            <a:off x="4366165" y="2269883"/>
            <a:ext cx="877249" cy="89800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2441C2-1CB3-4F1C-B1D8-0ACF11D6EF3D}"/>
              </a:ext>
            </a:extLst>
          </p:cNvPr>
          <p:cNvSpPr txBox="1"/>
          <p:nvPr/>
        </p:nvSpPr>
        <p:spPr>
          <a:xfrm>
            <a:off x="4468880" y="2534217"/>
            <a:ext cx="889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-6,9%</a:t>
            </a:r>
          </a:p>
        </p:txBody>
      </p:sp>
      <p:sp>
        <p:nvSpPr>
          <p:cNvPr id="57" name="Стрелка: вниз 56">
            <a:extLst>
              <a:ext uri="{FF2B5EF4-FFF2-40B4-BE49-F238E27FC236}">
                <a16:creationId xmlns:a16="http://schemas.microsoft.com/office/drawing/2014/main" id="{CDEE24FF-FC10-48FE-9311-AD09C6407A15}"/>
              </a:ext>
            </a:extLst>
          </p:cNvPr>
          <p:cNvSpPr/>
          <p:nvPr/>
        </p:nvSpPr>
        <p:spPr>
          <a:xfrm rot="14311386">
            <a:off x="4451859" y="4776819"/>
            <a:ext cx="877249" cy="89800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94BAC3-4F2D-4AA7-ACD4-E29C97467E69}"/>
              </a:ext>
            </a:extLst>
          </p:cNvPr>
          <p:cNvSpPr txBox="1"/>
          <p:nvPr/>
        </p:nvSpPr>
        <p:spPr>
          <a:xfrm>
            <a:off x="4468880" y="5041153"/>
            <a:ext cx="78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+9,8%</a:t>
            </a:r>
          </a:p>
        </p:txBody>
      </p:sp>
      <p:sp>
        <p:nvSpPr>
          <p:cNvPr id="58" name="Стрелка: вниз 57">
            <a:extLst>
              <a:ext uri="{FF2B5EF4-FFF2-40B4-BE49-F238E27FC236}">
                <a16:creationId xmlns:a16="http://schemas.microsoft.com/office/drawing/2014/main" id="{2F97D1F5-A7C7-4370-8130-A1F62FF4F654}"/>
              </a:ext>
            </a:extLst>
          </p:cNvPr>
          <p:cNvSpPr/>
          <p:nvPr/>
        </p:nvSpPr>
        <p:spPr>
          <a:xfrm rot="14311386">
            <a:off x="6446481" y="4730193"/>
            <a:ext cx="877249" cy="89800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: вниз 58">
            <a:extLst>
              <a:ext uri="{FF2B5EF4-FFF2-40B4-BE49-F238E27FC236}">
                <a16:creationId xmlns:a16="http://schemas.microsoft.com/office/drawing/2014/main" id="{57FC0B07-1B78-43B0-85E4-FBA7F1A8E94E}"/>
              </a:ext>
            </a:extLst>
          </p:cNvPr>
          <p:cNvSpPr/>
          <p:nvPr/>
        </p:nvSpPr>
        <p:spPr>
          <a:xfrm rot="14311386">
            <a:off x="8593512" y="4776818"/>
            <a:ext cx="877249" cy="89800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FB913C7-9E7A-4AC2-B420-BBC6C578D037}"/>
              </a:ext>
            </a:extLst>
          </p:cNvPr>
          <p:cNvSpPr txBox="1"/>
          <p:nvPr/>
        </p:nvSpPr>
        <p:spPr>
          <a:xfrm>
            <a:off x="6453717" y="4994527"/>
            <a:ext cx="78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+4,6%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5077873-1EA7-4CC2-9B76-6823A69C3F29}"/>
              </a:ext>
            </a:extLst>
          </p:cNvPr>
          <p:cNvSpPr txBox="1"/>
          <p:nvPr/>
        </p:nvSpPr>
        <p:spPr>
          <a:xfrm>
            <a:off x="8595033" y="5041153"/>
            <a:ext cx="78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+4,2%</a:t>
            </a:r>
          </a:p>
        </p:txBody>
      </p:sp>
      <p:sp>
        <p:nvSpPr>
          <p:cNvPr id="62" name="Стрелка: вниз 61">
            <a:extLst>
              <a:ext uri="{FF2B5EF4-FFF2-40B4-BE49-F238E27FC236}">
                <a16:creationId xmlns:a16="http://schemas.microsoft.com/office/drawing/2014/main" id="{0C197D69-AF3D-466C-BBC5-2224E3EA194B}"/>
              </a:ext>
            </a:extLst>
          </p:cNvPr>
          <p:cNvSpPr/>
          <p:nvPr/>
        </p:nvSpPr>
        <p:spPr>
          <a:xfrm rot="14597128">
            <a:off x="8567583" y="2308498"/>
            <a:ext cx="877249" cy="89800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трелка: вниз 62">
            <a:extLst>
              <a:ext uri="{FF2B5EF4-FFF2-40B4-BE49-F238E27FC236}">
                <a16:creationId xmlns:a16="http://schemas.microsoft.com/office/drawing/2014/main" id="{E4D531E9-1B49-4499-B656-513FFB8B7EB3}"/>
              </a:ext>
            </a:extLst>
          </p:cNvPr>
          <p:cNvSpPr/>
          <p:nvPr/>
        </p:nvSpPr>
        <p:spPr>
          <a:xfrm rot="19057447">
            <a:off x="6499094" y="2293729"/>
            <a:ext cx="877249" cy="89800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B0DF32C-63F1-47B1-8D1C-85E270F76ACE}"/>
              </a:ext>
            </a:extLst>
          </p:cNvPr>
          <p:cNvSpPr txBox="1"/>
          <p:nvPr/>
        </p:nvSpPr>
        <p:spPr>
          <a:xfrm>
            <a:off x="6594500" y="2494694"/>
            <a:ext cx="889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-6,1%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6EE9D59-986A-46AF-8396-8CF0244E6E71}"/>
              </a:ext>
            </a:extLst>
          </p:cNvPr>
          <p:cNvSpPr txBox="1"/>
          <p:nvPr/>
        </p:nvSpPr>
        <p:spPr>
          <a:xfrm>
            <a:off x="8625747" y="2581065"/>
            <a:ext cx="78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+0,2%</a:t>
            </a:r>
          </a:p>
        </p:txBody>
      </p:sp>
    </p:spTree>
    <p:extLst>
      <p:ext uri="{BB962C8B-B14F-4D97-AF65-F5344CB8AC3E}">
        <p14:creationId xmlns:p14="http://schemas.microsoft.com/office/powerpoint/2010/main" val="3493978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B3C49AB-2B59-4A95-A192-DAE1FC4881D5}"/>
              </a:ext>
            </a:extLst>
          </p:cNvPr>
          <p:cNvSpPr/>
          <p:nvPr/>
        </p:nvSpPr>
        <p:spPr>
          <a:xfrm>
            <a:off x="6197600" y="1677744"/>
            <a:ext cx="5448300" cy="4189656"/>
          </a:xfrm>
          <a:prstGeom prst="rect">
            <a:avLst/>
          </a:prstGeom>
          <a:solidFill>
            <a:schemeClr val="accent2">
              <a:lumMod val="20000"/>
              <a:lumOff val="8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7886411-0228-4D8E-ACCA-C23FBCEFE04C}"/>
              </a:ext>
            </a:extLst>
          </p:cNvPr>
          <p:cNvSpPr/>
          <p:nvPr/>
        </p:nvSpPr>
        <p:spPr>
          <a:xfrm>
            <a:off x="939800" y="1677744"/>
            <a:ext cx="4699000" cy="4469056"/>
          </a:xfrm>
          <a:prstGeom prst="rect">
            <a:avLst/>
          </a:prstGeom>
          <a:solidFill>
            <a:schemeClr val="accent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C308EFA4-24CF-4F99-892F-FD4DAC71908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936507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FC80B38C-000A-4B19-8BB7-23CBA55EF3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6416448"/>
              </p:ext>
            </p:extLst>
          </p:nvPr>
        </p:nvGraphicFramePr>
        <p:xfrm>
          <a:off x="1511300" y="11514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441B437-F44F-495E-8555-21933CFDA326}"/>
              </a:ext>
            </a:extLst>
          </p:cNvPr>
          <p:cNvSpPr txBox="1"/>
          <p:nvPr/>
        </p:nvSpPr>
        <p:spPr>
          <a:xfrm>
            <a:off x="7836382" y="3139491"/>
            <a:ext cx="3590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9E4F00"/>
                </a:solidFill>
              </a:rPr>
              <a:t>НДФЛ</a:t>
            </a:r>
          </a:p>
          <a:p>
            <a:r>
              <a:rPr lang="ru-RU" b="1" dirty="0">
                <a:solidFill>
                  <a:srgbClr val="9E4F00"/>
                </a:solidFill>
              </a:rPr>
              <a:t> </a:t>
            </a:r>
            <a:r>
              <a:rPr lang="ru-RU" dirty="0"/>
              <a:t>(57,8 % </a:t>
            </a:r>
            <a:r>
              <a:rPr lang="ru-RU" sz="1200" dirty="0"/>
              <a:t>налоговых и неналоговых доходов</a:t>
            </a:r>
            <a:r>
              <a:rPr lang="ru-RU" sz="1400" dirty="0"/>
              <a:t>)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337929-3369-4CCF-A14D-74B06A3D0353}"/>
              </a:ext>
            </a:extLst>
          </p:cNvPr>
          <p:cNvSpPr txBox="1"/>
          <p:nvPr/>
        </p:nvSpPr>
        <p:spPr>
          <a:xfrm>
            <a:off x="7937500" y="4001294"/>
            <a:ext cx="370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E86E1A"/>
                </a:solidFill>
              </a:rPr>
              <a:t>Налоги на совокупный доход</a:t>
            </a:r>
          </a:p>
          <a:p>
            <a:r>
              <a:rPr lang="ru-RU" dirty="0"/>
              <a:t>(17 % </a:t>
            </a:r>
            <a:r>
              <a:rPr lang="ru-RU" sz="1400" dirty="0"/>
              <a:t>налоговых и неналоговых доходов</a:t>
            </a:r>
            <a:r>
              <a:rPr lang="ru-RU" dirty="0"/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FEBE42-875C-4A55-8CCA-9C23C497F1BB}"/>
              </a:ext>
            </a:extLst>
          </p:cNvPr>
          <p:cNvSpPr txBox="1"/>
          <p:nvPr/>
        </p:nvSpPr>
        <p:spPr>
          <a:xfrm>
            <a:off x="7645400" y="4765962"/>
            <a:ext cx="370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Налоги на имущество</a:t>
            </a:r>
          </a:p>
          <a:p>
            <a:r>
              <a:rPr lang="ru-RU" dirty="0"/>
              <a:t>(9,2 % </a:t>
            </a:r>
            <a:r>
              <a:rPr lang="ru-RU" sz="1400" dirty="0"/>
              <a:t>налоговых и неналоговых доходов</a:t>
            </a:r>
            <a:r>
              <a:rPr lang="ru-RU" dirty="0"/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10D697-CC38-4A7A-B7C1-C277CAB1A6C4}"/>
              </a:ext>
            </a:extLst>
          </p:cNvPr>
          <p:cNvSpPr txBox="1"/>
          <p:nvPr/>
        </p:nvSpPr>
        <p:spPr>
          <a:xfrm>
            <a:off x="7270752" y="5499571"/>
            <a:ext cx="454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EE7700"/>
                </a:solidFill>
              </a:rPr>
              <a:t>Доходы от использования имущества</a:t>
            </a:r>
          </a:p>
          <a:p>
            <a:r>
              <a:rPr lang="ru-RU" dirty="0"/>
              <a:t>(8,9 % </a:t>
            </a:r>
            <a:r>
              <a:rPr lang="ru-RU" sz="1400" dirty="0"/>
              <a:t>налоговых и неналоговых доходов</a:t>
            </a:r>
            <a:r>
              <a:rPr lang="ru-RU" dirty="0"/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755CEF-395F-4CA1-83F8-565E3A4D393C}"/>
              </a:ext>
            </a:extLst>
          </p:cNvPr>
          <p:cNvSpPr txBox="1"/>
          <p:nvPr/>
        </p:nvSpPr>
        <p:spPr>
          <a:xfrm>
            <a:off x="914400" y="1677744"/>
            <a:ext cx="3568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Безвозмездные поступления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45A4A1-4F53-436A-B631-25879C6325E2}"/>
              </a:ext>
            </a:extLst>
          </p:cNvPr>
          <p:cNvSpPr txBox="1"/>
          <p:nvPr/>
        </p:nvSpPr>
        <p:spPr>
          <a:xfrm>
            <a:off x="8642350" y="1630013"/>
            <a:ext cx="3003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rgbClr val="0070C0"/>
                </a:solidFill>
              </a:rPr>
              <a:t>Налоговые и неналоговые доходы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5796A7D-E4B3-47CB-8853-58951E7EF461}"/>
              </a:ext>
            </a:extLst>
          </p:cNvPr>
          <p:cNvSpPr txBox="1"/>
          <p:nvPr/>
        </p:nvSpPr>
        <p:spPr>
          <a:xfrm>
            <a:off x="727075" y="2055542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1235,5 </a:t>
            </a:r>
            <a:r>
              <a:rPr lang="ru-RU" sz="2000" b="1" dirty="0" err="1"/>
              <a:t>млн.руб</a:t>
            </a:r>
            <a:r>
              <a:rPr lang="ru-RU" sz="2000" b="1" dirty="0"/>
              <a:t>.</a:t>
            </a:r>
          </a:p>
          <a:p>
            <a:pPr algn="ctr"/>
            <a:r>
              <a:rPr lang="ru-RU" sz="2000" b="1" dirty="0"/>
              <a:t>(58,0 %)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6423E-FB51-4C2C-8560-F0F4C76AD328}"/>
              </a:ext>
            </a:extLst>
          </p:cNvPr>
          <p:cNvSpPr txBox="1"/>
          <p:nvPr/>
        </p:nvSpPr>
        <p:spPr>
          <a:xfrm>
            <a:off x="10071100" y="2254764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900,0 </a:t>
            </a:r>
            <a:r>
              <a:rPr lang="ru-RU" sz="2000" b="1" dirty="0" err="1"/>
              <a:t>млн.руб</a:t>
            </a:r>
            <a:r>
              <a:rPr lang="ru-RU" sz="2000" b="1" dirty="0"/>
              <a:t>.</a:t>
            </a:r>
          </a:p>
          <a:p>
            <a:pPr algn="ctr"/>
            <a:r>
              <a:rPr lang="ru-RU" sz="2000" b="1" dirty="0"/>
              <a:t>(42,0 %)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5A59C9-1E27-467E-BEB7-9833170BDCD4}"/>
              </a:ext>
            </a:extLst>
          </p:cNvPr>
          <p:cNvSpPr txBox="1"/>
          <p:nvPr/>
        </p:nvSpPr>
        <p:spPr>
          <a:xfrm>
            <a:off x="4616450" y="3065886"/>
            <a:ext cx="1905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ВСЕГО</a:t>
            </a:r>
          </a:p>
          <a:p>
            <a:pPr algn="ctr"/>
            <a:r>
              <a:rPr lang="ru-RU" sz="3200" b="1" dirty="0"/>
              <a:t>2135,5</a:t>
            </a:r>
          </a:p>
          <a:p>
            <a:pPr algn="ctr"/>
            <a:r>
              <a:rPr lang="ru-RU" sz="2000" b="1" dirty="0" err="1"/>
              <a:t>млн.руб</a:t>
            </a:r>
            <a:r>
              <a:rPr lang="ru-RU" sz="2000" b="1" dirty="0"/>
              <a:t>.</a:t>
            </a:r>
          </a:p>
          <a:p>
            <a:pPr algn="ctr"/>
            <a:endParaRPr lang="ru-RU" sz="20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D89E026-31D4-4F04-9BB7-75EA1DCDE977}"/>
              </a:ext>
            </a:extLst>
          </p:cNvPr>
          <p:cNvSpPr txBox="1"/>
          <p:nvPr/>
        </p:nvSpPr>
        <p:spPr>
          <a:xfrm>
            <a:off x="6521450" y="6076821"/>
            <a:ext cx="5124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Остальные</a:t>
            </a:r>
          </a:p>
          <a:p>
            <a:r>
              <a:rPr lang="ru-RU" dirty="0"/>
              <a:t>(7,1 % </a:t>
            </a:r>
            <a:r>
              <a:rPr lang="ru-RU" sz="1400" dirty="0"/>
              <a:t>налоговых и неналоговых доходов</a:t>
            </a:r>
            <a:r>
              <a:rPr lang="ru-RU" dirty="0"/>
              <a:t>)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3DFABDC1-BF2B-4875-B9A4-19AAC90761B0}"/>
              </a:ext>
            </a:extLst>
          </p:cNvPr>
          <p:cNvCxnSpPr/>
          <p:nvPr/>
        </p:nvCxnSpPr>
        <p:spPr>
          <a:xfrm>
            <a:off x="6553202" y="5705916"/>
            <a:ext cx="393698" cy="4202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F230D14B-D7CC-40B9-B9EB-5DF518285A9A}"/>
              </a:ext>
            </a:extLst>
          </p:cNvPr>
          <p:cNvCxnSpPr>
            <a:cxnSpLocks/>
          </p:cNvCxnSpPr>
          <p:nvPr/>
        </p:nvCxnSpPr>
        <p:spPr>
          <a:xfrm>
            <a:off x="7162801" y="3255871"/>
            <a:ext cx="774699" cy="252626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FD06DD44-BEBC-4BD7-91CF-5288E1860890}"/>
              </a:ext>
            </a:extLst>
          </p:cNvPr>
          <p:cNvCxnSpPr/>
          <p:nvPr/>
        </p:nvCxnSpPr>
        <p:spPr>
          <a:xfrm>
            <a:off x="7531100" y="4345517"/>
            <a:ext cx="406400" cy="32742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BFAE6D23-0592-48AB-AED0-755B6B38296C}"/>
              </a:ext>
            </a:extLst>
          </p:cNvPr>
          <p:cNvCxnSpPr/>
          <p:nvPr/>
        </p:nvCxnSpPr>
        <p:spPr>
          <a:xfrm>
            <a:off x="7321550" y="4998817"/>
            <a:ext cx="301625" cy="125171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5DCF950A-2A9D-4B18-827F-677F41A5C31C}"/>
              </a:ext>
            </a:extLst>
          </p:cNvPr>
          <p:cNvCxnSpPr/>
          <p:nvPr/>
        </p:nvCxnSpPr>
        <p:spPr>
          <a:xfrm>
            <a:off x="6946900" y="5335012"/>
            <a:ext cx="274638" cy="286703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Заголовок 1">
            <a:extLst>
              <a:ext uri="{FF2B5EF4-FFF2-40B4-BE49-F238E27FC236}">
                <a16:creationId xmlns:a16="http://schemas.microsoft.com/office/drawing/2014/main" id="{EA449BCB-9DDB-4EA3-8B54-4F7605567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03"/>
            <a:ext cx="12192000" cy="102964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консолидированного бюджета МР Мелеузовский район на 2022 год</a:t>
            </a:r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A011C650-E272-4C18-80F3-8D26402C3057}"/>
              </a:ext>
            </a:extLst>
          </p:cNvPr>
          <p:cNvGrpSpPr/>
          <p:nvPr/>
        </p:nvGrpSpPr>
        <p:grpSpPr>
          <a:xfrm>
            <a:off x="233778" y="894165"/>
            <a:ext cx="11724444" cy="170023"/>
            <a:chOff x="233778" y="743030"/>
            <a:chExt cx="11724444" cy="269024"/>
          </a:xfrm>
        </p:grpSpPr>
        <p:grpSp>
          <p:nvGrpSpPr>
            <p:cNvPr id="37" name="Группа 36">
              <a:extLst>
                <a:ext uri="{FF2B5EF4-FFF2-40B4-BE49-F238E27FC236}">
                  <a16:creationId xmlns:a16="http://schemas.microsoft.com/office/drawing/2014/main" id="{DB829364-07B6-4989-913C-21503F19407F}"/>
                </a:ext>
              </a:extLst>
            </p:cNvPr>
            <p:cNvGrpSpPr/>
            <p:nvPr/>
          </p:nvGrpSpPr>
          <p:grpSpPr>
            <a:xfrm>
              <a:off x="233778" y="743031"/>
              <a:ext cx="4303855" cy="269023"/>
              <a:chOff x="295922" y="370169"/>
              <a:chExt cx="4303855" cy="396000"/>
            </a:xfrm>
          </p:grpSpPr>
          <p:pic>
            <p:nvPicPr>
              <p:cNvPr id="62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BBAD5C62-0DE2-4AB8-A424-88493C1683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92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D1799333-9065-4E6F-9851-6BB1F6FBBD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298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2E52D953-F893-4A12-A11B-B8A552AE3F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41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562BD25E-F10C-48D0-BAEA-228399A136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63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54DF7166-BC82-4006-851A-7FF2CA400F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70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DB56679F-EEFA-4572-A32D-9A9284FBC5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49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7D59B422-7F9E-45F6-AD4E-46CD9EA81E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82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F1AFF217-76F8-4364-B3A5-483B42DD38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984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1CD3AF86-CEF5-41B8-8ECE-1083E7CBC2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906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99C87435-E787-49CD-A952-2695D44BCA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220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A58357AA-40D3-4949-88BC-419624F785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37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8" name="Группа 37">
              <a:extLst>
                <a:ext uri="{FF2B5EF4-FFF2-40B4-BE49-F238E27FC236}">
                  <a16:creationId xmlns:a16="http://schemas.microsoft.com/office/drawing/2014/main" id="{8756E454-98EA-4028-BEFD-8A9BA4F5C307}"/>
                </a:ext>
              </a:extLst>
            </p:cNvPr>
            <p:cNvGrpSpPr/>
            <p:nvPr/>
          </p:nvGrpSpPr>
          <p:grpSpPr>
            <a:xfrm>
              <a:off x="4522874" y="743030"/>
              <a:ext cx="4303855" cy="269023"/>
              <a:chOff x="295922" y="370169"/>
              <a:chExt cx="4303855" cy="396000"/>
            </a:xfrm>
          </p:grpSpPr>
          <p:pic>
            <p:nvPicPr>
              <p:cNvPr id="51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316D0EC7-B0D8-46C6-BB46-1D73DEBD27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92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3B9BD9E6-80D0-4B2A-82F5-C4D2EF0431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298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0DE49E66-90A5-4C41-9932-D611FDD16E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41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D6B9F52A-B17D-4DE2-900D-391F75E211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63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5FF495BC-0B09-4EC4-B6EF-38A5B4F7AA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70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825C167E-045A-4E33-BF94-19BD2E3537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49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137A7CE8-CAED-4DBB-86E3-30CA3D05EF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82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6B8A730B-F039-445C-8208-DB30D84E93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984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24D82B37-4A70-4AE6-86A6-1AE6E5EE99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906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8D55C5A2-C984-445A-9780-BE5A2D9B27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220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F2E039C8-17AA-45F2-8C2F-0EEC7BB01A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37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id="{DDA97A1C-2461-41B4-B4BB-08856839150D}"/>
                </a:ext>
              </a:extLst>
            </p:cNvPr>
            <p:cNvGrpSpPr/>
            <p:nvPr/>
          </p:nvGrpSpPr>
          <p:grpSpPr>
            <a:xfrm>
              <a:off x="7654367" y="743030"/>
              <a:ext cx="4303855" cy="269023"/>
              <a:chOff x="295922" y="370169"/>
              <a:chExt cx="4303855" cy="396000"/>
            </a:xfrm>
          </p:grpSpPr>
          <p:pic>
            <p:nvPicPr>
              <p:cNvPr id="40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179670A6-B79C-42DF-8EE0-59F4FEB003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92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6B2B10D8-7489-4D33-9853-36A6A0A6B4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298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55394331-B32A-4912-9509-5350C54181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41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0DB95496-B6EF-42FB-A3AA-F28F6768CF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63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C25C5AAF-B420-4894-8B58-1F2CC8E04B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70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705EC3EC-6E2E-43A8-B19F-C9B5C9C0A0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49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11A915EB-5E7B-4715-810A-F3EF4F4352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82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2CB1B9A4-7DB2-46EF-A099-55FAF5D4EB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984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409F2C40-429E-4648-9797-A0600C1B3A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906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F92D55C9-9E6F-44EB-AC53-6A2503FE15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220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17BBA17C-D21E-4CE7-B2C6-BB6743C8EE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37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639357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5C1F04F4-773A-449A-BAFC-9AFEA2A732A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183039" y="1033743"/>
          <a:ext cx="8206451" cy="5567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28966C8-667B-4677-A21E-B252C297E3F1}"/>
              </a:ext>
            </a:extLst>
          </p:cNvPr>
          <p:cNvSpPr txBox="1"/>
          <p:nvPr/>
        </p:nvSpPr>
        <p:spPr>
          <a:xfrm>
            <a:off x="277791" y="3833963"/>
            <a:ext cx="2818435" cy="30777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НДФЛ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B3C167-4C81-4E85-809C-A1B6202F66A0}"/>
              </a:ext>
            </a:extLst>
          </p:cNvPr>
          <p:cNvSpPr txBox="1"/>
          <p:nvPr/>
        </p:nvSpPr>
        <p:spPr>
          <a:xfrm>
            <a:off x="295155" y="3397966"/>
            <a:ext cx="2818435" cy="30777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Акцизы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1884A5-2DE7-48FF-B268-F7B302D8C80D}"/>
              </a:ext>
            </a:extLst>
          </p:cNvPr>
          <p:cNvSpPr txBox="1"/>
          <p:nvPr/>
        </p:nvSpPr>
        <p:spPr>
          <a:xfrm>
            <a:off x="295155" y="2943503"/>
            <a:ext cx="2818435" cy="30777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Налоги на совокупный доход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16DFDF-4C7F-4A97-B94C-0A7DDE5A6F9C}"/>
              </a:ext>
            </a:extLst>
          </p:cNvPr>
          <p:cNvSpPr txBox="1"/>
          <p:nvPr/>
        </p:nvSpPr>
        <p:spPr>
          <a:xfrm>
            <a:off x="277791" y="2496437"/>
            <a:ext cx="2818435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ru-RU" sz="1400" dirty="0"/>
              <a:t>Налоги на имущество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090C482C-660D-4CC1-9826-E1F2BAB796C0}"/>
              </a:ext>
            </a:extLst>
          </p:cNvPr>
          <p:cNvSpPr txBox="1">
            <a:spLocks/>
          </p:cNvSpPr>
          <p:nvPr/>
        </p:nvSpPr>
        <p:spPr>
          <a:xfrm>
            <a:off x="0" y="4103"/>
            <a:ext cx="12192000" cy="10296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налоговых доходов консолидированного бюджета </a:t>
            </a:r>
          </a:p>
          <a:p>
            <a:pPr algn="ctr"/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 к утвержденному бюджету 2021г. ,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6BE491-2BB5-4FEE-85CB-1F5DE25B7B6D}"/>
              </a:ext>
            </a:extLst>
          </p:cNvPr>
          <p:cNvSpPr txBox="1"/>
          <p:nvPr/>
        </p:nvSpPr>
        <p:spPr>
          <a:xfrm>
            <a:off x="277792" y="1751794"/>
            <a:ext cx="2818434" cy="30777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Госпошлина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A37380-49A9-4DDE-B898-245153754BC9}"/>
              </a:ext>
            </a:extLst>
          </p:cNvPr>
          <p:cNvSpPr txBox="1"/>
          <p:nvPr/>
        </p:nvSpPr>
        <p:spPr>
          <a:xfrm>
            <a:off x="277792" y="2079609"/>
            <a:ext cx="2818434" cy="30777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НДПИ</a:t>
            </a:r>
          </a:p>
        </p:txBody>
      </p:sp>
      <p:sp>
        <p:nvSpPr>
          <p:cNvPr id="17" name="Стрелка: вправо 16">
            <a:extLst>
              <a:ext uri="{FF2B5EF4-FFF2-40B4-BE49-F238E27FC236}">
                <a16:creationId xmlns:a16="http://schemas.microsoft.com/office/drawing/2014/main" id="{DE872C58-1916-44D2-AAD5-A05FFE3D95E7}"/>
              </a:ext>
            </a:extLst>
          </p:cNvPr>
          <p:cNvSpPr/>
          <p:nvPr/>
        </p:nvSpPr>
        <p:spPr>
          <a:xfrm rot="20627206">
            <a:off x="6510757" y="4345611"/>
            <a:ext cx="1551008" cy="63660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+14,4%</a:t>
            </a:r>
          </a:p>
        </p:txBody>
      </p:sp>
      <p:sp>
        <p:nvSpPr>
          <p:cNvPr id="18" name="Стрелка: вправо 17">
            <a:extLst>
              <a:ext uri="{FF2B5EF4-FFF2-40B4-BE49-F238E27FC236}">
                <a16:creationId xmlns:a16="http://schemas.microsoft.com/office/drawing/2014/main" id="{5A0EF40D-A8B0-4406-9000-25DB65DC3ACD}"/>
              </a:ext>
            </a:extLst>
          </p:cNvPr>
          <p:cNvSpPr/>
          <p:nvPr/>
        </p:nvSpPr>
        <p:spPr>
          <a:xfrm rot="20627206">
            <a:off x="6510757" y="2557486"/>
            <a:ext cx="1551008" cy="636608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+14,8%</a:t>
            </a:r>
          </a:p>
        </p:txBody>
      </p:sp>
      <p:sp>
        <p:nvSpPr>
          <p:cNvPr id="19" name="Стрелка: вправо 18">
            <a:extLst>
              <a:ext uri="{FF2B5EF4-FFF2-40B4-BE49-F238E27FC236}">
                <a16:creationId xmlns:a16="http://schemas.microsoft.com/office/drawing/2014/main" id="{84B8CEB8-7B10-4541-B81B-4245104AD18C}"/>
              </a:ext>
            </a:extLst>
          </p:cNvPr>
          <p:cNvSpPr/>
          <p:nvPr/>
        </p:nvSpPr>
        <p:spPr>
          <a:xfrm rot="20627206">
            <a:off x="6510757" y="3110695"/>
            <a:ext cx="1551008" cy="636608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+4,8%</a:t>
            </a:r>
          </a:p>
        </p:txBody>
      </p:sp>
      <p:sp>
        <p:nvSpPr>
          <p:cNvPr id="20" name="Стрелка: вправо 19">
            <a:extLst>
              <a:ext uri="{FF2B5EF4-FFF2-40B4-BE49-F238E27FC236}">
                <a16:creationId xmlns:a16="http://schemas.microsoft.com/office/drawing/2014/main" id="{C74C7705-22AC-47CC-AE71-84F01EEFC9F4}"/>
              </a:ext>
            </a:extLst>
          </p:cNvPr>
          <p:cNvSpPr/>
          <p:nvPr/>
        </p:nvSpPr>
        <p:spPr>
          <a:xfrm rot="771525">
            <a:off x="6475342" y="1754798"/>
            <a:ext cx="1551008" cy="378041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-2,5%</a:t>
            </a:r>
          </a:p>
        </p:txBody>
      </p:sp>
      <p:sp>
        <p:nvSpPr>
          <p:cNvPr id="21" name="Стрелка: вправо 20">
            <a:extLst>
              <a:ext uri="{FF2B5EF4-FFF2-40B4-BE49-F238E27FC236}">
                <a16:creationId xmlns:a16="http://schemas.microsoft.com/office/drawing/2014/main" id="{10644334-66FF-426B-B752-8BCBF11C436C}"/>
              </a:ext>
            </a:extLst>
          </p:cNvPr>
          <p:cNvSpPr/>
          <p:nvPr/>
        </p:nvSpPr>
        <p:spPr>
          <a:xfrm rot="771525">
            <a:off x="6475342" y="1424396"/>
            <a:ext cx="1551008" cy="378041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-7,8%</a:t>
            </a: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04AAE2B6-9653-4DCE-941E-35B1F0DD7A6F}"/>
              </a:ext>
            </a:extLst>
          </p:cNvPr>
          <p:cNvGrpSpPr/>
          <p:nvPr/>
        </p:nvGrpSpPr>
        <p:grpSpPr>
          <a:xfrm>
            <a:off x="233778" y="894165"/>
            <a:ext cx="11724444" cy="170023"/>
            <a:chOff x="233778" y="743030"/>
            <a:chExt cx="11724444" cy="269024"/>
          </a:xfrm>
        </p:grpSpPr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id="{F0909561-4AF9-4ED7-885C-02EFA3A5F154}"/>
                </a:ext>
              </a:extLst>
            </p:cNvPr>
            <p:cNvGrpSpPr/>
            <p:nvPr/>
          </p:nvGrpSpPr>
          <p:grpSpPr>
            <a:xfrm>
              <a:off x="233778" y="743031"/>
              <a:ext cx="4303855" cy="269023"/>
              <a:chOff x="295922" y="370169"/>
              <a:chExt cx="4303855" cy="396000"/>
            </a:xfrm>
          </p:grpSpPr>
          <p:pic>
            <p:nvPicPr>
              <p:cNvPr id="48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9AC63AB7-33C0-49F7-88D9-A4E752E18B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92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F76EE266-3594-40C9-A0BD-31F186690B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298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166EFF8F-2F84-4D7B-95BE-A6A27B7092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41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8B021029-D3D8-42EC-BBD6-E0EF15F89D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63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ED5B877E-EFF5-48CE-8B16-B8C263C2B5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70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E7E99A84-1DA3-469A-8481-AD7F0ED51C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49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F0A7A24B-A3E1-4563-8336-103749BFF1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82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BEE0D0D0-040B-4FE6-8CBB-3109223763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984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09968475-CAB3-4D00-8C80-64CA0FAD12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906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4D6C7A17-37EC-41C5-8658-1BE8147DCB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220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B7D5774B-3E07-4D38-9CA5-A1643B6771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37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4" name="Группа 23">
              <a:extLst>
                <a:ext uri="{FF2B5EF4-FFF2-40B4-BE49-F238E27FC236}">
                  <a16:creationId xmlns:a16="http://schemas.microsoft.com/office/drawing/2014/main" id="{1D2683D5-3AB9-44F1-A4A3-27518D0100D3}"/>
                </a:ext>
              </a:extLst>
            </p:cNvPr>
            <p:cNvGrpSpPr/>
            <p:nvPr/>
          </p:nvGrpSpPr>
          <p:grpSpPr>
            <a:xfrm>
              <a:off x="4522874" y="743030"/>
              <a:ext cx="4303855" cy="269023"/>
              <a:chOff x="295922" y="370169"/>
              <a:chExt cx="4303855" cy="396000"/>
            </a:xfrm>
          </p:grpSpPr>
          <p:pic>
            <p:nvPicPr>
              <p:cNvPr id="37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5281F427-4F10-482E-AD2A-17A5D325AB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92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F835ACB1-8E76-49F6-A6C4-C7BD9E9904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298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8BD2E960-7DFA-48F3-BA64-3E855CEB18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41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6F62CD92-372F-40AA-AD26-1DC8ABCEBC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63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983C7C06-2CBD-478D-9E2F-F347CFF046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70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81267116-B542-471C-B841-7CC41D7917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49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0616F2C8-5D68-482E-9F3E-45BA5E82D7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82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14942502-5BCA-4BCF-A94B-68E55A6532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984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12C1F5B3-A549-422A-9CCC-AD7E104720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906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66E4F209-2166-4095-B1E9-987A5422F0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220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3210D26F-E496-4780-93D8-9806093D62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37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id="{5992338A-C858-40C8-A70F-D88E99406F45}"/>
                </a:ext>
              </a:extLst>
            </p:cNvPr>
            <p:cNvGrpSpPr/>
            <p:nvPr/>
          </p:nvGrpSpPr>
          <p:grpSpPr>
            <a:xfrm>
              <a:off x="7654367" y="743030"/>
              <a:ext cx="4303855" cy="269023"/>
              <a:chOff x="295922" y="370169"/>
              <a:chExt cx="4303855" cy="396000"/>
            </a:xfrm>
          </p:grpSpPr>
          <p:pic>
            <p:nvPicPr>
              <p:cNvPr id="26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062A7BD1-2A04-4703-87A6-FEE33A219C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92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D9B83165-E4AB-46EA-AC14-8233B5ADF0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298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867653DA-7395-45F3-A806-7C241B3DF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41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DCBD486D-CC53-4529-B17F-04A21BE5544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63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C4602E65-5D28-46C7-A425-62D8E0D06F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70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C4CE709D-3DDD-426F-9513-A6E9C8C3B8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49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D16C011E-5DE0-46FB-9A9D-FC6EA48E1A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82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DCAB95A1-A762-442D-8553-2FFCEDF18C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984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7E65B4A3-6C45-4A5D-B305-3787FCEEC9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906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591A1E17-10F2-4B28-AFD2-177FF9DEC9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220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2EC988DA-FE8D-40EA-8AA4-1217BF0D62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37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316628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6EACF94E-61B7-460A-B16E-8D966FC5CD42}"/>
              </a:ext>
            </a:extLst>
          </p:cNvPr>
          <p:cNvGrpSpPr/>
          <p:nvPr/>
        </p:nvGrpSpPr>
        <p:grpSpPr>
          <a:xfrm>
            <a:off x="312133" y="766493"/>
            <a:ext cx="11724444" cy="170023"/>
            <a:chOff x="233778" y="743030"/>
            <a:chExt cx="11724444" cy="269024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062899D2-7B06-49CA-B2A1-229C6829AD1F}"/>
                </a:ext>
              </a:extLst>
            </p:cNvPr>
            <p:cNvGrpSpPr/>
            <p:nvPr/>
          </p:nvGrpSpPr>
          <p:grpSpPr>
            <a:xfrm>
              <a:off x="233778" y="743031"/>
              <a:ext cx="4303855" cy="269023"/>
              <a:chOff x="295922" y="370169"/>
              <a:chExt cx="4303855" cy="396000"/>
            </a:xfrm>
          </p:grpSpPr>
          <p:pic>
            <p:nvPicPr>
              <p:cNvPr id="33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6B8F5D84-FC22-4D5C-9E24-A14B9FAB1C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92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099B0F78-7F88-4843-A41A-F10DBCA030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298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FE237EBA-A567-4F1B-87C6-BF4C4AA3CA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41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DD48BBEA-864C-4401-96F8-206EE061D0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63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307431DD-8884-4AF5-949A-DF63AC3C4D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70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AFBF6436-6657-40C8-8105-3727C08D471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49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4383297A-490C-481B-9F4C-CE0178B3A5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82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2E8FD350-526F-46C6-8C00-9E8D3D20B9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984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6830FCA8-EA33-40C0-8202-9A1173E279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906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A6D290B4-FED5-4B9F-8904-20FE15536C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220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A6D01B67-06FA-4858-B27F-7B8C516415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37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B8056A94-0B0E-458A-BA5A-36ABC6C78F78}"/>
                </a:ext>
              </a:extLst>
            </p:cNvPr>
            <p:cNvGrpSpPr/>
            <p:nvPr/>
          </p:nvGrpSpPr>
          <p:grpSpPr>
            <a:xfrm>
              <a:off x="4522874" y="743030"/>
              <a:ext cx="4303855" cy="269023"/>
              <a:chOff x="295922" y="370169"/>
              <a:chExt cx="4303855" cy="396000"/>
            </a:xfrm>
          </p:grpSpPr>
          <p:pic>
            <p:nvPicPr>
              <p:cNvPr id="22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D3DF0AE6-8213-42B9-A470-1148E2E3C2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92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60FEED60-61FC-4DF3-956E-7A44422155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298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85005EAE-061F-409D-9367-32EBAA7990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41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73D7FAC3-D8A3-4AC7-B54C-8E4BDF7EF1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63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705FDB3F-6061-4DFB-A222-3979359FF8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70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027EFDD8-5D18-418D-B256-5350B848D1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49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9F855DC8-9EBA-447B-A445-1A0FE42343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82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461F66FA-7A23-4DB2-B51F-6A80EF9EBA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984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CEE30F94-C643-4D77-AE70-4DA46A20F7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906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9FB344D3-8964-49B7-9133-711A11D441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220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94D76B85-8C94-43FE-B449-44D29EB0D3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37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76355D71-E907-498D-9339-4A97FCCB025C}"/>
                </a:ext>
              </a:extLst>
            </p:cNvPr>
            <p:cNvGrpSpPr/>
            <p:nvPr/>
          </p:nvGrpSpPr>
          <p:grpSpPr>
            <a:xfrm>
              <a:off x="7654367" y="743030"/>
              <a:ext cx="4303855" cy="269023"/>
              <a:chOff x="295922" y="370169"/>
              <a:chExt cx="4303855" cy="396000"/>
            </a:xfrm>
          </p:grpSpPr>
          <p:pic>
            <p:nvPicPr>
              <p:cNvPr id="11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D5E3EA6B-321B-47E3-AE88-D20B581060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92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2B24F317-F300-4244-B7F0-8FBCDD9DCB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298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A2437F3A-7887-4276-9A4C-E2F5C306F5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41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01677517-3D1F-4C11-BFB7-09917A51D2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63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D49A2720-7F1C-4789-BDCE-3593A99A0F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70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5BC9C2B1-E1EE-4CA3-B235-F63E3C9C75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49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5E6E5F97-DB9B-4F36-BA00-0C038690A7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82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3FF01B49-12D6-4FC7-9992-48FAFDC382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984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D983D343-F68A-43C9-9B55-AB6991479E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906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38452BC4-B0BD-4D7D-9540-A51957C491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220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AF02BDD8-07A3-48A5-AF76-E1F4F95A99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37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CFF42DC7-A54D-44A4-9AF2-F83DF9525015}"/>
              </a:ext>
            </a:extLst>
          </p:cNvPr>
          <p:cNvSpPr txBox="1"/>
          <p:nvPr/>
        </p:nvSpPr>
        <p:spPr>
          <a:xfrm>
            <a:off x="141767" y="120618"/>
            <a:ext cx="1190846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70C0"/>
                </a:solidFill>
              </a:rPr>
              <a:t>Финансовая помощь из федерального бюджета и бюджета Республики Башкортостан</a:t>
            </a:r>
          </a:p>
        </p:txBody>
      </p:sp>
      <p:graphicFrame>
        <p:nvGraphicFramePr>
          <p:cNvPr id="49" name="Диаграмма 48">
            <a:extLst>
              <a:ext uri="{FF2B5EF4-FFF2-40B4-BE49-F238E27FC236}">
                <a16:creationId xmlns:a16="http://schemas.microsoft.com/office/drawing/2014/main" id="{0D2C60A0-9631-4B99-AF4F-49B480C87A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5390096"/>
              </p:ext>
            </p:extLst>
          </p:nvPr>
        </p:nvGraphicFramePr>
        <p:xfrm>
          <a:off x="1140084" y="1427826"/>
          <a:ext cx="10818137" cy="1786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FF63DD78-F9B0-4C94-B9CA-4D7AB6B1A79C}"/>
              </a:ext>
            </a:extLst>
          </p:cNvPr>
          <p:cNvCxnSpPr>
            <a:cxnSpLocks/>
          </p:cNvCxnSpPr>
          <p:nvPr/>
        </p:nvCxnSpPr>
        <p:spPr>
          <a:xfrm>
            <a:off x="3314472" y="2065703"/>
            <a:ext cx="1025160" cy="17102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2DE4C599-1BAB-448A-B22F-3A11CE90CE4D}"/>
              </a:ext>
            </a:extLst>
          </p:cNvPr>
          <p:cNvSpPr txBox="1"/>
          <p:nvPr/>
        </p:nvSpPr>
        <p:spPr>
          <a:xfrm>
            <a:off x="3275519" y="1390341"/>
            <a:ext cx="1262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>
                    <a:lumMod val="50000"/>
                  </a:schemeClr>
                </a:solidFill>
              </a:rPr>
              <a:t>- 6,9 %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C8EAEFE-8E22-48B6-82E9-C5B0E3F1A4F3}"/>
              </a:ext>
            </a:extLst>
          </p:cNvPr>
          <p:cNvSpPr txBox="1"/>
          <p:nvPr/>
        </p:nvSpPr>
        <p:spPr>
          <a:xfrm>
            <a:off x="141767" y="1332000"/>
            <a:ext cx="1655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ВСЕГО</a:t>
            </a:r>
          </a:p>
        </p:txBody>
      </p:sp>
      <p:cxnSp>
        <p:nvCxnSpPr>
          <p:cNvPr id="62" name="Прямая со стрелкой 61">
            <a:extLst>
              <a:ext uri="{FF2B5EF4-FFF2-40B4-BE49-F238E27FC236}">
                <a16:creationId xmlns:a16="http://schemas.microsoft.com/office/drawing/2014/main" id="{31CE1C79-B5FB-4A04-B8DA-9A51F1057556}"/>
              </a:ext>
            </a:extLst>
          </p:cNvPr>
          <p:cNvCxnSpPr/>
          <p:nvPr/>
        </p:nvCxnSpPr>
        <p:spPr>
          <a:xfrm>
            <a:off x="6067908" y="1925804"/>
            <a:ext cx="962487" cy="178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5AE43FBD-19FC-4526-BE19-799D49CF3571}"/>
              </a:ext>
            </a:extLst>
          </p:cNvPr>
          <p:cNvSpPr txBox="1"/>
          <p:nvPr/>
        </p:nvSpPr>
        <p:spPr>
          <a:xfrm>
            <a:off x="6265908" y="1434493"/>
            <a:ext cx="1170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>
                    <a:lumMod val="50000"/>
                  </a:schemeClr>
                </a:solidFill>
              </a:rPr>
              <a:t>-6,1 %</a:t>
            </a:r>
          </a:p>
        </p:txBody>
      </p:sp>
      <p:cxnSp>
        <p:nvCxnSpPr>
          <p:cNvPr id="64" name="Прямая со стрелкой 63">
            <a:extLst>
              <a:ext uri="{FF2B5EF4-FFF2-40B4-BE49-F238E27FC236}">
                <a16:creationId xmlns:a16="http://schemas.microsoft.com/office/drawing/2014/main" id="{CCC306C0-5569-4B3A-BC74-E40432ACABCD}"/>
              </a:ext>
            </a:extLst>
          </p:cNvPr>
          <p:cNvCxnSpPr>
            <a:cxnSpLocks/>
          </p:cNvCxnSpPr>
          <p:nvPr/>
        </p:nvCxnSpPr>
        <p:spPr>
          <a:xfrm flipV="1">
            <a:off x="8456934" y="2206805"/>
            <a:ext cx="1151357" cy="394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4C0C282E-C7B6-4758-BD36-3B22AB84E009}"/>
              </a:ext>
            </a:extLst>
          </p:cNvPr>
          <p:cNvSpPr txBox="1"/>
          <p:nvPr/>
        </p:nvSpPr>
        <p:spPr>
          <a:xfrm>
            <a:off x="8596881" y="1604228"/>
            <a:ext cx="1687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>
                    <a:lumMod val="50000"/>
                  </a:schemeClr>
                </a:solidFill>
              </a:rPr>
              <a:t>+ 0,2 %</a:t>
            </a:r>
          </a:p>
        </p:txBody>
      </p:sp>
      <p:graphicFrame>
        <p:nvGraphicFramePr>
          <p:cNvPr id="48" name="Объект 47">
            <a:extLst>
              <a:ext uri="{FF2B5EF4-FFF2-40B4-BE49-F238E27FC236}">
                <a16:creationId xmlns:a16="http://schemas.microsoft.com/office/drawing/2014/main" id="{CBFA7193-39AA-428F-BCE3-3EC7626282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1333820"/>
              </p:ext>
            </p:extLst>
          </p:nvPr>
        </p:nvGraphicFramePr>
        <p:xfrm>
          <a:off x="91300" y="1954260"/>
          <a:ext cx="3313372" cy="4783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4" name="Диаграмма 53">
            <a:extLst>
              <a:ext uri="{FF2B5EF4-FFF2-40B4-BE49-F238E27FC236}">
                <a16:creationId xmlns:a16="http://schemas.microsoft.com/office/drawing/2014/main" id="{B6764352-D373-4890-AEB6-D6D41D03B9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9768346"/>
              </p:ext>
            </p:extLst>
          </p:nvPr>
        </p:nvGraphicFramePr>
        <p:xfrm>
          <a:off x="3533494" y="2032353"/>
          <a:ext cx="3021660" cy="4705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6" name="Диаграмма 65">
            <a:extLst>
              <a:ext uri="{FF2B5EF4-FFF2-40B4-BE49-F238E27FC236}">
                <a16:creationId xmlns:a16="http://schemas.microsoft.com/office/drawing/2014/main" id="{68BA9E9F-528B-42A8-AD2B-0167993BE6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946344"/>
              </p:ext>
            </p:extLst>
          </p:nvPr>
        </p:nvGraphicFramePr>
        <p:xfrm>
          <a:off x="6470248" y="2387153"/>
          <a:ext cx="2696901" cy="4350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9" name="Диаграмма 68">
            <a:extLst>
              <a:ext uri="{FF2B5EF4-FFF2-40B4-BE49-F238E27FC236}">
                <a16:creationId xmlns:a16="http://schemas.microsoft.com/office/drawing/2014/main" id="{BDE03242-EC4E-4E62-87EB-0744E742C0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1270565"/>
              </p:ext>
            </p:extLst>
          </p:nvPr>
        </p:nvGraphicFramePr>
        <p:xfrm>
          <a:off x="9032395" y="2597442"/>
          <a:ext cx="2847471" cy="4139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88C073F-18DA-46B6-AB41-D5F377B98A63}"/>
              </a:ext>
            </a:extLst>
          </p:cNvPr>
          <p:cNvSpPr txBox="1"/>
          <p:nvPr/>
        </p:nvSpPr>
        <p:spPr>
          <a:xfrm>
            <a:off x="9686647" y="1231641"/>
            <a:ext cx="1433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2013429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s://life-rf.ru/uploads/s/u/b/o/ubonlrxa9nfl/img/autocrop/814203e0e5918f6045df38785e6e34f2.jpg">
            <a:extLst>
              <a:ext uri="{FF2B5EF4-FFF2-40B4-BE49-F238E27FC236}">
                <a16:creationId xmlns:a16="http://schemas.microsoft.com/office/drawing/2014/main" id="{B83DF319-6F36-4D0A-9F5D-1288613B8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7" y="5096747"/>
            <a:ext cx="1569969" cy="126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9DE9478F-2715-4EA1-A10B-1E59906762E4}"/>
              </a:ext>
            </a:extLst>
          </p:cNvPr>
          <p:cNvGrpSpPr/>
          <p:nvPr/>
        </p:nvGrpSpPr>
        <p:grpSpPr>
          <a:xfrm>
            <a:off x="233777" y="766949"/>
            <a:ext cx="11724444" cy="170023"/>
            <a:chOff x="233778" y="743030"/>
            <a:chExt cx="11724444" cy="269024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054AF7D1-7CE8-4D83-8577-E8EB64CC4894}"/>
                </a:ext>
              </a:extLst>
            </p:cNvPr>
            <p:cNvGrpSpPr/>
            <p:nvPr/>
          </p:nvGrpSpPr>
          <p:grpSpPr>
            <a:xfrm>
              <a:off x="233778" y="743031"/>
              <a:ext cx="4303855" cy="269023"/>
              <a:chOff x="295922" y="370169"/>
              <a:chExt cx="4303855" cy="396000"/>
            </a:xfrm>
          </p:grpSpPr>
          <p:pic>
            <p:nvPicPr>
              <p:cNvPr id="30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DC850785-C31E-42FF-B68F-1A85A1A4FF4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92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6692ADF6-F52F-468F-B7A4-4457B068BD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298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06B873BA-F224-4B17-9133-4935354E8C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41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CCBD67C4-7900-42A2-86EB-F8F6AA1E6A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63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05B661F7-A693-4328-8890-2F50C16523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70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1D4997BB-28E6-4829-962A-F3D483BE1A7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49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844C719B-CAA1-4929-8204-BB7E4AF1E8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82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2B6E28F8-17BA-46FC-A9BE-9099C29E41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984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8EF88047-3C41-430C-AE6A-9C19F4A273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906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5173AFCD-0A6E-4471-9E46-4AD1003879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220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7CE1FE26-B760-45CF-B155-61E0A855D6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37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37F374EB-522A-4F94-880E-615FD99D1BC5}"/>
                </a:ext>
              </a:extLst>
            </p:cNvPr>
            <p:cNvGrpSpPr/>
            <p:nvPr/>
          </p:nvGrpSpPr>
          <p:grpSpPr>
            <a:xfrm>
              <a:off x="4522874" y="743030"/>
              <a:ext cx="4303855" cy="269023"/>
              <a:chOff x="295922" y="370169"/>
              <a:chExt cx="4303855" cy="396000"/>
            </a:xfrm>
          </p:grpSpPr>
          <p:pic>
            <p:nvPicPr>
              <p:cNvPr id="19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BBCAA151-5AAB-4845-8E68-8DFF04E815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92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CE9DA172-2105-4C6A-B248-D8CAB7A2BA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298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271A0EED-1DCE-4BD3-BCDD-959F552E9E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41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88A01B11-5082-4F5B-AC07-B31D11BBE1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63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70E77A4E-8728-4D4D-9CAA-04EF25E1BC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70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4BDC0971-41FD-4FCC-9BF7-A72C2DD3B0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49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3B7CD175-E1BB-4FE9-AF39-F6E3D966C8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82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A85AA862-5ADF-4FDA-8121-41E5A77102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984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A627BB8A-98FA-42A3-9CE2-DAB18B64BF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906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833DADED-FA0A-4BAC-A18A-08F0D1E259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220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7B5BC483-00EE-4250-BC9D-D8C5E013E1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37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B53F5E92-D0EB-4FBA-8DEE-B646C70BE48C}"/>
                </a:ext>
              </a:extLst>
            </p:cNvPr>
            <p:cNvGrpSpPr/>
            <p:nvPr/>
          </p:nvGrpSpPr>
          <p:grpSpPr>
            <a:xfrm>
              <a:off x="7654367" y="743030"/>
              <a:ext cx="4303855" cy="269023"/>
              <a:chOff x="295922" y="370169"/>
              <a:chExt cx="4303855" cy="396000"/>
            </a:xfrm>
          </p:grpSpPr>
          <p:pic>
            <p:nvPicPr>
              <p:cNvPr id="8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954E4678-B699-4809-8590-43199D6D52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92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917822A5-6A8B-425D-A046-7E06665223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298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501D91E3-36E8-4D3D-B5E4-C96F71AC96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41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E0360E76-1783-45AD-9D89-6020605513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63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3B53178E-A212-410D-AAE7-CD3F3CA471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70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8FC82692-516A-49B8-8AC6-90C716C057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49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80604A36-9B95-45FD-81D7-A8AA00E7B2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82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9258F444-6C1F-4ED1-9D1A-E0A316F9C3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984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379D4E1B-3024-4462-BACB-D87BD67F934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906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CA9EFA6B-217F-45E4-88C9-5A682D895E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220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0B8EC7DE-D6AB-4D0F-8913-F67C78DB1E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37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43B1B26-D095-4E11-AF67-D5C6835BAA49}"/>
              </a:ext>
            </a:extLst>
          </p:cNvPr>
          <p:cNvSpPr txBox="1"/>
          <p:nvPr/>
        </p:nvSpPr>
        <p:spPr>
          <a:xfrm>
            <a:off x="141767" y="120618"/>
            <a:ext cx="1190846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Основные задачи при разработке проекта бюджета муниципального района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Мелеузовский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район РБ на 2022 год и плановый период 2023 и 2024 годов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75B6558E-6665-42F1-9988-09C66953F51C}"/>
              </a:ext>
            </a:extLst>
          </p:cNvPr>
          <p:cNvSpPr/>
          <p:nvPr/>
        </p:nvSpPr>
        <p:spPr>
          <a:xfrm>
            <a:off x="7180619" y="2850566"/>
            <a:ext cx="355814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179705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Минимизация и повышение эффективности бюджетных расходов в целом, в том числе за счет оптимизации муниципальных закупок, бюджетной сети, сокращения необоснованных расходов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724BB480-1852-4A36-808C-B88F90A58023}"/>
              </a:ext>
            </a:extLst>
          </p:cNvPr>
          <p:cNvSpPr/>
          <p:nvPr/>
        </p:nvSpPr>
        <p:spPr>
          <a:xfrm>
            <a:off x="1406131" y="1209042"/>
            <a:ext cx="42116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Безусловное исполнение всех обязательств и выполнение задач, поставленных в Указах Президента Российской Федерации от 7 мая 2018 года № 204 «О национальных целях и стратегических задачах развития Российской Федерации на период до 2024 года» и от 21 июля 2020 года № 474 «О национальных целях развития Российской Федерации на период до 2030 года»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747D0960-64C5-4199-B21E-847E9351C4FB}"/>
              </a:ext>
            </a:extLst>
          </p:cNvPr>
          <p:cNvSpPr/>
          <p:nvPr/>
        </p:nvSpPr>
        <p:spPr>
          <a:xfrm>
            <a:off x="1601044" y="5025976"/>
            <a:ext cx="41875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179705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Адаптация бюджета к изменившимся условиям для устойчивого социально-экономического развития района при нестабильности налоговых и неналоговых поступлений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35B1E0A-1308-4C1C-B75E-F8EEE98CC7C8}"/>
              </a:ext>
            </a:extLst>
          </p:cNvPr>
          <p:cNvGrpSpPr/>
          <p:nvPr/>
        </p:nvGrpSpPr>
        <p:grpSpPr>
          <a:xfrm>
            <a:off x="5634976" y="1538966"/>
            <a:ext cx="1427245" cy="4237133"/>
            <a:chOff x="5634976" y="1538966"/>
            <a:chExt cx="1427245" cy="4237133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4C8847D4-9AC5-4A16-A2E1-0AFDBC649FFA}"/>
                </a:ext>
              </a:extLst>
            </p:cNvPr>
            <p:cNvSpPr/>
            <p:nvPr/>
          </p:nvSpPr>
          <p:spPr>
            <a:xfrm>
              <a:off x="6149492" y="1538966"/>
              <a:ext cx="401208" cy="38146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0BA7732F-20AD-4B22-AF62-1EA0B7AFF093}"/>
                </a:ext>
              </a:extLst>
            </p:cNvPr>
            <p:cNvSpPr/>
            <p:nvPr/>
          </p:nvSpPr>
          <p:spPr>
            <a:xfrm>
              <a:off x="6167698" y="3382599"/>
              <a:ext cx="401208" cy="3814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id="{1C5D2E0D-99C5-4B05-BF83-2E0B12651C75}"/>
                </a:ext>
              </a:extLst>
            </p:cNvPr>
            <p:cNvSpPr/>
            <p:nvPr/>
          </p:nvSpPr>
          <p:spPr>
            <a:xfrm>
              <a:off x="6176503" y="5394633"/>
              <a:ext cx="401208" cy="3814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0" name="Прямая соединительная линия 49">
              <a:extLst>
                <a:ext uri="{FF2B5EF4-FFF2-40B4-BE49-F238E27FC236}">
                  <a16:creationId xmlns:a16="http://schemas.microsoft.com/office/drawing/2014/main" id="{EDC0B585-BE3A-4947-9156-61D97222F3D9}"/>
                </a:ext>
              </a:extLst>
            </p:cNvPr>
            <p:cNvCxnSpPr>
              <a:cxnSpLocks/>
            </p:cNvCxnSpPr>
            <p:nvPr/>
          </p:nvCxnSpPr>
          <p:spPr>
            <a:xfrm>
              <a:off x="6350096" y="1868057"/>
              <a:ext cx="27011" cy="3780901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>
              <a:extLst>
                <a:ext uri="{FF2B5EF4-FFF2-40B4-BE49-F238E27FC236}">
                  <a16:creationId xmlns:a16="http://schemas.microsoft.com/office/drawing/2014/main" id="{A2FD7ADC-5C57-4C82-96F9-30B071A23851}"/>
                </a:ext>
              </a:extLst>
            </p:cNvPr>
            <p:cNvCxnSpPr>
              <a:cxnSpLocks/>
            </p:cNvCxnSpPr>
            <p:nvPr/>
          </p:nvCxnSpPr>
          <p:spPr>
            <a:xfrm>
              <a:off x="5634976" y="1729699"/>
              <a:ext cx="681879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>
              <a:extLst>
                <a:ext uri="{FF2B5EF4-FFF2-40B4-BE49-F238E27FC236}">
                  <a16:creationId xmlns:a16="http://schemas.microsoft.com/office/drawing/2014/main" id="{78AFCB7F-2EFF-40A4-98CE-053894F37CC9}"/>
                </a:ext>
              </a:extLst>
            </p:cNvPr>
            <p:cNvCxnSpPr>
              <a:cxnSpLocks/>
            </p:cNvCxnSpPr>
            <p:nvPr/>
          </p:nvCxnSpPr>
          <p:spPr>
            <a:xfrm>
              <a:off x="6478704" y="3550999"/>
              <a:ext cx="583517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>
              <a:extLst>
                <a:ext uri="{FF2B5EF4-FFF2-40B4-BE49-F238E27FC236}">
                  <a16:creationId xmlns:a16="http://schemas.microsoft.com/office/drawing/2014/main" id="{9DF8517E-9B1D-4F2B-BBEB-35A7C81F6969}"/>
                </a:ext>
              </a:extLst>
            </p:cNvPr>
            <p:cNvCxnSpPr>
              <a:cxnSpLocks/>
            </p:cNvCxnSpPr>
            <p:nvPr/>
          </p:nvCxnSpPr>
          <p:spPr>
            <a:xfrm>
              <a:off x="5668217" y="5620605"/>
              <a:ext cx="681879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2050" name="Picture 2" descr="https://www.sironx.com/img/feature_img/terms.png">
            <a:extLst>
              <a:ext uri="{FF2B5EF4-FFF2-40B4-BE49-F238E27FC236}">
                <a16:creationId xmlns:a16="http://schemas.microsoft.com/office/drawing/2014/main" id="{34FADA03-BDEF-489D-BA2D-DBD85319B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57" y="1429736"/>
            <a:ext cx="1009363" cy="126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rivietsteel.com/storage/media/target-01png-1527661261.png">
            <a:extLst>
              <a:ext uri="{FF2B5EF4-FFF2-40B4-BE49-F238E27FC236}">
                <a16:creationId xmlns:a16="http://schemas.microsoft.com/office/drawing/2014/main" id="{DC019E57-13AB-4AE6-93AB-A1A043C30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353" y="1039952"/>
            <a:ext cx="2342647" cy="234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5706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3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B30E5AD-A6F0-4C59-AA0F-8FB9BFB20128}">
  <we:reference id="wa104380121" version="2.0.0.0" store="ru-RU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8672</TotalTime>
  <Words>1503</Words>
  <Application>Microsoft Office PowerPoint</Application>
  <PresentationFormat>Широкоэкранный</PresentationFormat>
  <Paragraphs>363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Тема Office</vt:lpstr>
      <vt:lpstr>Проект решения  «О бюджете муниципального района Мелеузовский район   на 2022 год и на плановый период 2023 и 2024 годов» </vt:lpstr>
      <vt:lpstr>Динамика поступлений доходов и расходов в бюджет Мелеузовского района  в 2020г.-2024г., млн.руб.</vt:lpstr>
      <vt:lpstr>Презентация PowerPoint</vt:lpstr>
      <vt:lpstr>Презентация PowerPoint</vt:lpstr>
      <vt:lpstr>Динамика структуры доходов консолидированного бюджета на 2022-2024г.</vt:lpstr>
      <vt:lpstr>Структура доходов консолидированного бюджета МР Мелеузовский район на 2022 год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консолидированного бюджета муниципального района  Мелеузовский район РБ на 2022 год</vt:lpstr>
      <vt:lpstr>Презентация PowerPoint</vt:lpstr>
      <vt:lpstr>Расходы на финансирование муниципальных услуг и социальные выплаты  в 2022 году, млн. рублей</vt:lpstr>
      <vt:lpstr>Расходы на образование в 2022 году, млн. рублей</vt:lpstr>
      <vt:lpstr>Расходы на культуру и спорт в 2022 году, млн.руб. </vt:lpstr>
      <vt:lpstr>Расходы на социальную политику в 2022 году, млн.руб. </vt:lpstr>
      <vt:lpstr>Меры, направленные на повышение доступности жилья</vt:lpstr>
      <vt:lpstr>Презентация PowerPoint</vt:lpstr>
      <vt:lpstr>Расходы на муниципальную поддержку</vt:lpstr>
      <vt:lpstr>Расходы на охрану окружающей среды в 2022 году, млн. рублей</vt:lpstr>
      <vt:lpstr>Дотация на выравнивание бюджетной обеспеченности поселениям в 2022 году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решения  «О бюджете муниципального района Мелеузовский район   на 2018 год и плановый период 2019-2020 годов»</dc:title>
  <dc:creator>Ольга</dc:creator>
  <cp:lastModifiedBy>user</cp:lastModifiedBy>
  <cp:revision>590</cp:revision>
  <cp:lastPrinted>2021-12-08T04:59:55Z</cp:lastPrinted>
  <dcterms:created xsi:type="dcterms:W3CDTF">2017-11-27T10:36:18Z</dcterms:created>
  <dcterms:modified xsi:type="dcterms:W3CDTF">2021-12-09T11:19:25Z</dcterms:modified>
</cp:coreProperties>
</file>