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97493774552468E-2"/>
          <c:y val="0.41867245943870807"/>
          <c:w val="0.45594074528642742"/>
          <c:h val="0.39210552938823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78-48F3-A4C5-6569A29616D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78-48F3-A4C5-6569A29616D5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78-48F3-A4C5-6569A29616D5}"/>
              </c:ext>
            </c:extLst>
          </c:dPt>
          <c:dLbls>
            <c:dLbl>
              <c:idx val="0"/>
              <c:layout>
                <c:manualLayout>
                  <c:x val="-6.371410457233947E-3"/>
                  <c:y val="-1.8649593233281448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8-48F3-A4C5-6569A29616D5}"/>
                </c:ext>
              </c:extLst>
            </c:dLbl>
            <c:dLbl>
              <c:idx val="1"/>
              <c:layout>
                <c:manualLayout>
                  <c:x val="-3.8953262860933293E-3"/>
                  <c:y val="-2.476263200513643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8-48F3-A4C5-6569A2961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Да.</c:v>
                </c:pt>
                <c:pt idx="1">
                  <c:v>Нет</c:v>
                </c:pt>
                <c:pt idx="2">
                  <c:v>Мне все равно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23705598877614"/>
          <c:y val="0.17210805435863441"/>
          <c:w val="0.32587815605862702"/>
          <c:h val="0.7198333913729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>
                <a:effectLst/>
              </a:rPr>
              <a:t>Своевременно ли Вы уплачиваете имущественные налоги (транспортный налог, земельный налог, налог на имущество физических лиц)?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608144600042178"/>
          <c:y val="4.031857570662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802292917217577E-2"/>
          <c:y val="0.43984070146444465"/>
          <c:w val="0.43610185420370834"/>
          <c:h val="0.40678290165752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2-49C4-B9EF-445E0965842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2-49C4-B9EF-445E0965842E}"/>
              </c:ext>
            </c:extLst>
          </c:dPt>
          <c:dLbls>
            <c:dLbl>
              <c:idx val="0"/>
              <c:layout>
                <c:manualLayout>
                  <c:x val="-4.5161290322580677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2-49C4-B9EF-445E09658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2-4ECD-BC17-621FBB810A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54450447558176"/>
          <c:y val="0.1878566688785667"/>
          <c:w val="0.12892115034490917"/>
          <c:h val="0.70238175725023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>
                <a:effectLst/>
              </a:rPr>
              <a:t>Пользуетесь ли Вы личным кабинетом налогоплательщика для физических лиц на сайте www.nalog.ru?</a:t>
            </a:r>
            <a:endParaRPr lang="ru-RU" sz="10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803004706126853"/>
          <c:y val="3.747267570111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81386924042414E-2"/>
          <c:y val="0.35414295466543877"/>
          <c:w val="0.42743066380882377"/>
          <c:h val="0.503999405327978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B1-4026-9BD4-FFE4176F428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B1-4026-9BD4-FFE4176F4281}"/>
              </c:ext>
            </c:extLst>
          </c:dPt>
          <c:dLbls>
            <c:dLbl>
              <c:idx val="1"/>
              <c:layout>
                <c:manualLayout>
                  <c:x val="-1.7915690166210307E-3"/>
                  <c:y val="-1.15612445791193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616329124489601E-2"/>
                      <c:h val="3.81867660884187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B1-4026-9BD4-FFE4176F4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23292373402509"/>
          <c:y val="0.19195111268726939"/>
          <c:w val="0.10460526846102661"/>
          <c:h val="0.76609130701272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>
                <a:effectLst/>
              </a:rPr>
              <a:t>Как Вы считаете, к чему может привести недостаточность налоговых поступлений в бюджет? 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340316666192903E-2"/>
          <c:y val="0.48143066163550191"/>
          <c:w val="0.47371130503993858"/>
          <c:h val="0.277772332794279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76F-4266-A706-53CF41E2953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76F-4266-A706-53CF41E2953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76F-4266-A706-53CF41E29530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76F-4266-A706-53CF41E29530}"/>
              </c:ext>
            </c:extLst>
          </c:dPt>
          <c:dLbls>
            <c:dLbl>
              <c:idx val="1"/>
              <c:layout>
                <c:manualLayout>
                  <c:x val="3.6025102125393944E-4"/>
                  <c:y val="-1.41827445573658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6F-4266-A706-53CF41E29530}"/>
                </c:ext>
              </c:extLst>
            </c:dLbl>
            <c:dLbl>
              <c:idx val="2"/>
              <c:layout>
                <c:manualLayout>
                  <c:x val="-6.5959805565820517E-3"/>
                  <c:y val="-9.40976490005859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F-4266-A706-53CF41E29530}"/>
                </c:ext>
              </c:extLst>
            </c:dLbl>
            <c:dLbl>
              <c:idx val="3"/>
              <c:layout>
                <c:manualLayout>
                  <c:x val="7.5187969924811688E-3"/>
                  <c:y val="-2.1307112101507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6F-4266-A706-53CF41E29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Изыскание дополнительных источников доходов</c:v>
                </c:pt>
                <c:pt idx="1">
                  <c:v>Одалживание денег</c:v>
                </c:pt>
                <c:pt idx="2">
                  <c:v>Сокращение бюджетных расходов</c:v>
                </c:pt>
                <c:pt idx="3">
                  <c:v>Не заню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41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55079146534607"/>
          <c:y val="0.1877030826051779"/>
          <c:w val="0.39344917411639335"/>
          <c:h val="0.7874927951200502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>
                <a:effectLst/>
              </a:rPr>
              <a:t>Как на Ваш взгляд, можно повысить собираемость налогов?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0669014084507046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435385937380181E-2"/>
          <c:y val="0.33949072933575264"/>
          <c:w val="0.46360262920303741"/>
          <c:h val="0.586656664466405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6E1-425A-A83C-AA8A206C6A0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E1-425A-A83C-AA8A206C6A0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26E1-425A-A83C-AA8A206C6A02}"/>
              </c:ext>
            </c:extLst>
          </c:dPt>
          <c:dLbls>
            <c:dLbl>
              <c:idx val="1"/>
              <c:layout>
                <c:manualLayout>
                  <c:x val="-1.7905757543148677E-2"/>
                  <c:y val="6.2969745197841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E1-425A-A83C-AA8A206C6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Ужесточить ответственность за неуплату</c:v>
                </c:pt>
                <c:pt idx="1">
                  <c:v>Усилить индивидуальную работу с налогоплательщиками</c:v>
                </c:pt>
                <c:pt idx="2">
                  <c:v>Свои предложения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39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63968060330483"/>
          <c:y val="0.17682428454666521"/>
          <c:w val="0.40267630323581816"/>
          <c:h val="0.7165554417287007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>
                <a:effectLst/>
              </a:rPr>
              <a:t>Должны ли люди с более высоким заработком платить налогов больше?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371562898683009E-2"/>
          <c:y val="0.2931836811579176"/>
          <c:w val="0.46408045841532902"/>
          <c:h val="0.669379967171031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03C-4B39-8E05-6ACE1B2F539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03C-4B39-8E05-6ACE1B2F5394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03C-4B39-8E05-6ACE1B2F5394}"/>
              </c:ext>
            </c:extLst>
          </c:dPt>
          <c:dLbls>
            <c:dLbl>
              <c:idx val="0"/>
              <c:layout>
                <c:manualLayout>
                  <c:x val="-2.0586972083035074E-2"/>
                  <c:y val="-1.17154067561551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3C-4B39-8E05-6ACE1B2F5394}"/>
                </c:ext>
              </c:extLst>
            </c:dLbl>
            <c:dLbl>
              <c:idx val="1"/>
              <c:layout>
                <c:manualLayout>
                  <c:x val="2.1645239799570507E-2"/>
                  <c:y val="-8.412400029297913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C-4B39-8E05-6ACE1B2F5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должны</c:v>
                </c:pt>
                <c:pt idx="1">
                  <c:v>Должны</c:v>
                </c:pt>
                <c:pt idx="2">
                  <c:v>Свой вариант ответа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17823908375095"/>
          <c:y val="0.23618142939234052"/>
          <c:w val="0.23956882975834917"/>
          <c:h val="0.34194774277966278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60000"/>
        <a:lumOff val="40000"/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3886-4BCD-42A9-A2BB-70997A016592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7EDF-3BBE-41CE-9E8B-9334BEC2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7EDF-3BBE-41CE-9E8B-9334BEC2EF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7EDF-3BBE-41CE-9E8B-9334BEC2EF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6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2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7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2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1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4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5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5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4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2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3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9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8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5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8B3DAA-3963-4B72-811B-EBAAD96B0F1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862" y="243357"/>
            <a:ext cx="11003256" cy="9673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</a:rPr>
              <a:t>Опрос для граждан по бюджетной тематике за </a:t>
            </a:r>
            <a:r>
              <a:rPr lang="en-US" sz="2000" b="1" dirty="0">
                <a:solidFill>
                  <a:schemeClr val="tx1"/>
                </a:solidFill>
              </a:rPr>
              <a:t>IV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 квартал 20</a:t>
            </a:r>
            <a:r>
              <a:rPr lang="en-US" sz="2000" b="1" dirty="0">
                <a:solidFill>
                  <a:schemeClr val="tx1"/>
                </a:solidFill>
                <a:effectLst/>
              </a:rPr>
              <a:t>2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1 года для жителей муниципального района Мелеузовский район Республики Башкортостан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55523509"/>
              </p:ext>
            </p:extLst>
          </p:nvPr>
        </p:nvGraphicFramePr>
        <p:xfrm>
          <a:off x="4210107" y="1900640"/>
          <a:ext cx="3689293" cy="476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8862" y="1296167"/>
            <a:ext cx="1100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участвовало всего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результаты опроса приведены ниже: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39420029"/>
              </p:ext>
            </p:extLst>
          </p:nvPr>
        </p:nvGraphicFramePr>
        <p:xfrm>
          <a:off x="8140700" y="1900640"/>
          <a:ext cx="3787664" cy="479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43626402"/>
              </p:ext>
            </p:extLst>
          </p:nvPr>
        </p:nvGraphicFramePr>
        <p:xfrm>
          <a:off x="165100" y="1871070"/>
          <a:ext cx="3845791" cy="484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10107" y="1900640"/>
            <a:ext cx="3422593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dirty="0"/>
              <a:t>Знаете ли Вы, куда уходят ваши налоги?</a:t>
            </a:r>
            <a:endParaRPr lang="ru-RU" sz="1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9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58287854"/>
              </p:ext>
            </p:extLst>
          </p:nvPr>
        </p:nvGraphicFramePr>
        <p:xfrm>
          <a:off x="368300" y="584200"/>
          <a:ext cx="3517900" cy="599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15388338"/>
              </p:ext>
            </p:extLst>
          </p:nvPr>
        </p:nvGraphicFramePr>
        <p:xfrm>
          <a:off x="4292600" y="596901"/>
          <a:ext cx="3606800" cy="59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54701391"/>
              </p:ext>
            </p:extLst>
          </p:nvPr>
        </p:nvGraphicFramePr>
        <p:xfrm>
          <a:off x="8153400" y="660399"/>
          <a:ext cx="3683000" cy="593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6645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1145</TotalTime>
  <Words>125</Words>
  <Application>Microsoft Office PowerPoint</Application>
  <PresentationFormat>Широкоэкранный</PresentationFormat>
  <Paragraphs>20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Натуральные материалы</vt:lpstr>
      <vt:lpstr>Опрос для граждан по бюджетной тематике за IV квартал 2021 года для жителей муниципального района Мелеузовский район Республики Башкортостан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опроса граждан по бюджетной тематике во II квартале 2017 года</dc:title>
  <dc:creator>Елена</dc:creator>
  <cp:lastModifiedBy>user</cp:lastModifiedBy>
  <cp:revision>90</cp:revision>
  <cp:lastPrinted>2017-09-25T08:59:29Z</cp:lastPrinted>
  <dcterms:created xsi:type="dcterms:W3CDTF">2017-06-23T08:41:46Z</dcterms:created>
  <dcterms:modified xsi:type="dcterms:W3CDTF">2022-01-11T10:18:05Z</dcterms:modified>
</cp:coreProperties>
</file>